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5" r:id="rId3"/>
  </p:sldMasterIdLst>
  <p:notesMasterIdLst>
    <p:notesMasterId r:id="rId19"/>
  </p:notesMasterIdLst>
  <p:handoutMasterIdLst>
    <p:handoutMasterId r:id="rId20"/>
  </p:handoutMasterIdLst>
  <p:sldIdLst>
    <p:sldId id="277" r:id="rId4"/>
    <p:sldId id="399" r:id="rId5"/>
    <p:sldId id="400" r:id="rId6"/>
    <p:sldId id="401" r:id="rId7"/>
    <p:sldId id="403" r:id="rId8"/>
    <p:sldId id="409" r:id="rId9"/>
    <p:sldId id="410" r:id="rId10"/>
    <p:sldId id="417" r:id="rId11"/>
    <p:sldId id="418" r:id="rId12"/>
    <p:sldId id="419" r:id="rId13"/>
    <p:sldId id="416" r:id="rId14"/>
    <p:sldId id="420" r:id="rId15"/>
    <p:sldId id="405" r:id="rId16"/>
    <p:sldId id="404" r:id="rId17"/>
    <p:sldId id="4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11/30/2023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60732FBC-CC67-4B17-8935-02F23E3364AC}"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1.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cstate="print"/>
          <a:srcRect/>
          <a:stretch>
            <a:fillRect l="1000" t="-1000" r="1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11195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115" y="1475740"/>
            <a:ext cx="6911340" cy="3122930"/>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INTELIGENCE AND MACHINE LEARNING</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138" y="389093"/>
            <a:ext cx="8477097" cy="645160"/>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Raleway ExtraBold" pitchFamily="34" charset="-52"/>
              </a:rPr>
              <a:t>CUSTOMER SEGMENTATION</a:t>
            </a: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5" name="TextBox 4"/>
          <p:cNvSpPr txBox="1"/>
          <p:nvPr/>
        </p:nvSpPr>
        <p:spPr>
          <a:xfrm>
            <a:off x="347980" y="4435475"/>
            <a:ext cx="4258310" cy="1630045"/>
          </a:xfrm>
          <a:prstGeom prst="rect">
            <a:avLst/>
          </a:prstGeom>
          <a:noFill/>
        </p:spPr>
        <p:txBody>
          <a:bodyPr wrap="square" rtlCol="0">
            <a:spAutoFit/>
          </a:bodyPr>
          <a:lstStyle/>
          <a:p>
            <a:r>
              <a:rPr lang="en-US" sz="2000" b="1" dirty="0"/>
              <a:t>Submitted by: </a:t>
            </a:r>
          </a:p>
          <a:p>
            <a:r>
              <a:rPr lang="en-US" sz="2000" dirty="0"/>
              <a:t>Anshuman Pandey (21BCS10476)</a:t>
            </a:r>
          </a:p>
          <a:p>
            <a:r>
              <a:rPr lang="en-US" sz="2000" dirty="0"/>
              <a:t>Kartik Kaushik (21BCS3713)</a:t>
            </a:r>
          </a:p>
          <a:p>
            <a:r>
              <a:rPr lang="en-US" sz="2000" dirty="0"/>
              <a:t>Mukul Jain (21BCS10269)</a:t>
            </a:r>
            <a:br>
              <a:rPr lang="en-US" sz="2000" dirty="0"/>
            </a:br>
            <a:r>
              <a:rPr lang="en-US" sz="2000" dirty="0"/>
              <a:t>Satyam Goyal (21BCS9824)</a:t>
            </a:r>
          </a:p>
        </p:txBody>
      </p:sp>
      <p:sp>
        <p:nvSpPr>
          <p:cNvPr id="6" name="TextBox 5"/>
          <p:cNvSpPr txBox="1"/>
          <p:nvPr/>
        </p:nvSpPr>
        <p:spPr>
          <a:xfrm>
            <a:off x="7681250" y="4725655"/>
            <a:ext cx="3319780" cy="1014730"/>
          </a:xfrm>
          <a:prstGeom prst="rect">
            <a:avLst/>
          </a:prstGeom>
          <a:noFill/>
        </p:spPr>
        <p:txBody>
          <a:bodyPr wrap="none" rtlCol="0">
            <a:spAutoFit/>
          </a:bodyPr>
          <a:lstStyle/>
          <a:p>
            <a:r>
              <a:rPr lang="en-US" sz="2000" b="1" dirty="0"/>
              <a:t>Under the Supervision of: </a:t>
            </a:r>
            <a:endParaRPr lang="en-US" sz="2000" dirty="0"/>
          </a:p>
          <a:p>
            <a:r>
              <a:rPr lang="en-US" sz="2000" dirty="0"/>
              <a:t>Mr. Sant Kumar Maurya</a:t>
            </a:r>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 Analysis of Features and finalization subject to constraints</a:t>
            </a:r>
          </a:p>
        </p:txBody>
      </p:sp>
      <p:sp>
        <p:nvSpPr>
          <p:cNvPr id="3" name="Content Placeholder 2"/>
          <p:cNvSpPr>
            <a:spLocks noGrp="1"/>
          </p:cNvSpPr>
          <p:nvPr>
            <p:ph idx="1"/>
          </p:nvPr>
        </p:nvSpPr>
        <p:spPr/>
        <p:txBody>
          <a:bodyPr>
            <a:noAutofit/>
          </a:bodyPr>
          <a:lstStyle/>
          <a:p>
            <a:r>
              <a:rPr lang="en-US" sz="1800" b="1"/>
              <a:t>Assess Features</a:t>
            </a:r>
            <a:r>
              <a:rPr lang="en-US" sz="1800"/>
              <a:t>: Evaluate feature quality, relevance, and completeness.</a:t>
            </a:r>
          </a:p>
          <a:p>
            <a:r>
              <a:rPr lang="en-US" sz="1800" b="1"/>
              <a:t>Prioritize Smartly:</a:t>
            </a:r>
            <a:r>
              <a:rPr lang="en-US" sz="1800"/>
              <a:t> Focus on high-value features aligned with project constraints.</a:t>
            </a:r>
          </a:p>
          <a:p>
            <a:r>
              <a:rPr lang="en-US" sz="1800" b="1"/>
              <a:t>Data Quality Matters:</a:t>
            </a:r>
            <a:r>
              <a:rPr lang="en-US" sz="1800"/>
              <a:t> Invest in data preprocessing for improved quality.</a:t>
            </a:r>
          </a:p>
          <a:p>
            <a:r>
              <a:rPr lang="en-US" sz="1800" b="1"/>
              <a:t>Engineer Insights:</a:t>
            </a:r>
            <a:r>
              <a:rPr lang="en-US" sz="1800"/>
              <a:t> Create new features to uncover hidden patterns.</a:t>
            </a:r>
          </a:p>
          <a:p>
            <a:r>
              <a:rPr lang="en-US" sz="1800" b="1"/>
              <a:t>Methodology Choice: </a:t>
            </a:r>
            <a:r>
              <a:rPr lang="en-US" sz="1800"/>
              <a:t>Select a suitable segmentation method considering constraints.</a:t>
            </a:r>
          </a:p>
          <a:p>
            <a:r>
              <a:rPr lang="en-US" sz="1800" b="1"/>
              <a:t>Integrate Constraints:</a:t>
            </a:r>
            <a:r>
              <a:rPr lang="en-US" sz="1800"/>
              <a:t> Align segmentation with budget, legal, and ethical constraints.</a:t>
            </a:r>
          </a:p>
          <a:p>
            <a:r>
              <a:rPr lang="en-US" sz="1800" b="1"/>
              <a:t>Validate for Success: </a:t>
            </a:r>
            <a:r>
              <a:rPr lang="en-US" sz="1800"/>
              <a:t>Ensure segments are meaningful, actionable, and resource-aligned.</a:t>
            </a:r>
          </a:p>
          <a:p>
            <a:r>
              <a:rPr lang="en-US" sz="1800" b="1"/>
              <a:t>Iterate Continuously:</a:t>
            </a:r>
            <a:r>
              <a:rPr lang="en-US" sz="1800"/>
              <a:t> Refine segments as needed, adapting to evolving constraints.</a:t>
            </a:r>
          </a:p>
          <a:p>
            <a:r>
              <a:rPr lang="en-US" sz="1800" b="1"/>
              <a:t>Document &amp; Communicate:</a:t>
            </a:r>
            <a:r>
              <a:rPr lang="en-US" sz="1800"/>
              <a:t> Clearly document decisions and communicate with stakeholders.</a:t>
            </a:r>
          </a:p>
          <a:p>
            <a:r>
              <a:rPr lang="en-US" sz="1800" b="1"/>
              <a:t>Test the Waters:</a:t>
            </a:r>
            <a:r>
              <a:rPr lang="en-US" sz="1800"/>
              <a:t> Pilot test segmentation on a small scale before full rollout.</a:t>
            </a:r>
          </a:p>
          <a:p>
            <a:r>
              <a:rPr lang="en-US" sz="1800" b="1"/>
              <a:t>Manage Change:</a:t>
            </a:r>
            <a:r>
              <a:rPr lang="en-US" sz="1800"/>
              <a:t> Address internal challenges and resistance effectively.</a:t>
            </a:r>
          </a:p>
          <a:p>
            <a:r>
              <a:rPr lang="en-US" sz="1800" b="1"/>
              <a:t>Feedback Loop: </a:t>
            </a:r>
            <a:r>
              <a:rPr lang="en-US" sz="1800"/>
              <a:t>Establish ongoing feedback mechanisms for continuous improvement.</a:t>
            </a:r>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 of Features</a:t>
            </a:r>
          </a:p>
        </p:txBody>
      </p:sp>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sp>
        <p:nvSpPr>
          <p:cNvPr id="6" name="Content Placeholder 5"/>
          <p:cNvSpPr>
            <a:spLocks noGrp="1"/>
          </p:cNvSpPr>
          <p:nvPr>
            <p:ph idx="1"/>
          </p:nvPr>
        </p:nvSpPr>
        <p:spPr/>
        <p:txBody>
          <a:bodyPr/>
          <a:lstStyle/>
          <a:p>
            <a:r>
              <a:rPr lang="en-IN" dirty="0"/>
              <a:t>Age</a:t>
            </a:r>
          </a:p>
          <a:p>
            <a:r>
              <a:rPr lang="en-IN" dirty="0"/>
              <a:t>Gender</a:t>
            </a:r>
          </a:p>
          <a:p>
            <a:r>
              <a:rPr lang="en-IN" dirty="0"/>
              <a:t>Annual Income</a:t>
            </a:r>
          </a:p>
          <a:p>
            <a:r>
              <a:rPr lang="en-IN" dirty="0"/>
              <a:t>Purchasing History</a:t>
            </a:r>
          </a:p>
          <a:p>
            <a:r>
              <a:rPr lang="en-IN" dirty="0"/>
              <a:t>Spending Score</a:t>
            </a:r>
          </a:p>
          <a:p>
            <a:r>
              <a:rPr lang="en-IN" dirty="0"/>
              <a:t>Country</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5122-95E8-789F-D297-E3014E2F88D2}"/>
              </a:ext>
            </a:extLst>
          </p:cNvPr>
          <p:cNvSpPr>
            <a:spLocks noGrp="1"/>
          </p:cNvSpPr>
          <p:nvPr>
            <p:ph type="title"/>
          </p:nvPr>
        </p:nvSpPr>
        <p:spPr/>
        <p:txBody>
          <a:bodyPr/>
          <a:lstStyle/>
          <a:p>
            <a:r>
              <a:rPr lang="en-IN" b="1" dirty="0"/>
              <a:t>Result</a:t>
            </a:r>
          </a:p>
        </p:txBody>
      </p:sp>
      <p:sp>
        <p:nvSpPr>
          <p:cNvPr id="4" name="Slide Number Placeholder 3">
            <a:extLst>
              <a:ext uri="{FF2B5EF4-FFF2-40B4-BE49-F238E27FC236}">
                <a16:creationId xmlns:a16="http://schemas.microsoft.com/office/drawing/2014/main" id="{0F58E3FA-6E1D-63BE-10FF-BB48AA698137}"/>
              </a:ext>
            </a:extLst>
          </p:cNvPr>
          <p:cNvSpPr>
            <a:spLocks noGrp="1"/>
          </p:cNvSpPr>
          <p:nvPr>
            <p:ph type="sldNum" sz="quarter" idx="12"/>
          </p:nvPr>
        </p:nvSpPr>
        <p:spPr/>
        <p:txBody>
          <a:bodyPr/>
          <a:lstStyle/>
          <a:p>
            <a:fld id="{BDCDBBEF-AA6C-4BA6-85B2-A17D7F280E38}" type="slidenum">
              <a:rPr lang="en-US" smtClean="0"/>
              <a:t>12</a:t>
            </a:fld>
            <a:endParaRPr lang="en-US"/>
          </a:p>
        </p:txBody>
      </p:sp>
      <p:pic>
        <p:nvPicPr>
          <p:cNvPr id="5" name="Content Placeholder 4">
            <a:extLst>
              <a:ext uri="{FF2B5EF4-FFF2-40B4-BE49-F238E27FC236}">
                <a16:creationId xmlns:a16="http://schemas.microsoft.com/office/drawing/2014/main" id="{08F650F1-3A5C-5A39-A7C0-2DC2F8D867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262" y="1851655"/>
            <a:ext cx="7784733" cy="3975404"/>
          </a:xfrm>
          <a:prstGeom prst="rect">
            <a:avLst/>
          </a:prstGeom>
        </p:spPr>
      </p:pic>
    </p:spTree>
    <p:extLst>
      <p:ext uri="{BB962C8B-B14F-4D97-AF65-F5344CB8AC3E}">
        <p14:creationId xmlns:p14="http://schemas.microsoft.com/office/powerpoint/2010/main" val="2785353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a:xfrm>
            <a:off x="838200" y="1825625"/>
            <a:ext cx="8947785" cy="4351655"/>
          </a:xfrm>
        </p:spPr>
        <p:txBody>
          <a:bodyPr/>
          <a:lstStyle/>
          <a:p>
            <a:pPr marL="0" indent="0">
              <a:buNone/>
            </a:pPr>
            <a:r>
              <a:rPr lang="en-US" sz="2400" b="1" dirty="0"/>
              <a:t>Social Media Integration: </a:t>
            </a:r>
          </a:p>
          <a:p>
            <a:r>
              <a:rPr lang="en-US" sz="2000" dirty="0"/>
              <a:t>Analyze social media data to gain insights into customer sentiment, preferences, and interactions, allowing for even more targeted marketing efforts.</a:t>
            </a:r>
          </a:p>
          <a:p>
            <a:endParaRPr lang="en-US" sz="2000" dirty="0"/>
          </a:p>
          <a:p>
            <a:pPr marL="0" indent="0">
              <a:buNone/>
            </a:pPr>
            <a:r>
              <a:rPr lang="en-US" sz="2400" b="1" dirty="0"/>
              <a:t>Collaborative Filtering: </a:t>
            </a:r>
          </a:p>
          <a:p>
            <a:pPr marL="0" indent="0">
              <a:buNone/>
            </a:pPr>
            <a:r>
              <a:rPr lang="en-US" sz="2000" dirty="0"/>
              <a:t>Implement collaborative filtering techniques to make product recommendations based on the preferences of similar customers within a segment.</a:t>
            </a:r>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0675"/>
            <a:ext cx="10515600" cy="1325563"/>
          </a:xfrm>
        </p:spPr>
        <p:txBody>
          <a:bodyPr/>
          <a:lstStyle/>
          <a:p>
            <a:r>
              <a:rPr lang="en-US" dirty="0"/>
              <a:t>FUTURE SCOPE</a:t>
            </a:r>
          </a:p>
        </p:txBody>
      </p:sp>
      <p:sp>
        <p:nvSpPr>
          <p:cNvPr id="3" name="Content Placeholder 2"/>
          <p:cNvSpPr>
            <a:spLocks noGrp="1"/>
          </p:cNvSpPr>
          <p:nvPr>
            <p:ph idx="1"/>
          </p:nvPr>
        </p:nvSpPr>
        <p:spPr/>
        <p:txBody>
          <a:bodyPr/>
          <a:lstStyle/>
          <a:p>
            <a:pPr marL="0" indent="0">
              <a:buNone/>
            </a:pPr>
            <a:r>
              <a:rPr lang="en-US" sz="2400" b="1" dirty="0"/>
              <a:t>Behavioral Analysis: </a:t>
            </a:r>
          </a:p>
          <a:p>
            <a:pPr marL="0" indent="0">
              <a:buNone/>
            </a:pPr>
            <a:r>
              <a:rPr lang="en-US" sz="2000" dirty="0"/>
              <a:t>Extend the segmentation beyond demographics to include behavioral data, such as purchase history, website interactions, and engagement with marketing campaigns. This can provide a more comprehensive view of customer preferences and behaviors.</a:t>
            </a:r>
          </a:p>
          <a:p>
            <a:pPr marL="0" indent="0">
              <a:buNone/>
            </a:pPr>
            <a:endParaRPr lang="en-US" sz="2000" dirty="0"/>
          </a:p>
          <a:p>
            <a:pPr marL="0" indent="0">
              <a:buNone/>
            </a:pPr>
            <a:r>
              <a:rPr lang="en-US" sz="2400" b="1" dirty="0"/>
              <a:t>Sentiment Analysis:</a:t>
            </a:r>
          </a:p>
          <a:p>
            <a:pPr marL="0" indent="0">
              <a:buNone/>
            </a:pPr>
            <a:r>
              <a:rPr lang="en-US" sz="2000" dirty="0"/>
              <a:t> Integrate sentiment analysis to understand how different customer segments perceive your brand and products. This can help in fine-tuning communication strategies.</a:t>
            </a:r>
          </a:p>
        </p:txBody>
      </p:sp>
      <p:sp>
        <p:nvSpPr>
          <p:cNvPr id="4" name="Slide Number Placeholder 3"/>
          <p:cNvSpPr>
            <a:spLocks noGrp="1"/>
          </p:cNvSpPr>
          <p:nvPr>
            <p:ph type="sldNum" sz="quarter" idx="12"/>
          </p:nvPr>
        </p:nvSpPr>
        <p:spPr/>
        <p:txBody>
          <a:bodyPr/>
          <a:lstStyle/>
          <a:p>
            <a:fld id="{BDCDBBEF-AA6C-4BA6-85B2-A17D7F280E38}"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7616190" y="501650"/>
            <a:ext cx="550545" cy="629285"/>
          </a:xfrm>
        </p:spPr>
        <p:txBody>
          <a:bodyPr>
            <a:normAutofit/>
          </a:bodyPr>
          <a:lstStyle/>
          <a:p>
            <a:r>
              <a:rPr lang="en-US" sz="890"/>
              <a:t>.</a:t>
            </a:r>
          </a:p>
        </p:txBody>
      </p:sp>
      <p:sp>
        <p:nvSpPr>
          <p:cNvPr id="3" name="Content Placeholder 2"/>
          <p:cNvSpPr>
            <a:spLocks noGrp="1"/>
          </p:cNvSpPr>
          <p:nvPr>
            <p:ph idx="1"/>
          </p:nvPr>
        </p:nvSpPr>
        <p:spPr/>
        <p:txBody>
          <a:bodyPr>
            <a:normAutofit/>
          </a:bodyPr>
          <a:lstStyle/>
          <a:p>
            <a:pPr marL="0" indent="0">
              <a:buNone/>
            </a:pPr>
            <a:r>
              <a:rPr lang="en-US"/>
              <a:t>                                      </a:t>
            </a:r>
          </a:p>
          <a:p>
            <a:pPr marL="0" indent="0">
              <a:buNone/>
            </a:pPr>
            <a:endParaRPr lang="en-US"/>
          </a:p>
          <a:p>
            <a:pPr marL="0" indent="0">
              <a:buNone/>
            </a:pPr>
            <a:endParaRPr lang="en-US"/>
          </a:p>
          <a:p>
            <a:pPr marL="0" indent="0">
              <a:buNone/>
            </a:pPr>
            <a:endParaRPr lang="en-US"/>
          </a:p>
          <a:p>
            <a:pPr marL="0" indent="0">
              <a:buNone/>
            </a:pPr>
            <a:r>
              <a:rPr lang="en-US"/>
              <a:t>                         </a:t>
            </a:r>
            <a:r>
              <a:rPr lang="en-US" sz="8000">
                <a:latin typeface="Academy Engraved LET" panose="02000000000000000000" charset="0"/>
                <a:cs typeface="Academy Engraved LET" panose="02000000000000000000" charset="0"/>
              </a:rPr>
              <a:t>Thank You !!</a:t>
            </a:r>
          </a:p>
        </p:txBody>
      </p:sp>
      <p:sp>
        <p:nvSpPr>
          <p:cNvPr id="4" name="Slide Number Placeholder 3"/>
          <p:cNvSpPr>
            <a:spLocks noGrp="1"/>
          </p:cNvSpPr>
          <p:nvPr>
            <p:ph type="sldNum" sz="quarter" idx="12"/>
          </p:nvPr>
        </p:nvSpPr>
        <p:spPr/>
        <p:txBody>
          <a:bodyPr/>
          <a:lstStyle/>
          <a:p>
            <a:fld id="{BDCDBBEF-AA6C-4BA6-85B2-A17D7F280E38}" type="slidenum">
              <a:rPr lang="en-US" smtClean="0"/>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a:cs typeface="Times New Roman" panose="02020603050405020304"/>
              </a:rPr>
              <a:t>Introduction to Project</a:t>
            </a:r>
          </a:p>
          <a:p>
            <a:r>
              <a:rPr lang="en-US" dirty="0">
                <a:latin typeface="Times New Roman" panose="02020603050405020304"/>
                <a:cs typeface="Times New Roman" panose="02020603050405020304"/>
              </a:rPr>
              <a:t>Methodology</a:t>
            </a:r>
          </a:p>
          <a:p>
            <a:r>
              <a:rPr lang="en-US" dirty="0">
                <a:latin typeface="Times New Roman" panose="02020603050405020304"/>
                <a:cs typeface="Times New Roman" panose="02020603050405020304"/>
              </a:rPr>
              <a:t>Design Selection</a:t>
            </a:r>
          </a:p>
          <a:p>
            <a:r>
              <a:rPr lang="en-US" dirty="0"/>
              <a:t>Feature/characteristics Identification</a:t>
            </a:r>
          </a:p>
          <a:p>
            <a:r>
              <a:rPr lang="en-US" dirty="0"/>
              <a:t>Constraint Identification</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Analysis of Features</a:t>
            </a:r>
          </a:p>
          <a:p>
            <a:r>
              <a:rPr lang="en-US" dirty="0">
                <a:latin typeface="Times New Roman" panose="02020603050405020304"/>
                <a:cs typeface="Times New Roman" panose="02020603050405020304"/>
              </a:rPr>
              <a:t>Result</a:t>
            </a:r>
          </a:p>
          <a:p>
            <a:r>
              <a:rPr lang="en-US" dirty="0">
                <a:latin typeface="Times New Roman" panose="02020603050405020304"/>
                <a:cs typeface="Times New Roman" panose="02020603050405020304"/>
              </a:rPr>
              <a:t>Future Scope</a:t>
            </a:r>
          </a:p>
          <a:p>
            <a:pPr marL="0" indent="0">
              <a:buNone/>
            </a:pPr>
            <a:endParaRPr lang="en-US" dirty="0">
              <a:latin typeface="Times New Roman" panose="02020603050405020304"/>
              <a:cs typeface="Times New Roman" panose="02020603050405020304"/>
            </a:endParaRP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2</a:t>
            </a:fld>
            <a:endParaRPr lang="en-US"/>
          </a:p>
        </p:txBody>
      </p:sp>
      <p:sp>
        <p:nvSpPr>
          <p:cNvPr id="5" name="Text Box 4"/>
          <p:cNvSpPr txBox="1"/>
          <p:nvPr/>
        </p:nvSpPr>
        <p:spPr>
          <a:xfrm>
            <a:off x="4590415" y="2298065"/>
            <a:ext cx="309880" cy="368300"/>
          </a:xfrm>
          <a:prstGeom prst="rect">
            <a:avLst/>
          </a:prstGeom>
          <a:noFill/>
        </p:spPr>
        <p:txBody>
          <a:bodyPr wrap="none" rtlCol="0">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r>
              <a:rPr lang="en-US" dirty="0"/>
              <a:t>A Customer Segmentation is a data-driven initiative aimed at dividing a company's customer base into distinct groups or segments based on shared characteristics, behaviors, preferences, and other relevant attributes. The goal of customer segmentation is to gain a deeper understanding of different types of customers and tailor marketing strategies, product offerings, and customer experiences to meet the unique needs of each segment. </a:t>
            </a:r>
          </a:p>
        </p:txBody>
      </p:sp>
      <p:sp>
        <p:nvSpPr>
          <p:cNvPr id="4" name="Slide Number Placeholder 3"/>
          <p:cNvSpPr>
            <a:spLocks noGrp="1"/>
          </p:cNvSpPr>
          <p:nvPr>
            <p:ph type="sldNum" sz="quarter" idx="12"/>
          </p:nvPr>
        </p:nvSpPr>
        <p:spPr/>
        <p:txBody>
          <a:bodyPr/>
          <a:lstStyle/>
          <a:p>
            <a:fld id="{BDCDBBEF-AA6C-4BA6-85B2-A17D7F280E38}"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838200" y="1825625"/>
            <a:ext cx="7600950" cy="4896485"/>
          </a:xfrm>
        </p:spPr>
        <p:txBody>
          <a:bodyPr>
            <a:normAutofit fontScale="85000" lnSpcReduction="20000"/>
          </a:bodyPr>
          <a:lstStyle/>
          <a:p>
            <a:pPr marL="0" indent="0">
              <a:buNone/>
            </a:pPr>
            <a:r>
              <a:rPr lang="en-US" dirty="0"/>
              <a:t>1)</a:t>
            </a:r>
            <a:r>
              <a:rPr lang="en-US" b="1" dirty="0"/>
              <a:t>E-commerce:</a:t>
            </a:r>
          </a:p>
          <a:p>
            <a:r>
              <a:rPr lang="en-US" dirty="0"/>
              <a:t>Behavioral Segmentation: Grouping customers by their purchase history, browsing behavior, and shopping frequency. This can help tailor recommendations and promotions to specific buying patterns.</a:t>
            </a:r>
          </a:p>
          <a:p>
            <a:endParaRPr lang="en-US" dirty="0"/>
          </a:p>
          <a:p>
            <a:pPr marL="0" indent="0">
              <a:buNone/>
            </a:pPr>
            <a:r>
              <a:rPr lang="en-US" dirty="0"/>
              <a:t>2) </a:t>
            </a:r>
            <a:r>
              <a:rPr lang="en-US" b="1" dirty="0"/>
              <a:t>Financial Services:</a:t>
            </a:r>
            <a:endParaRPr lang="en-US" dirty="0"/>
          </a:p>
          <a:p>
            <a:pPr marL="0" indent="0">
              <a:buNone/>
            </a:pPr>
            <a:r>
              <a:rPr lang="en-US" dirty="0"/>
              <a:t>Income-Based Segmentation: Categorizing customers based on their income levels. Banks might offer different types of credit cards or investment options to customers with varying income ranges.</a:t>
            </a:r>
          </a:p>
          <a:p>
            <a:pPr marL="0" indent="0">
              <a:buNone/>
            </a:pPr>
            <a:endParaRPr lang="en-US" dirty="0"/>
          </a:p>
          <a:p>
            <a:pPr marL="0" indent="0">
              <a:buNone/>
            </a:pPr>
            <a:r>
              <a:rPr lang="en-US" dirty="0"/>
              <a:t>And many more examples are there for customer segmentation.</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a:p>
        </p:txBody>
      </p:sp>
      <p:pic>
        <p:nvPicPr>
          <p:cNvPr id="5" name="Picture 4" descr="Customer-Segmentation"/>
          <p:cNvPicPr>
            <a:picLocks noChangeAspect="1"/>
          </p:cNvPicPr>
          <p:nvPr/>
        </p:nvPicPr>
        <p:blipFill>
          <a:blip r:embed="rId2"/>
          <a:srcRect t="-19443" r="818"/>
          <a:stretch>
            <a:fillRect/>
          </a:stretch>
        </p:blipFill>
        <p:spPr>
          <a:xfrm>
            <a:off x="8513445" y="1410335"/>
            <a:ext cx="3232150" cy="2231390"/>
          </a:xfrm>
          <a:prstGeom prst="rect">
            <a:avLst/>
          </a:prstGeom>
        </p:spPr>
      </p:pic>
      <p:pic>
        <p:nvPicPr>
          <p:cNvPr id="6" name="Picture 5" descr="1_XboZUy1dlqOsYmwxRwREuw"/>
          <p:cNvPicPr>
            <a:picLocks noChangeAspect="1"/>
          </p:cNvPicPr>
          <p:nvPr/>
        </p:nvPicPr>
        <p:blipFill>
          <a:blip r:embed="rId3"/>
          <a:stretch>
            <a:fillRect/>
          </a:stretch>
        </p:blipFill>
        <p:spPr>
          <a:xfrm>
            <a:off x="8438515" y="4175125"/>
            <a:ext cx="3307080" cy="17646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838200" y="1825625"/>
            <a:ext cx="8010525" cy="4351655"/>
          </a:xfrm>
        </p:spPr>
        <p:txBody>
          <a:bodyPr>
            <a:normAutofit fontScale="97500"/>
          </a:bodyPr>
          <a:lstStyle/>
          <a:p>
            <a:pPr marL="0" indent="0">
              <a:buNone/>
            </a:pPr>
            <a:r>
              <a:rPr lang="en-US" sz="1600" b="1" dirty="0"/>
              <a:t>Step 1: Data Collection and Preprocessing</a:t>
            </a:r>
          </a:p>
          <a:p>
            <a:r>
              <a:rPr lang="en-US" sz="1600" dirty="0"/>
              <a:t>Gather customer data from reliable sources, ensuring data quality and accuracy.</a:t>
            </a:r>
          </a:p>
          <a:p>
            <a:r>
              <a:rPr lang="en-US" sz="1600" dirty="0"/>
              <a:t>Clean the data by handling missing values, outliers, and inconsistencies.</a:t>
            </a:r>
          </a:p>
          <a:p>
            <a:r>
              <a:rPr lang="en-US" sz="1600" dirty="0"/>
              <a:t>Transform and structure the data for analysis.</a:t>
            </a:r>
          </a:p>
          <a:p>
            <a:pPr marL="0" indent="0">
              <a:buNone/>
            </a:pPr>
            <a:endParaRPr lang="en-US" sz="1600" dirty="0"/>
          </a:p>
          <a:p>
            <a:pPr marL="0" indent="0">
              <a:buNone/>
            </a:pPr>
            <a:r>
              <a:rPr lang="en-US" sz="1600" b="1" dirty="0"/>
              <a:t>Step 2:Applying various algorithms </a:t>
            </a:r>
          </a:p>
          <a:p>
            <a:r>
              <a:rPr lang="en-US" sz="1600" dirty="0"/>
              <a:t>We train the model using various algorithms like KNN , SVM , Decision tree and Random Forest .</a:t>
            </a:r>
          </a:p>
          <a:p>
            <a:r>
              <a:rPr lang="en-US" sz="1600" dirty="0"/>
              <a:t>After Training the model we combine or ensemble the outputs or predictions to get the final output.</a:t>
            </a:r>
          </a:p>
          <a:p>
            <a:pPr marL="0" indent="0">
              <a:buNone/>
            </a:pPr>
            <a:r>
              <a:rPr lang="en-US" sz="1600" b="1" dirty="0"/>
              <a:t>Step 3: Earnings and Spending Analysis within Segments</a:t>
            </a:r>
          </a:p>
          <a:p>
            <a:r>
              <a:rPr lang="en-US" sz="1555" dirty="0"/>
              <a:t>Analyze how annual earnings and spending habits vary across different customer segments.</a:t>
            </a:r>
          </a:p>
          <a:p>
            <a:r>
              <a:rPr lang="en-US" sz="1555" dirty="0"/>
              <a:t>Use descriptive statistics and visualizations (histograms, box plots) to illustrate the differences.</a:t>
            </a:r>
          </a:p>
          <a:p>
            <a:pPr marL="0" indent="0">
              <a:buNone/>
            </a:pPr>
            <a:endParaRPr lang="en-US" sz="1555" dirty="0"/>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pic>
        <p:nvPicPr>
          <p:cNvPr id="5" name="Picture 4" descr="customer-segmentation-slide8"/>
          <p:cNvPicPr>
            <a:picLocks noChangeAspect="1"/>
          </p:cNvPicPr>
          <p:nvPr/>
        </p:nvPicPr>
        <p:blipFill>
          <a:blip r:embed="rId2"/>
          <a:stretch>
            <a:fillRect/>
          </a:stretch>
        </p:blipFill>
        <p:spPr>
          <a:xfrm>
            <a:off x="8287385" y="505535"/>
            <a:ext cx="3904615" cy="32372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838200" y="1825625"/>
            <a:ext cx="8010525" cy="4351655"/>
          </a:xfrm>
        </p:spPr>
        <p:txBody>
          <a:bodyPr>
            <a:normAutofit/>
          </a:bodyPr>
          <a:lstStyle/>
          <a:p>
            <a:pPr marL="0" indent="0">
              <a:buNone/>
            </a:pPr>
            <a:r>
              <a:rPr lang="en-US" sz="1555" b="1" dirty="0"/>
              <a:t>Step 4: Visualization of Earnings and Spending</a:t>
            </a:r>
          </a:p>
          <a:p>
            <a:r>
              <a:rPr lang="en-US" sz="1555" dirty="0"/>
              <a:t>Create visualizations that effectively display the distribution of earnings and spending within each customer segment.</a:t>
            </a:r>
          </a:p>
          <a:p>
            <a:r>
              <a:rPr lang="en-US" sz="1555" dirty="0"/>
              <a:t>Use tools like bar charts, box plots, or violin plots to showcase patterns and trends.</a:t>
            </a:r>
          </a:p>
          <a:p>
            <a:endParaRPr lang="en-US" sz="1555" dirty="0"/>
          </a:p>
          <a:p>
            <a:pPr marL="0" indent="0">
              <a:buNone/>
            </a:pPr>
            <a:endParaRPr lang="en-US" sz="1555" b="1" dirty="0"/>
          </a:p>
          <a:p>
            <a:pPr marL="0" indent="0">
              <a:buNone/>
            </a:pPr>
            <a:r>
              <a:rPr lang="en-US" sz="1555" b="1" dirty="0"/>
              <a:t>Step 5: Recommendations and Insights</a:t>
            </a:r>
          </a:p>
          <a:p>
            <a:r>
              <a:rPr lang="en-US" sz="1555" dirty="0"/>
              <a:t>Derive actionable insights from the analysis to guide marketing strategies.</a:t>
            </a:r>
          </a:p>
          <a:p>
            <a:r>
              <a:rPr lang="en-US" sz="1555" dirty="0"/>
              <a:t>Provide recommendations for tailored marketing campaigns targeting each customer segment.</a:t>
            </a:r>
          </a:p>
          <a:p>
            <a:pPr marL="0" indent="0">
              <a:buNone/>
            </a:pPr>
            <a:endParaRPr lang="en-US" sz="1555" dirty="0"/>
          </a:p>
          <a:p>
            <a:pPr marL="0" indent="0">
              <a:buNone/>
            </a:pPr>
            <a:endParaRPr lang="en-US" sz="1555" dirty="0"/>
          </a:p>
          <a:p>
            <a:pPr marL="0" indent="0">
              <a:buNone/>
            </a:pPr>
            <a:endParaRPr lang="en-US" sz="1555" dirty="0"/>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SELECTION</a:t>
            </a:r>
          </a:p>
        </p:txBody>
      </p:sp>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pic>
        <p:nvPicPr>
          <p:cNvPr id="8" name="Content Placeholder 7">
            <a:extLst>
              <a:ext uri="{FF2B5EF4-FFF2-40B4-BE49-F238E27FC236}">
                <a16:creationId xmlns:a16="http://schemas.microsoft.com/office/drawing/2014/main" id="{06B53F9C-A11E-34FA-B881-4A51C9B070E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01153" y="1887783"/>
            <a:ext cx="6849035" cy="42270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Feature/characteristics Identification</a:t>
            </a:r>
          </a:p>
        </p:txBody>
      </p:sp>
      <p:sp>
        <p:nvSpPr>
          <p:cNvPr id="3" name="Content Placeholder 2"/>
          <p:cNvSpPr>
            <a:spLocks noGrp="1"/>
          </p:cNvSpPr>
          <p:nvPr>
            <p:ph idx="1"/>
          </p:nvPr>
        </p:nvSpPr>
        <p:spPr>
          <a:xfrm>
            <a:off x="838200" y="1825625"/>
            <a:ext cx="7194550" cy="4351655"/>
          </a:xfrm>
        </p:spPr>
        <p:txBody>
          <a:bodyPr>
            <a:normAutofit fontScale="87500" lnSpcReduction="10000"/>
          </a:bodyPr>
          <a:lstStyle/>
          <a:p>
            <a:r>
              <a:rPr lang="en-US"/>
              <a:t>In order to segment customers, we need to identify the key features and characteristics that differentiate them. These may include demographic information such as age, gender, income, and location, as well as psychographic factors such as values, interests, and lifestyle choices.</a:t>
            </a:r>
          </a:p>
          <a:p>
            <a:endParaRPr lang="en-US"/>
          </a:p>
          <a:p>
            <a:r>
              <a:rPr lang="en-US"/>
              <a:t>Demographic information (age, gender, income)</a:t>
            </a:r>
          </a:p>
          <a:p>
            <a:r>
              <a:rPr lang="en-US"/>
              <a:t>Psychographic factors (values, interests, lifestyle)</a:t>
            </a:r>
          </a:p>
          <a:p>
            <a:r>
              <a:rPr lang="en-US"/>
              <a:t>Geographic Information (Location, urban/rular setting)</a:t>
            </a:r>
          </a:p>
          <a:p>
            <a:endParaRPr lang="en-US"/>
          </a:p>
          <a:p>
            <a:endParaRPr lang="en-US"/>
          </a:p>
        </p:txBody>
      </p:sp>
      <p:sp>
        <p:nvSpPr>
          <p:cNvPr id="4" name="Slide Number Placeholder 3"/>
          <p:cNvSpPr>
            <a:spLocks noGrp="1"/>
          </p:cNvSpPr>
          <p:nvPr>
            <p:ph type="sldNum" sz="quarter" idx="12"/>
          </p:nvPr>
        </p:nvSpPr>
        <p:spPr>
          <a:xfrm>
            <a:off x="8610600" y="6356350"/>
            <a:ext cx="2743200" cy="365125"/>
          </a:xfrm>
        </p:spPr>
        <p:txBody>
          <a:bodyPr/>
          <a:lstStyle/>
          <a:p>
            <a:fld id="{BDCDBBEF-AA6C-4BA6-85B2-A17D7F280E38}" type="slidenum">
              <a:rPr lang="en-US" smtClean="0"/>
              <a:t>8</a:t>
            </a:fld>
            <a:endParaRPr lang="en-US"/>
          </a:p>
        </p:txBody>
      </p:sp>
      <p:pic>
        <p:nvPicPr>
          <p:cNvPr id="5" name="Picture 4" descr="1_EfENKUhSC7hqO1d45Qni9g"/>
          <p:cNvPicPr>
            <a:picLocks noChangeAspect="1"/>
          </p:cNvPicPr>
          <p:nvPr/>
        </p:nvPicPr>
        <p:blipFill>
          <a:blip r:embed="rId2"/>
          <a:stretch>
            <a:fillRect/>
          </a:stretch>
        </p:blipFill>
        <p:spPr>
          <a:xfrm>
            <a:off x="8032750" y="1691005"/>
            <a:ext cx="3848735" cy="4486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Identification</a:t>
            </a:r>
          </a:p>
        </p:txBody>
      </p:sp>
      <p:sp>
        <p:nvSpPr>
          <p:cNvPr id="3" name="Content Placeholder 2"/>
          <p:cNvSpPr>
            <a:spLocks noGrp="1"/>
          </p:cNvSpPr>
          <p:nvPr>
            <p:ph idx="1"/>
          </p:nvPr>
        </p:nvSpPr>
        <p:spPr>
          <a:xfrm>
            <a:off x="838200" y="1825625"/>
            <a:ext cx="10713720" cy="5032375"/>
          </a:xfrm>
        </p:spPr>
        <p:txBody>
          <a:bodyPr>
            <a:normAutofit fontScale="82500" lnSpcReduction="10000"/>
          </a:bodyPr>
          <a:lstStyle/>
          <a:p>
            <a:r>
              <a:rPr lang="en-US"/>
              <a:t>In order to effectively segment customers, it is important to identify any constraints that may impact the process. </a:t>
            </a:r>
          </a:p>
          <a:p>
            <a:r>
              <a:rPr lang="en-US"/>
              <a:t>Some of the important constraints are :</a:t>
            </a:r>
          </a:p>
          <a:p>
            <a:pPr marL="0" indent="0">
              <a:buNone/>
            </a:pPr>
            <a:r>
              <a:rPr lang="en-US" b="1"/>
              <a:t>(i)</a:t>
            </a:r>
            <a:r>
              <a:rPr lang="en-US" b="1" u="sng"/>
              <a:t>Data Quality and Availability:</a:t>
            </a:r>
            <a:r>
              <a:rPr lang="en-US"/>
              <a:t>Limited or poor-quality data can be a significant constraint.</a:t>
            </a:r>
          </a:p>
          <a:p>
            <a:pPr marL="0" indent="0">
              <a:buNone/>
            </a:pPr>
            <a:r>
              <a:rPr lang="en-US"/>
              <a:t>(</a:t>
            </a:r>
            <a:r>
              <a:rPr lang="en-US" b="1" u="sng"/>
              <a:t>ii) Resource Constraints</a:t>
            </a:r>
            <a:r>
              <a:rPr lang="en-US"/>
              <a:t>: Limited human resources, technical expertise, or infrastructure can impact your ability to conduct in-depth customer segmentation</a:t>
            </a:r>
          </a:p>
          <a:p>
            <a:pPr marL="0" indent="0">
              <a:buNone/>
            </a:pPr>
            <a:r>
              <a:rPr lang="en-US" b="1"/>
              <a:t>(iii)</a:t>
            </a:r>
            <a:r>
              <a:rPr lang="en-US" b="1" u="sng"/>
              <a:t>Technological Constraints: </a:t>
            </a:r>
            <a:r>
              <a:rPr lang="en-US"/>
              <a:t>Outdated or incompatible software and hardware can limit your ability to analyze and process customer data effectively.</a:t>
            </a:r>
          </a:p>
          <a:p>
            <a:pPr marL="0" indent="0">
              <a:buNone/>
            </a:pPr>
            <a:r>
              <a:rPr lang="en-US" b="1"/>
              <a:t>(iv) Data Security and Privacy: </a:t>
            </a:r>
            <a:r>
              <a:rPr lang="en-US"/>
              <a:t>Protecting customer data is crucial. Constraints related to data security and privacy may dictate how you can store and analyze customer information.</a:t>
            </a:r>
          </a:p>
          <a:p>
            <a:pPr marL="0" indent="0">
              <a:buNone/>
            </a:pPr>
            <a:r>
              <a:rPr lang="en-US" b="1" u="sng"/>
              <a:t>(v) Customer Consent:  </a:t>
            </a:r>
            <a:r>
              <a:rPr lang="en-US"/>
              <a:t>Constraints related to customer consent for data usage and marketing activities can affect how you interact with customers within specific segments.</a:t>
            </a:r>
          </a:p>
          <a:p>
            <a:pPr marL="0" indent="0">
              <a:buNone/>
            </a:pPr>
            <a:r>
              <a:rPr lang="en-US" b="1" u="sng"/>
              <a:t>(vi) Sample Size Constraints: </a:t>
            </a:r>
            <a:r>
              <a:rPr lang="en-US"/>
              <a:t>If you have a small customer base, it may be challenging to create meaningful segments. Consider whether your sample size is sufficient for reliable segmentation.</a:t>
            </a:r>
          </a:p>
          <a:p>
            <a:pPr marL="0" indent="0">
              <a:buNone/>
            </a:pPr>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12</TotalTime>
  <Words>1014</Words>
  <Application>Microsoft Office PowerPoint</Application>
  <PresentationFormat>Widescreen</PresentationFormat>
  <Paragraphs>126</Paragraphs>
  <Slides>15</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Academy Engraved LET</vt:lpstr>
      <vt:lpstr>Arial</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Examples</vt:lpstr>
      <vt:lpstr>Methodology</vt:lpstr>
      <vt:lpstr>Methodology</vt:lpstr>
      <vt:lpstr>DESIGN SELECTION</vt:lpstr>
      <vt:lpstr>Feature/characteristics Identification</vt:lpstr>
      <vt:lpstr>Constraint Identification</vt:lpstr>
      <vt:lpstr> Analysis of Features and finalization subject to constraints</vt:lpstr>
      <vt:lpstr>Analysis of Features</vt:lpstr>
      <vt:lpstr>Result</vt:lpstr>
      <vt:lpstr>FUTURE SCOPE</vt:lpstr>
      <vt:lpstr>FUTURE SCOPE</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Mukul Jain</cp:lastModifiedBy>
  <cp:revision>502</cp:revision>
  <dcterms:created xsi:type="dcterms:W3CDTF">2023-10-08T13:39:13Z</dcterms:created>
  <dcterms:modified xsi:type="dcterms:W3CDTF">2023-11-30T05:00:19Z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1033-5.5.1.8075</vt:lpwstr>
  </property>
</Properties>
</file>