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4" r:id="rId9"/>
    <p:sldId id="266" r:id="rId10"/>
    <p:sldId id="267" r:id="rId11"/>
    <p:sldId id="268" r:id="rId12"/>
    <p:sldId id="269" r:id="rId13"/>
    <p:sldId id="270" r:id="rId14"/>
    <p:sldId id="271"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82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39B3942-0CDD-4813-9EE3-969CC34C49E6}" type="datetimeFigureOut">
              <a:rPr lang="en-US" smtClean="0"/>
              <a:pPr/>
              <a:t>6/24/2019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C331C19-D4A0-4F7C-B2A9-6A9F69934D8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9B3942-0CDD-4813-9EE3-969CC34C49E6}" type="datetimeFigureOut">
              <a:rPr lang="en-US" smtClean="0"/>
              <a:pPr/>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31C19-D4A0-4F7C-B2A9-6A9F69934D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9B3942-0CDD-4813-9EE3-969CC34C49E6}" type="datetimeFigureOut">
              <a:rPr lang="en-US" smtClean="0"/>
              <a:pPr/>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31C19-D4A0-4F7C-B2A9-6A9F69934D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9B3942-0CDD-4813-9EE3-969CC34C49E6}" type="datetimeFigureOut">
              <a:rPr lang="en-US" smtClean="0"/>
              <a:pPr/>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31C19-D4A0-4F7C-B2A9-6A9F69934D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39B3942-0CDD-4813-9EE3-969CC34C49E6}" type="datetimeFigureOut">
              <a:rPr lang="en-US" smtClean="0"/>
              <a:pPr/>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331C19-D4A0-4F7C-B2A9-6A9F69934D8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39B3942-0CDD-4813-9EE3-969CC34C49E6}" type="datetimeFigureOut">
              <a:rPr lang="en-US" smtClean="0"/>
              <a:pPr/>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331C19-D4A0-4F7C-B2A9-6A9F69934D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39B3942-0CDD-4813-9EE3-969CC34C49E6}" type="datetimeFigureOut">
              <a:rPr lang="en-US" smtClean="0"/>
              <a:pPr/>
              <a:t>6/24/2019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331C19-D4A0-4F7C-B2A9-6A9F69934D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39B3942-0CDD-4813-9EE3-969CC34C49E6}" type="datetimeFigureOut">
              <a:rPr lang="en-US" smtClean="0"/>
              <a:pPr/>
              <a:t>6/24/2019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331C19-D4A0-4F7C-B2A9-6A9F69934D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B3942-0CDD-4813-9EE3-969CC34C49E6}" type="datetimeFigureOut">
              <a:rPr lang="en-US" smtClean="0"/>
              <a:pPr/>
              <a:t>6/24/2019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331C19-D4A0-4F7C-B2A9-6A9F69934D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39B3942-0CDD-4813-9EE3-969CC34C49E6}" type="datetimeFigureOut">
              <a:rPr lang="en-US" smtClean="0"/>
              <a:pPr/>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331C19-D4A0-4F7C-B2A9-6A9F69934D8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39B3942-0CDD-4813-9EE3-969CC34C49E6}" type="datetimeFigureOut">
              <a:rPr lang="en-US" smtClean="0"/>
              <a:pPr/>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C331C19-D4A0-4F7C-B2A9-6A9F69934D8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39B3942-0CDD-4813-9EE3-969CC34C49E6}" type="datetimeFigureOut">
              <a:rPr lang="en-US" smtClean="0"/>
              <a:pPr/>
              <a:t>6/24/2019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C331C19-D4A0-4F7C-B2A9-6A9F69934D8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CASE </a:t>
            </a:r>
            <a:r>
              <a:rPr lang="en-US" b="1" dirty="0" smtClean="0"/>
              <a:t>STUDY</a:t>
            </a:r>
            <a:r>
              <a:rPr lang="en-US" b="1" dirty="0"/>
              <a:t/>
            </a:r>
            <a:br>
              <a:rPr lang="en-US" b="1" dirty="0"/>
            </a:br>
            <a:endParaRPr lang="en-US" dirty="0"/>
          </a:p>
        </p:txBody>
      </p:sp>
      <p:sp>
        <p:nvSpPr>
          <p:cNvPr id="3" name="Subtitle 2"/>
          <p:cNvSpPr>
            <a:spLocks noGrp="1"/>
          </p:cNvSpPr>
          <p:nvPr>
            <p:ph type="subTitle" idx="1"/>
          </p:nvPr>
        </p:nvSpPr>
        <p:spPr/>
        <p:txBody>
          <a:bodyPr/>
          <a:lstStyle/>
          <a:p>
            <a:r>
              <a:rPr lang="en-US" b="1" dirty="0" smtClean="0"/>
              <a:t>SUBMISSION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1"/>
            <a:ext cx="7620000" cy="609600"/>
          </a:xfrm>
        </p:spPr>
        <p:txBody>
          <a:bodyPr>
            <a:noAutofit/>
          </a:bodyPr>
          <a:lstStyle/>
          <a:p>
            <a:r>
              <a:rPr lang="en-US" sz="3600" dirty="0" smtClean="0"/>
              <a:t>              Analysis on Purpose of loan</a:t>
            </a:r>
            <a:endParaRPr lang="en-US" sz="3600" dirty="0"/>
          </a:p>
        </p:txBody>
      </p:sp>
      <p:sp>
        <p:nvSpPr>
          <p:cNvPr id="3" name="Text Placeholder 2"/>
          <p:cNvSpPr>
            <a:spLocks noGrp="1"/>
          </p:cNvSpPr>
          <p:nvPr>
            <p:ph type="body" sz="half" idx="2"/>
          </p:nvPr>
        </p:nvSpPr>
        <p:spPr>
          <a:xfrm>
            <a:off x="609600" y="5181600"/>
            <a:ext cx="7772400" cy="1371600"/>
          </a:xfrm>
        </p:spPr>
        <p:txBody>
          <a:bodyPr>
            <a:normAutofit/>
          </a:bodyPr>
          <a:lstStyle/>
          <a:p>
            <a:r>
              <a:rPr lang="en-US" sz="2800" b="1" i="1" dirty="0" smtClean="0">
                <a:solidFill>
                  <a:srgbClr val="FF0000"/>
                </a:solidFill>
              </a:rPr>
              <a:t>Trend that Purpose </a:t>
            </a:r>
            <a:r>
              <a:rPr lang="en-US" sz="2800" b="1" i="1" dirty="0" err="1" smtClean="0">
                <a:solidFill>
                  <a:srgbClr val="FF0000"/>
                </a:solidFill>
              </a:rPr>
              <a:t>vs</a:t>
            </a:r>
            <a:r>
              <a:rPr lang="en-US" sz="2800" b="1" i="1" dirty="0" smtClean="0">
                <a:solidFill>
                  <a:srgbClr val="FF0000"/>
                </a:solidFill>
              </a:rPr>
              <a:t> </a:t>
            </a:r>
            <a:r>
              <a:rPr lang="en-US" sz="2800" b="1" i="1" dirty="0" err="1" smtClean="0">
                <a:solidFill>
                  <a:srgbClr val="FF0000"/>
                </a:solidFill>
              </a:rPr>
              <a:t>loan_status</a:t>
            </a:r>
            <a:r>
              <a:rPr lang="en-US" sz="2800" b="1" i="1" dirty="0" smtClean="0">
                <a:solidFill>
                  <a:srgbClr val="FF0000"/>
                </a:solidFill>
              </a:rPr>
              <a:t> shows :-</a:t>
            </a:r>
            <a:endParaRPr lang="en-US" dirty="0" smtClean="0"/>
          </a:p>
          <a:p>
            <a:r>
              <a:rPr lang="en-US" b="1" dirty="0" smtClean="0"/>
              <a:t>                     </a:t>
            </a:r>
            <a:r>
              <a:rPr lang="en-US" sz="2400" b="1" dirty="0" smtClean="0"/>
              <a:t>Most defaulting borrows mention purpose as SMALL BUSINESS </a:t>
            </a:r>
            <a:endParaRPr lang="en-US" sz="2400" dirty="0" smtClean="0"/>
          </a:p>
          <a:p>
            <a:endParaRPr lang="en-US" dirty="0"/>
          </a:p>
        </p:txBody>
      </p:sp>
      <p:pic>
        <p:nvPicPr>
          <p:cNvPr id="6" name="Picture 5" descr="gradevsls.png"/>
          <p:cNvPicPr/>
          <p:nvPr/>
        </p:nvPicPr>
        <p:blipFill>
          <a:blip r:embed="rId2"/>
          <a:srcRect l="7092" r="9220"/>
          <a:stretch>
            <a:fillRect/>
          </a:stretch>
        </p:blipFill>
        <p:spPr>
          <a:xfrm>
            <a:off x="0" y="914400"/>
            <a:ext cx="9144000" cy="4343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1"/>
            <a:ext cx="7620000" cy="609600"/>
          </a:xfrm>
        </p:spPr>
        <p:txBody>
          <a:bodyPr>
            <a:noAutofit/>
          </a:bodyPr>
          <a:lstStyle/>
          <a:p>
            <a:r>
              <a:rPr lang="en-US" sz="3600" dirty="0" smtClean="0"/>
              <a:t>              Analysis based on State</a:t>
            </a:r>
            <a:endParaRPr lang="en-US" sz="3600" dirty="0"/>
          </a:p>
        </p:txBody>
      </p:sp>
      <p:sp>
        <p:nvSpPr>
          <p:cNvPr id="3" name="Text Placeholder 2"/>
          <p:cNvSpPr>
            <a:spLocks noGrp="1"/>
          </p:cNvSpPr>
          <p:nvPr>
            <p:ph type="body" sz="half" idx="2"/>
          </p:nvPr>
        </p:nvSpPr>
        <p:spPr>
          <a:xfrm>
            <a:off x="609600" y="5181600"/>
            <a:ext cx="7772400" cy="1371600"/>
          </a:xfrm>
        </p:spPr>
        <p:txBody>
          <a:bodyPr>
            <a:normAutofit/>
          </a:bodyPr>
          <a:lstStyle/>
          <a:p>
            <a:r>
              <a:rPr lang="en-US" sz="2800" b="1" i="1" dirty="0" smtClean="0">
                <a:solidFill>
                  <a:srgbClr val="FF0000"/>
                </a:solidFill>
              </a:rPr>
              <a:t>Trend that State </a:t>
            </a:r>
            <a:r>
              <a:rPr lang="en-US" sz="2800" b="1" i="1" dirty="0" err="1" smtClean="0">
                <a:solidFill>
                  <a:srgbClr val="FF0000"/>
                </a:solidFill>
              </a:rPr>
              <a:t>vs</a:t>
            </a:r>
            <a:r>
              <a:rPr lang="en-US" sz="2800" b="1" i="1" dirty="0" smtClean="0">
                <a:solidFill>
                  <a:srgbClr val="FF0000"/>
                </a:solidFill>
              </a:rPr>
              <a:t> </a:t>
            </a:r>
            <a:r>
              <a:rPr lang="en-US" sz="2800" b="1" i="1" dirty="0" err="1" smtClean="0">
                <a:solidFill>
                  <a:srgbClr val="FF0000"/>
                </a:solidFill>
              </a:rPr>
              <a:t>loan_status</a:t>
            </a:r>
            <a:r>
              <a:rPr lang="en-US" sz="2800" b="1" i="1" dirty="0" smtClean="0">
                <a:solidFill>
                  <a:srgbClr val="FF0000"/>
                </a:solidFill>
              </a:rPr>
              <a:t> shows :-</a:t>
            </a:r>
            <a:endParaRPr lang="en-US" dirty="0" smtClean="0"/>
          </a:p>
          <a:p>
            <a:r>
              <a:rPr lang="en-US" b="1" dirty="0" smtClean="0"/>
              <a:t>                     </a:t>
            </a:r>
            <a:r>
              <a:rPr lang="en-US" sz="2400" b="1" dirty="0" smtClean="0"/>
              <a:t>Most defaulting borrowers’ are from NEVADA </a:t>
            </a:r>
            <a:endParaRPr lang="en-US" sz="2400" dirty="0" smtClean="0"/>
          </a:p>
          <a:p>
            <a:endParaRPr lang="en-US" dirty="0"/>
          </a:p>
        </p:txBody>
      </p:sp>
      <p:pic>
        <p:nvPicPr>
          <p:cNvPr id="6" name="Picture 5" descr="gradevsls.png"/>
          <p:cNvPicPr/>
          <p:nvPr/>
        </p:nvPicPr>
        <p:blipFill>
          <a:blip r:embed="rId2"/>
          <a:srcRect l="8333" t="10863" r="9167"/>
          <a:stretch>
            <a:fillRect/>
          </a:stretch>
        </p:blipFill>
        <p:spPr>
          <a:xfrm>
            <a:off x="0" y="990600"/>
            <a:ext cx="9144000" cy="4267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1"/>
            <a:ext cx="7620000" cy="609600"/>
          </a:xfrm>
        </p:spPr>
        <p:txBody>
          <a:bodyPr>
            <a:noAutofit/>
          </a:bodyPr>
          <a:lstStyle/>
          <a:p>
            <a:r>
              <a:rPr lang="en-US" sz="3600" dirty="0" smtClean="0"/>
              <a:t>        </a:t>
            </a:r>
            <a:r>
              <a:rPr lang="en-US" sz="3200" dirty="0" smtClean="0"/>
              <a:t>Analysis based on Home Ownership </a:t>
            </a:r>
            <a:endParaRPr lang="en-US" sz="3200" dirty="0"/>
          </a:p>
        </p:txBody>
      </p:sp>
      <p:sp>
        <p:nvSpPr>
          <p:cNvPr id="3" name="Text Placeholder 2"/>
          <p:cNvSpPr>
            <a:spLocks noGrp="1"/>
          </p:cNvSpPr>
          <p:nvPr>
            <p:ph type="body" sz="half" idx="2"/>
          </p:nvPr>
        </p:nvSpPr>
        <p:spPr>
          <a:xfrm>
            <a:off x="609600" y="5257800"/>
            <a:ext cx="7772400" cy="1295400"/>
          </a:xfrm>
        </p:spPr>
        <p:txBody>
          <a:bodyPr>
            <a:normAutofit fontScale="85000" lnSpcReduction="10000"/>
          </a:bodyPr>
          <a:lstStyle/>
          <a:p>
            <a:r>
              <a:rPr lang="en-US" sz="2800" b="1" i="1" dirty="0" smtClean="0">
                <a:solidFill>
                  <a:srgbClr val="FF0000"/>
                </a:solidFill>
              </a:rPr>
              <a:t>Trend that </a:t>
            </a:r>
            <a:r>
              <a:rPr lang="en-US" sz="2800" b="1" i="1" dirty="0" smtClean="0">
                <a:solidFill>
                  <a:srgbClr val="FF0000"/>
                </a:solidFill>
              </a:rPr>
              <a:t>Home Ownership </a:t>
            </a:r>
            <a:r>
              <a:rPr lang="en-US" sz="2800" b="1" i="1" dirty="0" err="1" smtClean="0">
                <a:solidFill>
                  <a:srgbClr val="FF0000"/>
                </a:solidFill>
              </a:rPr>
              <a:t>vs</a:t>
            </a:r>
            <a:r>
              <a:rPr lang="en-US" sz="2800" b="1" i="1" dirty="0" smtClean="0">
                <a:solidFill>
                  <a:srgbClr val="FF0000"/>
                </a:solidFill>
              </a:rPr>
              <a:t> </a:t>
            </a:r>
            <a:r>
              <a:rPr lang="en-US" sz="2800" b="1" i="1" dirty="0" err="1" smtClean="0">
                <a:solidFill>
                  <a:srgbClr val="FF0000"/>
                </a:solidFill>
              </a:rPr>
              <a:t>loan_status</a:t>
            </a:r>
            <a:r>
              <a:rPr lang="en-US" sz="2800" b="1" i="1" dirty="0" smtClean="0">
                <a:solidFill>
                  <a:srgbClr val="FF0000"/>
                </a:solidFill>
              </a:rPr>
              <a:t> shows :-            </a:t>
            </a:r>
          </a:p>
          <a:p>
            <a:r>
              <a:rPr lang="en-US" sz="2800" b="1" i="1" dirty="0" smtClean="0">
                <a:solidFill>
                  <a:srgbClr val="FF0000"/>
                </a:solidFill>
              </a:rPr>
              <a:t>            </a:t>
            </a:r>
            <a:r>
              <a:rPr lang="en-US" sz="2400" b="1" dirty="0" smtClean="0"/>
              <a:t>Most defaulting borrowers have “OTHERS” as ownership  status  </a:t>
            </a:r>
            <a:endParaRPr lang="en-US" sz="2400" dirty="0" smtClean="0"/>
          </a:p>
          <a:p>
            <a:endParaRPr lang="en-US" dirty="0"/>
          </a:p>
        </p:txBody>
      </p:sp>
      <p:pic>
        <p:nvPicPr>
          <p:cNvPr id="6" name="Picture 5" descr="gradevsls.png"/>
          <p:cNvPicPr/>
          <p:nvPr/>
        </p:nvPicPr>
        <p:blipFill>
          <a:blip r:embed="rId2"/>
          <a:stretch>
            <a:fillRect/>
          </a:stretch>
        </p:blipFill>
        <p:spPr>
          <a:xfrm>
            <a:off x="609600" y="990600"/>
            <a:ext cx="8077199" cy="4267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1"/>
            <a:ext cx="7620000" cy="609600"/>
          </a:xfrm>
        </p:spPr>
        <p:txBody>
          <a:bodyPr>
            <a:noAutofit/>
          </a:bodyPr>
          <a:lstStyle/>
          <a:p>
            <a:r>
              <a:rPr lang="en-US" sz="3600" dirty="0" smtClean="0"/>
              <a:t>        </a:t>
            </a:r>
            <a:r>
              <a:rPr lang="en-US" sz="3200" dirty="0" smtClean="0"/>
              <a:t>Analysis based on Verification Status </a:t>
            </a:r>
            <a:endParaRPr lang="en-US" sz="3200" dirty="0"/>
          </a:p>
        </p:txBody>
      </p:sp>
      <p:sp>
        <p:nvSpPr>
          <p:cNvPr id="3" name="Text Placeholder 2"/>
          <p:cNvSpPr>
            <a:spLocks noGrp="1"/>
          </p:cNvSpPr>
          <p:nvPr>
            <p:ph type="body" sz="half" idx="2"/>
          </p:nvPr>
        </p:nvSpPr>
        <p:spPr>
          <a:xfrm>
            <a:off x="609600" y="5181600"/>
            <a:ext cx="7772400" cy="1371600"/>
          </a:xfrm>
        </p:spPr>
        <p:txBody>
          <a:bodyPr>
            <a:normAutofit fontScale="85000" lnSpcReduction="10000"/>
          </a:bodyPr>
          <a:lstStyle/>
          <a:p>
            <a:r>
              <a:rPr lang="en-US" sz="2800" b="1" i="1" dirty="0" smtClean="0">
                <a:solidFill>
                  <a:srgbClr val="FF0000"/>
                </a:solidFill>
              </a:rPr>
              <a:t>Trend that </a:t>
            </a:r>
            <a:r>
              <a:rPr lang="en-US" sz="2800" b="1" i="1" dirty="0" err="1" smtClean="0">
                <a:solidFill>
                  <a:srgbClr val="FF0000"/>
                </a:solidFill>
              </a:rPr>
              <a:t>Verifiaction</a:t>
            </a:r>
            <a:r>
              <a:rPr lang="en-US" sz="2800" b="1" i="1" dirty="0" smtClean="0">
                <a:solidFill>
                  <a:srgbClr val="FF0000"/>
                </a:solidFill>
              </a:rPr>
              <a:t> Status </a:t>
            </a:r>
            <a:r>
              <a:rPr lang="en-US" sz="2800" b="1" i="1" dirty="0" err="1" smtClean="0">
                <a:solidFill>
                  <a:srgbClr val="FF0000"/>
                </a:solidFill>
              </a:rPr>
              <a:t>vs</a:t>
            </a:r>
            <a:r>
              <a:rPr lang="en-US" sz="2800" b="1" i="1" dirty="0" smtClean="0">
                <a:solidFill>
                  <a:srgbClr val="FF0000"/>
                </a:solidFill>
              </a:rPr>
              <a:t> </a:t>
            </a:r>
            <a:r>
              <a:rPr lang="en-US" sz="2800" b="1" i="1" dirty="0" err="1" smtClean="0">
                <a:solidFill>
                  <a:srgbClr val="FF0000"/>
                </a:solidFill>
              </a:rPr>
              <a:t>loan_status</a:t>
            </a:r>
            <a:r>
              <a:rPr lang="en-US" sz="2800" b="1" i="1" dirty="0" smtClean="0">
                <a:solidFill>
                  <a:srgbClr val="FF0000"/>
                </a:solidFill>
              </a:rPr>
              <a:t> shows :-            </a:t>
            </a:r>
          </a:p>
          <a:p>
            <a:r>
              <a:rPr lang="en-US" sz="2800" b="1" i="1" dirty="0" smtClean="0">
                <a:solidFill>
                  <a:srgbClr val="FF0000"/>
                </a:solidFill>
              </a:rPr>
              <a:t>            </a:t>
            </a:r>
            <a:r>
              <a:rPr lang="en-US" sz="2400" b="1" dirty="0" smtClean="0"/>
              <a:t>Even though, LC has verified borrowers and borrowers sources, the percentage of defaulters is higher than “Not Verified” cases. </a:t>
            </a:r>
            <a:endParaRPr lang="en-US" sz="2400" dirty="0" smtClean="0"/>
          </a:p>
          <a:p>
            <a:endParaRPr lang="en-US" dirty="0"/>
          </a:p>
        </p:txBody>
      </p:sp>
      <p:pic>
        <p:nvPicPr>
          <p:cNvPr id="6" name="Picture 5" descr="gradevsls.png"/>
          <p:cNvPicPr/>
          <p:nvPr/>
        </p:nvPicPr>
        <p:blipFill>
          <a:blip r:embed="rId2"/>
          <a:stretch>
            <a:fillRect/>
          </a:stretch>
        </p:blipFill>
        <p:spPr>
          <a:xfrm>
            <a:off x="1066800" y="990600"/>
            <a:ext cx="7086599" cy="4267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type="pic" idx="1"/>
          </p:nvPr>
        </p:nvPicPr>
        <p:blipFill>
          <a:blip r:embed="rId2"/>
          <a:srcRect l="5739" r="5739"/>
          <a:stretch>
            <a:fillRect/>
          </a:stretch>
        </p:blipFill>
        <p:spPr bwMode="auto">
          <a:xfrm>
            <a:off x="0" y="685800"/>
            <a:ext cx="7010400" cy="6172200"/>
          </a:xfrm>
          <a:prstGeom prst="rect">
            <a:avLst/>
          </a:prstGeom>
          <a:noFill/>
          <a:ln w="9525">
            <a:noFill/>
            <a:miter lim="800000"/>
            <a:headEnd/>
            <a:tailEnd/>
          </a:ln>
          <a:effectLst/>
        </p:spPr>
      </p:pic>
      <p:sp>
        <p:nvSpPr>
          <p:cNvPr id="2" name="Title 1"/>
          <p:cNvSpPr>
            <a:spLocks noGrp="1"/>
          </p:cNvSpPr>
          <p:nvPr>
            <p:ph type="title"/>
          </p:nvPr>
        </p:nvSpPr>
        <p:spPr>
          <a:xfrm>
            <a:off x="609600" y="1"/>
            <a:ext cx="7924800" cy="609599"/>
          </a:xfrm>
        </p:spPr>
        <p:txBody>
          <a:bodyPr>
            <a:noAutofit/>
          </a:bodyPr>
          <a:lstStyle/>
          <a:p>
            <a:r>
              <a:rPr lang="en-US" sz="3600" dirty="0" smtClean="0"/>
              <a:t>                    Correlation Matrix</a:t>
            </a:r>
            <a:endParaRPr lang="en-US" sz="3600" dirty="0"/>
          </a:p>
        </p:txBody>
      </p:sp>
      <p:sp>
        <p:nvSpPr>
          <p:cNvPr id="3" name="Text Placeholder 2"/>
          <p:cNvSpPr>
            <a:spLocks noGrp="1"/>
          </p:cNvSpPr>
          <p:nvPr>
            <p:ph type="body" sz="half" idx="2"/>
          </p:nvPr>
        </p:nvSpPr>
        <p:spPr>
          <a:xfrm>
            <a:off x="6400800" y="457200"/>
            <a:ext cx="2743200" cy="6400800"/>
          </a:xfrm>
        </p:spPr>
        <p:txBody>
          <a:bodyPr>
            <a:normAutofit lnSpcReduction="10000"/>
          </a:bodyPr>
          <a:lstStyle/>
          <a:p>
            <a:endParaRPr lang="en-US" sz="1400" b="1" dirty="0" smtClean="0"/>
          </a:p>
          <a:p>
            <a:r>
              <a:rPr lang="en-US" sz="1400" b="1" dirty="0" smtClean="0"/>
              <a:t>• As we can see that for less   </a:t>
            </a:r>
            <a:r>
              <a:rPr lang="en-US" sz="1400" b="1" dirty="0" err="1" smtClean="0"/>
              <a:t>Total_rec_prncp</a:t>
            </a:r>
            <a:r>
              <a:rPr lang="en-US" sz="1400" b="1" dirty="0" smtClean="0"/>
              <a:t> and high interest rate, percentage of defaulters are most. </a:t>
            </a:r>
          </a:p>
          <a:p>
            <a:endParaRPr lang="en-US" sz="1400" dirty="0" smtClean="0"/>
          </a:p>
          <a:p>
            <a:r>
              <a:rPr lang="en-US" sz="1400" b="1" dirty="0" smtClean="0"/>
              <a:t>• Less </a:t>
            </a:r>
            <a:r>
              <a:rPr lang="en-US" sz="1400" b="1" dirty="0" err="1" smtClean="0"/>
              <a:t>total_rec_prncp</a:t>
            </a:r>
            <a:r>
              <a:rPr lang="en-US" sz="1400" b="1" dirty="0" smtClean="0"/>
              <a:t> and moderate interest rate, </a:t>
            </a:r>
            <a:r>
              <a:rPr lang="en-US" sz="1400" b="1" dirty="0" smtClean="0">
                <a:solidFill>
                  <a:srgbClr val="FF0000"/>
                </a:solidFill>
              </a:rPr>
              <a:t>defaulters are high. </a:t>
            </a:r>
          </a:p>
          <a:p>
            <a:endParaRPr lang="en-US" sz="1400" b="1" dirty="0" smtClean="0"/>
          </a:p>
          <a:p>
            <a:r>
              <a:rPr lang="en-US" sz="1400" b="1" dirty="0" smtClean="0"/>
              <a:t>• But we cant use total payment received because it is known only after once the loan is sanctioned </a:t>
            </a:r>
          </a:p>
          <a:p>
            <a:endParaRPr lang="en-US" sz="1400" dirty="0" smtClean="0"/>
          </a:p>
          <a:p>
            <a:r>
              <a:rPr lang="en-US" sz="1400" b="1" dirty="0" smtClean="0"/>
              <a:t>• Co-relation plot that Loan Amount is highly correlated(85%) with total received principal </a:t>
            </a:r>
          </a:p>
          <a:p>
            <a:endParaRPr lang="en-US" sz="1400" dirty="0" smtClean="0"/>
          </a:p>
          <a:p>
            <a:r>
              <a:rPr lang="en-US" sz="1400" dirty="0" smtClean="0"/>
              <a:t>•  </a:t>
            </a:r>
            <a:r>
              <a:rPr lang="en-US" sz="1400" b="1" dirty="0" smtClean="0">
                <a:solidFill>
                  <a:srgbClr val="FF0000"/>
                </a:solidFill>
              </a:rPr>
              <a:t>Credit Loss = Funded Amount – Principle returned </a:t>
            </a:r>
          </a:p>
          <a:p>
            <a:endParaRPr lang="en-US" sz="1400" dirty="0" smtClean="0"/>
          </a:p>
          <a:p>
            <a:r>
              <a:rPr lang="en-US" sz="1400" b="1" dirty="0" smtClean="0"/>
              <a:t>• Credit loss is highly correlated with loan amount, so we can take </a:t>
            </a:r>
            <a:r>
              <a:rPr lang="en-US" sz="1400" b="1" dirty="0" smtClean="0">
                <a:solidFill>
                  <a:srgbClr val="FF0000"/>
                </a:solidFill>
              </a:rPr>
              <a:t>loan amount as one of the significant parameter while deciding defaulters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Conclusion </a:t>
            </a:r>
            <a:br>
              <a:rPr lang="en-US" dirty="0" smtClean="0"/>
            </a:br>
            <a:endParaRPr lang="en-US" dirty="0"/>
          </a:p>
        </p:txBody>
      </p:sp>
      <p:sp>
        <p:nvSpPr>
          <p:cNvPr id="3" name="Content Placeholder 2"/>
          <p:cNvSpPr>
            <a:spLocks noGrp="1"/>
          </p:cNvSpPr>
          <p:nvPr>
            <p:ph idx="1"/>
          </p:nvPr>
        </p:nvSpPr>
        <p:spPr/>
        <p:txBody>
          <a:bodyPr/>
          <a:lstStyle/>
          <a:p>
            <a:pPr>
              <a:buNone/>
            </a:pPr>
            <a:endParaRPr lang="en-US" b="1" dirty="0" smtClean="0"/>
          </a:p>
          <a:p>
            <a:pPr>
              <a:buNone/>
            </a:pPr>
            <a:r>
              <a:rPr lang="en-US" b="1" dirty="0" smtClean="0"/>
              <a:t>•  As per as the analysis, we found few deciding factors which ends up in determining the loan defaulter applicant. So, the bank should consider the deciding factors before sanctioning the loan to avoid the credit loss.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b="1" dirty="0">
                <a:solidFill>
                  <a:srgbClr val="FF0000"/>
                </a:solidFill>
              </a:rPr>
              <a:t>Business objective and problem statement</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lvl="0"/>
            <a:r>
              <a:rPr lang="en-IN" dirty="0"/>
              <a:t>Background: </a:t>
            </a:r>
            <a:endParaRPr lang="en-US" sz="2800" dirty="0"/>
          </a:p>
          <a:p>
            <a:pPr lvl="1"/>
            <a:r>
              <a:rPr lang="en-IN" dirty="0"/>
              <a:t>The company under consideration is a </a:t>
            </a:r>
            <a:r>
              <a:rPr lang="en-IN" b="1" dirty="0"/>
              <a:t>consumer finance company</a:t>
            </a:r>
            <a:r>
              <a:rPr lang="en-IN" dirty="0"/>
              <a:t> operating in </a:t>
            </a:r>
            <a:r>
              <a:rPr lang="en-IN" b="1" dirty="0"/>
              <a:t>online loan marketplace</a:t>
            </a:r>
            <a:r>
              <a:rPr lang="en-IN" dirty="0"/>
              <a:t> </a:t>
            </a:r>
            <a:endParaRPr lang="en-US" sz="2400" dirty="0"/>
          </a:p>
          <a:p>
            <a:pPr lvl="1"/>
            <a:r>
              <a:rPr lang="en-IN" dirty="0"/>
              <a:t>It </a:t>
            </a:r>
            <a:r>
              <a:rPr lang="en-US" dirty="0"/>
              <a:t>facilitating personal loans, business loans, and financing of medical procedures</a:t>
            </a:r>
            <a:endParaRPr lang="en-US" sz="2400" dirty="0"/>
          </a:p>
          <a:p>
            <a:pPr lvl="1"/>
            <a:r>
              <a:rPr lang="en-IN" dirty="0"/>
              <a:t>There are risks associated with the company’s decision on loan approval: </a:t>
            </a:r>
            <a:endParaRPr lang="en-US" sz="2400" dirty="0"/>
          </a:p>
          <a:p>
            <a:pPr lvl="2"/>
            <a:r>
              <a:rPr lang="en-IN" dirty="0"/>
              <a:t>Not approving the loan for an applicant, who is </a:t>
            </a:r>
            <a:r>
              <a:rPr lang="en-IN" u="sng" dirty="0"/>
              <a:t>likely to repay the loan</a:t>
            </a:r>
            <a:endParaRPr lang="en-US" sz="2000" dirty="0"/>
          </a:p>
          <a:p>
            <a:pPr lvl="2"/>
            <a:r>
              <a:rPr lang="en-IN" dirty="0"/>
              <a:t>Approving  loan for an applicant, who is </a:t>
            </a:r>
            <a:r>
              <a:rPr lang="en-IN" u="sng" dirty="0"/>
              <a:t>not likely to repay the loan</a:t>
            </a:r>
            <a:endParaRPr lang="en-US" sz="2000" dirty="0"/>
          </a:p>
          <a:p>
            <a:pPr>
              <a:buNone/>
            </a:pPr>
            <a:endParaRPr lang="en-US" sz="2800" dirty="0"/>
          </a:p>
          <a:p>
            <a:pPr lvl="0"/>
            <a:r>
              <a:rPr lang="en-IN" dirty="0"/>
              <a:t>Problem statement: </a:t>
            </a:r>
            <a:endParaRPr lang="en-US" sz="2800" dirty="0"/>
          </a:p>
          <a:p>
            <a:pPr lvl="1"/>
            <a:r>
              <a:rPr lang="en-IN" dirty="0"/>
              <a:t>This </a:t>
            </a:r>
            <a:r>
              <a:rPr lang="en-IN" b="1" dirty="0"/>
              <a:t>risk of financial loss (credit loss)</a:t>
            </a:r>
            <a:r>
              <a:rPr lang="en-IN" dirty="0"/>
              <a:t> is largely due to borrowers who default </a:t>
            </a:r>
            <a:r>
              <a:rPr lang="en-IN" b="1" dirty="0"/>
              <a:t>(“charged-off”)</a:t>
            </a:r>
            <a:endParaRPr lang="en-US" sz="2400"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noFill/>
        </p:spPr>
        <p:txBody>
          <a:bodyPr>
            <a:noAutofit/>
          </a:bodyPr>
          <a:lstStyle/>
          <a:p>
            <a:r>
              <a:rPr lang="en-IN" sz="3200" dirty="0" smtClean="0"/>
              <a:t/>
            </a:r>
            <a:br>
              <a:rPr lang="en-IN" sz="3200" dirty="0" smtClean="0"/>
            </a:br>
            <a:r>
              <a:rPr lang="en-IN" sz="3200" dirty="0" smtClean="0"/>
              <a:t> </a:t>
            </a:r>
            <a:br>
              <a:rPr lang="en-IN" sz="3200" dirty="0" smtClean="0"/>
            </a:br>
            <a:r>
              <a:rPr lang="en-IN" sz="3200" dirty="0" smtClean="0"/>
              <a:t/>
            </a:r>
            <a:br>
              <a:rPr lang="en-IN" sz="3200" dirty="0" smtClean="0"/>
            </a:br>
            <a:r>
              <a:rPr lang="en-IN" sz="3200" dirty="0" smtClean="0"/>
              <a:t/>
            </a:r>
            <a:br>
              <a:rPr lang="en-IN" sz="3200" dirty="0" smtClean="0"/>
            </a:br>
            <a:r>
              <a:rPr lang="en-US" sz="4000" dirty="0" smtClean="0"/>
              <a:t/>
            </a:r>
            <a:br>
              <a:rPr lang="en-US" sz="4000" dirty="0" smtClean="0"/>
            </a:br>
            <a:endParaRPr lang="en-US" sz="3200" dirty="0"/>
          </a:p>
        </p:txBody>
      </p:sp>
      <p:sp>
        <p:nvSpPr>
          <p:cNvPr id="3" name="Content Placeholder 2"/>
          <p:cNvSpPr>
            <a:spLocks noGrp="1"/>
          </p:cNvSpPr>
          <p:nvPr>
            <p:ph idx="1"/>
          </p:nvPr>
        </p:nvSpPr>
        <p:spPr>
          <a:xfrm>
            <a:off x="457200" y="838200"/>
            <a:ext cx="8229600" cy="5287963"/>
          </a:xfrm>
        </p:spPr>
        <p:txBody>
          <a:bodyPr>
            <a:normAutofit/>
          </a:bodyPr>
          <a:lstStyle/>
          <a:p>
            <a:pPr lvl="1">
              <a:buNone/>
            </a:pPr>
            <a:r>
              <a:rPr lang="en-IN" dirty="0" smtClean="0"/>
              <a:t>Business Objective:</a:t>
            </a:r>
            <a:endParaRPr lang="en-US" dirty="0" smtClean="0"/>
          </a:p>
          <a:p>
            <a:pPr lvl="1"/>
            <a:r>
              <a:rPr lang="en-US" dirty="0" smtClean="0"/>
              <a:t>To </a:t>
            </a:r>
            <a:r>
              <a:rPr lang="en-US" dirty="0"/>
              <a:t>understand the driving factors which are </a:t>
            </a:r>
            <a:r>
              <a:rPr lang="en-US" b="1" dirty="0"/>
              <a:t>strong indicators of loan default </a:t>
            </a:r>
            <a:r>
              <a:rPr lang="en-US" dirty="0"/>
              <a:t>&amp; minimize credit loss</a:t>
            </a:r>
            <a:r>
              <a:rPr lang="en-US" b="1" dirty="0"/>
              <a:t>, </a:t>
            </a:r>
            <a:r>
              <a:rPr lang="en-US" dirty="0"/>
              <a:t>which can be utilized for portfolio and risk assessment</a:t>
            </a:r>
            <a:endParaRPr lang="en-US" sz="2400" dirty="0"/>
          </a:p>
          <a:p>
            <a:pPr>
              <a:buNone/>
            </a:pPr>
            <a:endParaRPr lang="en-US" sz="2800" dirty="0"/>
          </a:p>
          <a:p>
            <a:pPr lvl="0"/>
            <a:r>
              <a:rPr lang="en-IN" dirty="0"/>
              <a:t>Goal of Data analysis: </a:t>
            </a:r>
            <a:endParaRPr lang="en-US" sz="2800" dirty="0"/>
          </a:p>
          <a:p>
            <a:pPr lvl="1"/>
            <a:r>
              <a:rPr lang="en-US" dirty="0"/>
              <a:t>To analyze the complete loan data for </a:t>
            </a:r>
            <a:r>
              <a:rPr lang="en-US" dirty="0" smtClean="0"/>
              <a:t>all </a:t>
            </a:r>
            <a:r>
              <a:rPr lang="en-US" dirty="0" err="1" smtClean="0"/>
              <a:t>loan,clean</a:t>
            </a:r>
            <a:r>
              <a:rPr lang="en-US" dirty="0" smtClean="0"/>
              <a:t> </a:t>
            </a:r>
            <a:r>
              <a:rPr lang="en-US" dirty="0"/>
              <a:t>the data for any quality issues, create new variables, conduct exploratory data analysis to identify variables which indicate if a person is likely to default, which may be used for taking actions such as denying the loan, reducing the amount of loan, lending (to risky applicants) at a higher interest rate, etc.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Step-by-step approach:</a:t>
            </a:r>
            <a:endParaRPr lang="en-US" dirty="0">
              <a:solidFill>
                <a:srgbClr val="FF0000"/>
              </a:solidFill>
            </a:endParaRPr>
          </a:p>
        </p:txBody>
      </p:sp>
      <p:sp>
        <p:nvSpPr>
          <p:cNvPr id="3" name="Content Placeholder 2"/>
          <p:cNvSpPr>
            <a:spLocks noGrp="1"/>
          </p:cNvSpPr>
          <p:nvPr>
            <p:ph idx="1"/>
          </p:nvPr>
        </p:nvSpPr>
        <p:spPr/>
        <p:txBody>
          <a:bodyPr/>
          <a:lstStyle/>
          <a:p>
            <a:pPr marL="971550" lvl="1" indent="-514350">
              <a:buFont typeface="+mj-lt"/>
              <a:buAutoNum type="arabicPeriod"/>
            </a:pPr>
            <a:r>
              <a:rPr lang="en-IN" dirty="0"/>
              <a:t>Data </a:t>
            </a:r>
            <a:r>
              <a:rPr lang="en-IN" dirty="0" smtClean="0"/>
              <a:t>understanding</a:t>
            </a:r>
            <a:endParaRPr lang="en-US" sz="2000" dirty="0" smtClean="0"/>
          </a:p>
          <a:p>
            <a:pPr marL="971550" lvl="1" indent="-514350">
              <a:buFont typeface="+mj-lt"/>
              <a:buAutoNum type="arabicPeriod"/>
            </a:pPr>
            <a:r>
              <a:rPr lang="en-IN" dirty="0" smtClean="0"/>
              <a:t>Data cleaning</a:t>
            </a:r>
            <a:endParaRPr lang="en-US" sz="2000" dirty="0" smtClean="0"/>
          </a:p>
          <a:p>
            <a:pPr marL="971550" lvl="1" indent="-514350">
              <a:buFont typeface="+mj-lt"/>
              <a:buAutoNum type="arabicPeriod"/>
            </a:pPr>
            <a:r>
              <a:rPr lang="en-IN" dirty="0" smtClean="0"/>
              <a:t>Categorisation </a:t>
            </a:r>
            <a:r>
              <a:rPr lang="en-IN" dirty="0"/>
              <a:t>of </a:t>
            </a:r>
            <a:r>
              <a:rPr lang="en-IN" dirty="0" smtClean="0"/>
              <a:t>Data</a:t>
            </a:r>
            <a:endParaRPr lang="en-US" sz="2000" dirty="0" smtClean="0"/>
          </a:p>
          <a:p>
            <a:pPr marL="971550" lvl="1" indent="-514350">
              <a:buFont typeface="+mj-lt"/>
              <a:buAutoNum type="arabicPeriod"/>
            </a:pPr>
            <a:r>
              <a:rPr lang="en-IN" dirty="0" smtClean="0"/>
              <a:t>Data Visualisation</a:t>
            </a:r>
            <a:endParaRPr lang="en-US" sz="2000" dirty="0" smtClean="0"/>
          </a:p>
          <a:p>
            <a:pPr marL="971550" lvl="1" indent="-514350">
              <a:buFont typeface="+mj-lt"/>
              <a:buAutoNum type="arabicPeriod"/>
            </a:pPr>
            <a:r>
              <a:rPr lang="en-IN" dirty="0" smtClean="0"/>
              <a:t>Analysing </a:t>
            </a:r>
            <a:r>
              <a:rPr lang="en-IN" dirty="0"/>
              <a:t>the </a:t>
            </a:r>
            <a:r>
              <a:rPr lang="en-IN" dirty="0" smtClean="0"/>
              <a:t>Trends</a:t>
            </a:r>
            <a:endParaRPr lang="en-US" sz="2000" dirty="0" smtClean="0"/>
          </a:p>
          <a:p>
            <a:pPr marL="971550" lvl="1" indent="-514350">
              <a:buFont typeface="+mj-lt"/>
              <a:buAutoNum type="arabicPeriod"/>
            </a:pPr>
            <a:r>
              <a:rPr lang="en-IN" dirty="0" smtClean="0"/>
              <a:t>Summary</a:t>
            </a:r>
            <a:endParaRPr lang="en-US" sz="2000"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IN" sz="3600" b="1" dirty="0">
                <a:solidFill>
                  <a:srgbClr val="FF0000"/>
                </a:solidFill>
              </a:rPr>
              <a:t>Data understanding and key assumptions </a:t>
            </a:r>
            <a:endParaRPr lang="en-US" sz="3600" dirty="0">
              <a:solidFill>
                <a:srgbClr val="FF0000"/>
              </a:solidFill>
            </a:endParaRPr>
          </a:p>
        </p:txBody>
      </p:sp>
      <p:sp>
        <p:nvSpPr>
          <p:cNvPr id="3" name="Content Placeholder 2"/>
          <p:cNvSpPr>
            <a:spLocks noGrp="1"/>
          </p:cNvSpPr>
          <p:nvPr>
            <p:ph idx="1"/>
          </p:nvPr>
        </p:nvSpPr>
        <p:spPr>
          <a:xfrm>
            <a:off x="457200" y="1066800"/>
            <a:ext cx="8229600" cy="5486400"/>
          </a:xfrm>
        </p:spPr>
        <p:txBody>
          <a:bodyPr>
            <a:normAutofit fontScale="77500" lnSpcReduction="20000"/>
          </a:bodyPr>
          <a:lstStyle/>
          <a:p>
            <a:pPr lvl="0"/>
            <a:r>
              <a:rPr lang="en-IN" b="1" dirty="0"/>
              <a:t>Original data set </a:t>
            </a:r>
            <a:r>
              <a:rPr lang="en-IN" dirty="0"/>
              <a:t>contains information about </a:t>
            </a:r>
            <a:r>
              <a:rPr lang="en-IN" b="1" dirty="0"/>
              <a:t>39,717 applicants </a:t>
            </a:r>
            <a:r>
              <a:rPr lang="en-IN" dirty="0"/>
              <a:t>who have been issued loans by the </a:t>
            </a:r>
            <a:r>
              <a:rPr lang="en-IN" dirty="0" smtClean="0"/>
              <a:t>company</a:t>
            </a:r>
          </a:p>
          <a:p>
            <a:pPr lvl="0"/>
            <a:endParaRPr lang="en-US" sz="2400" dirty="0"/>
          </a:p>
          <a:p>
            <a:pPr lvl="0"/>
            <a:r>
              <a:rPr lang="en-IN" dirty="0"/>
              <a:t>Various </a:t>
            </a:r>
            <a:r>
              <a:rPr lang="en-IN" b="1" dirty="0"/>
              <a:t>consumer attributes </a:t>
            </a:r>
            <a:r>
              <a:rPr lang="en-IN" dirty="0"/>
              <a:t>and </a:t>
            </a:r>
            <a:r>
              <a:rPr lang="en-IN" b="1" dirty="0"/>
              <a:t>loan attributes</a:t>
            </a:r>
            <a:r>
              <a:rPr lang="en-IN" dirty="0"/>
              <a:t> are spread across 111 </a:t>
            </a:r>
            <a:r>
              <a:rPr lang="en-IN" dirty="0" smtClean="0"/>
              <a:t>columns</a:t>
            </a:r>
          </a:p>
          <a:p>
            <a:pPr lvl="0"/>
            <a:endParaRPr lang="en-US" sz="2400" dirty="0"/>
          </a:p>
          <a:p>
            <a:pPr lvl="0"/>
            <a:r>
              <a:rPr lang="en-IN" dirty="0"/>
              <a:t>Loans are broadly classified into the 3 categories based on their status: </a:t>
            </a:r>
            <a:r>
              <a:rPr lang="en-US" b="1" dirty="0"/>
              <a:t>Fully paid</a:t>
            </a:r>
            <a:r>
              <a:rPr lang="en-US" dirty="0"/>
              <a:t>, </a:t>
            </a:r>
            <a:r>
              <a:rPr lang="en-US" b="1" dirty="0"/>
              <a:t>Current</a:t>
            </a:r>
            <a:r>
              <a:rPr lang="en-US" dirty="0"/>
              <a:t>, </a:t>
            </a:r>
            <a:r>
              <a:rPr lang="en-US" b="1" dirty="0"/>
              <a:t>Charged-off</a:t>
            </a:r>
            <a:endParaRPr lang="en-US" sz="2400" dirty="0"/>
          </a:p>
          <a:p>
            <a:pPr lvl="1"/>
            <a:r>
              <a:rPr lang="en-IN" b="1" dirty="0" smtClean="0"/>
              <a:t>83 </a:t>
            </a:r>
            <a:r>
              <a:rPr lang="en-IN" b="1" dirty="0"/>
              <a:t>columns dropped </a:t>
            </a:r>
            <a:r>
              <a:rPr lang="en-IN" dirty="0"/>
              <a:t>for analysis:</a:t>
            </a:r>
            <a:endParaRPr lang="en-US" sz="2000" dirty="0"/>
          </a:p>
          <a:p>
            <a:pPr lvl="2"/>
            <a:r>
              <a:rPr lang="en-IN" b="1" dirty="0"/>
              <a:t>54</a:t>
            </a:r>
            <a:r>
              <a:rPr lang="en-IN" dirty="0"/>
              <a:t> columns </a:t>
            </a:r>
            <a:r>
              <a:rPr lang="en-US" dirty="0"/>
              <a:t>with 100% null values dropped</a:t>
            </a:r>
            <a:endParaRPr lang="en-US" sz="1800" dirty="0"/>
          </a:p>
          <a:p>
            <a:pPr lvl="2"/>
            <a:r>
              <a:rPr lang="en-IN" b="1" dirty="0"/>
              <a:t>5 </a:t>
            </a:r>
            <a:r>
              <a:rPr lang="en-IN" dirty="0"/>
              <a:t>columns with &gt; 5% null values dropped and not relevant for analysis basis understanding from metadata</a:t>
            </a:r>
            <a:endParaRPr lang="en-US" sz="1800" dirty="0"/>
          </a:p>
          <a:p>
            <a:pPr lvl="2"/>
            <a:r>
              <a:rPr lang="en-US" dirty="0" smtClean="0"/>
              <a:t>24 </a:t>
            </a:r>
            <a:r>
              <a:rPr lang="en-US" dirty="0"/>
              <a:t>columns that are of no use in our analysis (</a:t>
            </a:r>
            <a:r>
              <a:rPr lang="en-US" dirty="0" err="1"/>
              <a:t>Ex:url,address,etc</a:t>
            </a:r>
            <a:r>
              <a:rPr lang="en-US" dirty="0"/>
              <a:t>) are removed</a:t>
            </a:r>
            <a:endParaRPr lang="en-US" sz="1800" dirty="0"/>
          </a:p>
          <a:p>
            <a:pPr lvl="1"/>
            <a:r>
              <a:rPr lang="en-IN" b="1" dirty="0"/>
              <a:t>Changed the data type </a:t>
            </a:r>
            <a:r>
              <a:rPr lang="en-IN" dirty="0"/>
              <a:t>to suit our analysis: </a:t>
            </a:r>
            <a:endParaRPr lang="en-US" sz="2000" dirty="0"/>
          </a:p>
          <a:p>
            <a:pPr lvl="2"/>
            <a:r>
              <a:rPr lang="en-IN" dirty="0"/>
              <a:t>date related columns converted into </a:t>
            </a:r>
            <a:r>
              <a:rPr lang="en-IN" dirty="0" err="1"/>
              <a:t>datetime</a:t>
            </a:r>
            <a:r>
              <a:rPr lang="en-IN" dirty="0"/>
              <a:t> format, </a:t>
            </a:r>
            <a:endParaRPr lang="en-US" sz="1800" dirty="0"/>
          </a:p>
          <a:p>
            <a:pPr lvl="2"/>
            <a:r>
              <a:rPr lang="en-IN" dirty="0"/>
              <a:t>Similarly, “%” suffix  removed from  ‘</a:t>
            </a:r>
            <a:r>
              <a:rPr lang="en-IN" dirty="0" err="1"/>
              <a:t>int_rate</a:t>
            </a:r>
            <a:r>
              <a:rPr lang="en-IN" dirty="0"/>
              <a:t>’, ‘</a:t>
            </a:r>
            <a:r>
              <a:rPr lang="en-IN" dirty="0" err="1"/>
              <a:t>dti</a:t>
            </a:r>
            <a:r>
              <a:rPr lang="en-IN" dirty="0"/>
              <a:t>’, etc.</a:t>
            </a:r>
            <a:endParaRPr lang="en-US" sz="1800" dirty="0"/>
          </a:p>
          <a:p>
            <a:endParaRPr lang="en-US" sz="2400" dirty="0"/>
          </a:p>
          <a:p>
            <a:pPr lvl="0"/>
            <a:r>
              <a:rPr lang="en-IN" b="1" dirty="0"/>
              <a:t>Revised data set has 38577 rows and </a:t>
            </a:r>
            <a:r>
              <a:rPr lang="en-IN" b="1" dirty="0" smtClean="0"/>
              <a:t>28 </a:t>
            </a:r>
            <a:r>
              <a:rPr lang="en-IN" b="1" dirty="0"/>
              <a:t>columns </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0" y="1828800"/>
            <a:ext cx="76962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274638"/>
            <a:ext cx="8229600" cy="792162"/>
          </a:xfrm>
        </p:spPr>
        <p:txBody>
          <a:bodyPr>
            <a:normAutofit/>
          </a:bodyPr>
          <a:lstStyle/>
          <a:p>
            <a:r>
              <a:rPr lang="en-US" sz="3600" dirty="0">
                <a:solidFill>
                  <a:srgbClr val="FF0000"/>
                </a:solidFill>
              </a:rPr>
              <a:t>ANALYSIS OF LOAN STATUS</a:t>
            </a:r>
          </a:p>
        </p:txBody>
      </p:sp>
      <p:sp>
        <p:nvSpPr>
          <p:cNvPr id="7" name="Content Placeholder 6"/>
          <p:cNvSpPr>
            <a:spLocks noGrp="1"/>
          </p:cNvSpPr>
          <p:nvPr>
            <p:ph idx="1"/>
          </p:nvPr>
        </p:nvSpPr>
        <p:spPr>
          <a:xfrm>
            <a:off x="457200" y="1447800"/>
            <a:ext cx="8229600" cy="4876800"/>
          </a:xfrm>
        </p:spPr>
        <p:txBody>
          <a:bodyPr>
            <a:normAutofit/>
          </a:bodyPr>
          <a:lstStyle/>
          <a:p>
            <a:pPr>
              <a:buNone/>
            </a:pPr>
            <a:endParaRPr lang="en-US" sz="2000" b="1" dirty="0"/>
          </a:p>
          <a:p>
            <a:pPr>
              <a:buNone/>
            </a:pPr>
            <a:r>
              <a:rPr lang="en-US" sz="2000" b="1" dirty="0" smtClean="0"/>
              <a:t>     Loan Status                                                                    Number of Loans </a:t>
            </a:r>
            <a:endParaRPr lang="en-US" sz="2000" dirty="0" smtClean="0"/>
          </a:p>
          <a:p>
            <a:pPr>
              <a:buNone/>
            </a:pPr>
            <a:r>
              <a:rPr lang="en-US" sz="2000" dirty="0" smtClean="0"/>
              <a:t>      Current                                                                                   1140 </a:t>
            </a:r>
          </a:p>
          <a:p>
            <a:pPr>
              <a:buNone/>
            </a:pPr>
            <a:r>
              <a:rPr lang="en-US" sz="2000" dirty="0" smtClean="0"/>
              <a:t>      Charge Off                                                                              5627 </a:t>
            </a:r>
          </a:p>
          <a:p>
            <a:pPr>
              <a:buNone/>
            </a:pPr>
            <a:r>
              <a:rPr lang="en-US" sz="2000" dirty="0" smtClean="0"/>
              <a:t>      Fully Paid                                                                               32950 </a:t>
            </a:r>
          </a:p>
          <a:p>
            <a:pPr>
              <a:buNone/>
            </a:pPr>
            <a:endParaRPr lang="en-US" sz="2000" dirty="0" smtClean="0"/>
          </a:p>
          <a:p>
            <a:pPr>
              <a:buNone/>
            </a:pPr>
            <a:r>
              <a:rPr lang="en-US" sz="2800" dirty="0"/>
              <a:t>We cannot </a:t>
            </a:r>
            <a:r>
              <a:rPr lang="en-US" sz="2800" dirty="0" err="1"/>
              <a:t>analyis</a:t>
            </a:r>
            <a:r>
              <a:rPr lang="en-US" sz="2800" dirty="0"/>
              <a:t> Current status data so first </a:t>
            </a:r>
            <a:r>
              <a:rPr lang="en-US" sz="2800" dirty="0" smtClean="0"/>
              <a:t>we </a:t>
            </a:r>
          </a:p>
          <a:p>
            <a:pPr>
              <a:buNone/>
            </a:pPr>
            <a:r>
              <a:rPr lang="en-US" sz="2800" dirty="0" smtClean="0"/>
              <a:t>remove </a:t>
            </a:r>
            <a:r>
              <a:rPr lang="en-US" sz="2800" dirty="0"/>
              <a:t>them and convert </a:t>
            </a:r>
            <a:r>
              <a:rPr lang="en-US" sz="2800" dirty="0" smtClean="0"/>
              <a:t>other </a:t>
            </a:r>
            <a:r>
              <a:rPr lang="en-US" sz="2800" dirty="0"/>
              <a:t>two in 0/1 form</a:t>
            </a:r>
          </a:p>
          <a:p>
            <a:pPr>
              <a:buNone/>
            </a:pPr>
            <a:r>
              <a:rPr lang="en-US" sz="2000" dirty="0" smtClean="0"/>
              <a:t>      </a:t>
            </a:r>
            <a:r>
              <a:rPr lang="en-US" sz="1800" dirty="0" smtClean="0"/>
              <a:t>x=x[x</a:t>
            </a:r>
            <a:r>
              <a:rPr lang="en-US" sz="1800" dirty="0"/>
              <a:t>['</a:t>
            </a:r>
            <a:r>
              <a:rPr lang="en-US" sz="1800" dirty="0" err="1"/>
              <a:t>loan_status</a:t>
            </a:r>
            <a:r>
              <a:rPr lang="en-US" sz="1800" dirty="0"/>
              <a:t>']!='Current']</a:t>
            </a:r>
          </a:p>
          <a:p>
            <a:pPr>
              <a:buNone/>
            </a:pPr>
            <a:r>
              <a:rPr lang="en-US" sz="1800" dirty="0" smtClean="0"/>
              <a:t>       x</a:t>
            </a:r>
            <a:r>
              <a:rPr lang="en-US" sz="1800" dirty="0"/>
              <a:t>['</a:t>
            </a:r>
            <a:r>
              <a:rPr lang="en-US" sz="1800" dirty="0" err="1"/>
              <a:t>loan_status</a:t>
            </a:r>
            <a:r>
              <a:rPr lang="en-US" sz="1800" dirty="0"/>
              <a:t>'] = x['</a:t>
            </a:r>
            <a:r>
              <a:rPr lang="en-US" sz="1800" dirty="0" err="1"/>
              <a:t>loan_status</a:t>
            </a:r>
            <a:r>
              <a:rPr lang="en-US" sz="1800" dirty="0"/>
              <a:t>'].apply(lambda </a:t>
            </a:r>
            <a:r>
              <a:rPr lang="en-US" sz="1800" dirty="0" err="1"/>
              <a:t>i</a:t>
            </a:r>
            <a:r>
              <a:rPr lang="en-US" sz="1800" dirty="0"/>
              <a:t>: 0 if </a:t>
            </a:r>
            <a:r>
              <a:rPr lang="en-US" sz="1800" dirty="0" err="1"/>
              <a:t>i</a:t>
            </a:r>
            <a:r>
              <a:rPr lang="en-US" sz="1800" dirty="0"/>
              <a:t>=='Fully Paid' else 1)</a:t>
            </a:r>
          </a:p>
          <a:p>
            <a:pPr>
              <a:buNone/>
            </a:pPr>
            <a:r>
              <a:rPr lang="en-US" sz="1800" dirty="0" smtClean="0"/>
              <a:t>       x</a:t>
            </a:r>
            <a:r>
              <a:rPr lang="en-US" sz="1800" dirty="0"/>
              <a:t>['</a:t>
            </a:r>
            <a:r>
              <a:rPr lang="en-US" sz="1800" dirty="0" err="1"/>
              <a:t>loan_status</a:t>
            </a:r>
            <a:r>
              <a:rPr lang="en-US" sz="1800" dirty="0"/>
              <a:t>']=x['</a:t>
            </a:r>
            <a:r>
              <a:rPr lang="en-US" sz="1800" dirty="0" err="1"/>
              <a:t>loan_status</a:t>
            </a:r>
            <a:r>
              <a:rPr lang="en-US" sz="1800" dirty="0"/>
              <a:t>'].</a:t>
            </a:r>
            <a:r>
              <a:rPr lang="en-US" sz="1800" dirty="0" err="1"/>
              <a:t>astype</a:t>
            </a:r>
            <a:r>
              <a:rPr lang="en-US" sz="1800" dirty="0"/>
              <a:t>('</a:t>
            </a:r>
            <a:r>
              <a:rPr lang="en-US" sz="1800" dirty="0" err="1"/>
              <a:t>int</a:t>
            </a:r>
            <a:r>
              <a:rPr lang="en-US" sz="1800" dirty="0"/>
              <a:t>')</a:t>
            </a:r>
          </a:p>
          <a:p>
            <a:pPr>
              <a:buNone/>
            </a:pPr>
            <a:r>
              <a:rPr lang="en-US" sz="1800" dirty="0" smtClean="0"/>
              <a:t>       x</a:t>
            </a:r>
            <a:r>
              <a:rPr lang="en-US" sz="1800" dirty="0"/>
              <a:t>['</a:t>
            </a:r>
            <a:r>
              <a:rPr lang="en-US" sz="1800" dirty="0" err="1"/>
              <a:t>loan_status</a:t>
            </a:r>
            <a:r>
              <a:rPr lang="en-US" sz="1800" dirty="0"/>
              <a:t>'].</a:t>
            </a:r>
            <a:r>
              <a:rPr lang="en-US" sz="1800" dirty="0" err="1"/>
              <a:t>value_counts</a:t>
            </a:r>
            <a:r>
              <a:rPr lang="en-US" sz="1800" dirty="0"/>
              <a:t>()</a:t>
            </a:r>
          </a:p>
          <a:p>
            <a:pPr>
              <a:buNone/>
            </a:pPr>
            <a:endParaRPr lang="en-US" sz="2000" b="1" dirty="0" smtClean="0"/>
          </a:p>
          <a:p>
            <a:pPr>
              <a:buNone/>
            </a:pPr>
            <a:endParaRPr lang="en-US" b="1" dirty="0"/>
          </a:p>
          <a:p>
            <a:pPr>
              <a:buNone/>
            </a:pPr>
            <a:endParaRPr lang="en-US" dirty="0"/>
          </a:p>
        </p:txBody>
      </p:sp>
      <p:cxnSp>
        <p:nvCxnSpPr>
          <p:cNvPr id="10" name="Straight Connector 9"/>
          <p:cNvCxnSpPr>
            <a:stCxn id="8" idx="0"/>
            <a:endCxn id="8" idx="2"/>
          </p:cNvCxnSpPr>
          <p:nvPr/>
        </p:nvCxnSpPr>
        <p:spPr>
          <a:xfrm rot="16200000" flipH="1">
            <a:off x="3771900" y="2667000"/>
            <a:ext cx="16764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3600" b="1" dirty="0">
                <a:solidFill>
                  <a:srgbClr val="FF0000"/>
                </a:solidFill>
              </a:rPr>
              <a:t>Top 6 Deciding Parameters for Loan Defaulter </a:t>
            </a:r>
            <a:endParaRPr lang="en-US" dirty="0">
              <a:solidFill>
                <a:srgbClr val="FF0000"/>
              </a:solidFill>
            </a:endParaRPr>
          </a:p>
        </p:txBody>
      </p:sp>
      <p:sp>
        <p:nvSpPr>
          <p:cNvPr id="3" name="Content Placeholder 2"/>
          <p:cNvSpPr>
            <a:spLocks noGrp="1"/>
          </p:cNvSpPr>
          <p:nvPr>
            <p:ph idx="1"/>
          </p:nvPr>
        </p:nvSpPr>
        <p:spPr>
          <a:xfrm>
            <a:off x="457200" y="1295400"/>
            <a:ext cx="8229600" cy="4830763"/>
          </a:xfrm>
        </p:spPr>
        <p:txBody>
          <a:bodyPr/>
          <a:lstStyle/>
          <a:p>
            <a:endParaRPr lang="en-US" dirty="0" smtClean="0"/>
          </a:p>
          <a:p>
            <a:pPr>
              <a:buNone/>
            </a:pPr>
            <a:r>
              <a:rPr lang="en-US" dirty="0" smtClean="0"/>
              <a:t>1.  Loan </a:t>
            </a:r>
            <a:r>
              <a:rPr lang="en-US" dirty="0"/>
              <a:t>Amount </a:t>
            </a:r>
          </a:p>
          <a:p>
            <a:pPr>
              <a:buNone/>
            </a:pPr>
            <a:r>
              <a:rPr lang="en-US" dirty="0"/>
              <a:t>2</a:t>
            </a:r>
            <a:r>
              <a:rPr lang="en-US" dirty="0" smtClean="0"/>
              <a:t>.  Grade </a:t>
            </a:r>
            <a:endParaRPr lang="en-US" dirty="0"/>
          </a:p>
          <a:p>
            <a:pPr>
              <a:buNone/>
            </a:pPr>
            <a:r>
              <a:rPr lang="en-US" dirty="0"/>
              <a:t>3</a:t>
            </a:r>
            <a:r>
              <a:rPr lang="en-US" dirty="0" smtClean="0"/>
              <a:t>.  Purpose </a:t>
            </a:r>
            <a:r>
              <a:rPr lang="en-US" dirty="0"/>
              <a:t>of Loan </a:t>
            </a:r>
          </a:p>
          <a:p>
            <a:pPr>
              <a:buNone/>
            </a:pPr>
            <a:r>
              <a:rPr lang="en-US" dirty="0"/>
              <a:t>4</a:t>
            </a:r>
            <a:r>
              <a:rPr lang="en-US" dirty="0" smtClean="0"/>
              <a:t>.  State </a:t>
            </a:r>
            <a:endParaRPr lang="en-US" dirty="0"/>
          </a:p>
          <a:p>
            <a:pPr>
              <a:buNone/>
            </a:pPr>
            <a:r>
              <a:rPr lang="en-US" dirty="0"/>
              <a:t>5</a:t>
            </a:r>
            <a:r>
              <a:rPr lang="en-US" dirty="0" smtClean="0"/>
              <a:t>.  Home </a:t>
            </a:r>
            <a:r>
              <a:rPr lang="en-US" dirty="0"/>
              <a:t>Ownership </a:t>
            </a:r>
          </a:p>
          <a:p>
            <a:pPr>
              <a:buNone/>
            </a:pPr>
            <a:r>
              <a:rPr lang="en-US" dirty="0"/>
              <a:t>6</a:t>
            </a:r>
            <a:r>
              <a:rPr lang="en-US" dirty="0" smtClean="0"/>
              <a:t>.  Verification </a:t>
            </a:r>
            <a:r>
              <a:rPr lang="en-US" dirty="0"/>
              <a:t>Status </a:t>
            </a:r>
          </a:p>
          <a:p>
            <a:pPr>
              <a:buNone/>
            </a:pPr>
            <a:endParaRPr lang="en-US" dirty="0" smtClean="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1"/>
            <a:ext cx="7620000" cy="609600"/>
          </a:xfrm>
        </p:spPr>
        <p:txBody>
          <a:bodyPr>
            <a:noAutofit/>
          </a:bodyPr>
          <a:lstStyle/>
          <a:p>
            <a:r>
              <a:rPr lang="en-US" sz="3600" dirty="0" smtClean="0"/>
              <a:t>                  Analysis on Loan Amount</a:t>
            </a:r>
            <a:endParaRPr lang="en-US" sz="3600" dirty="0"/>
          </a:p>
        </p:txBody>
      </p:sp>
      <p:sp>
        <p:nvSpPr>
          <p:cNvPr id="3" name="Text Placeholder 2"/>
          <p:cNvSpPr>
            <a:spLocks noGrp="1"/>
          </p:cNvSpPr>
          <p:nvPr>
            <p:ph type="body" sz="half" idx="2"/>
          </p:nvPr>
        </p:nvSpPr>
        <p:spPr>
          <a:xfrm>
            <a:off x="609600" y="5181600"/>
            <a:ext cx="7772400" cy="1371600"/>
          </a:xfrm>
        </p:spPr>
        <p:txBody>
          <a:bodyPr>
            <a:normAutofit fontScale="92500"/>
          </a:bodyPr>
          <a:lstStyle/>
          <a:p>
            <a:r>
              <a:rPr lang="en-US" sz="2800" b="1" i="1" dirty="0" smtClean="0">
                <a:solidFill>
                  <a:srgbClr val="FF0000"/>
                </a:solidFill>
              </a:rPr>
              <a:t>Trend that Loan Amount </a:t>
            </a:r>
            <a:r>
              <a:rPr lang="en-US" sz="2800" b="1" i="1" dirty="0" err="1" smtClean="0">
                <a:solidFill>
                  <a:srgbClr val="FF0000"/>
                </a:solidFill>
              </a:rPr>
              <a:t>vs</a:t>
            </a:r>
            <a:r>
              <a:rPr lang="en-US" sz="2800" b="1" i="1" dirty="0" smtClean="0">
                <a:solidFill>
                  <a:srgbClr val="FF0000"/>
                </a:solidFill>
              </a:rPr>
              <a:t> </a:t>
            </a:r>
            <a:r>
              <a:rPr lang="en-US" sz="2800" b="1" i="1" dirty="0" err="1" smtClean="0">
                <a:solidFill>
                  <a:srgbClr val="FF0000"/>
                </a:solidFill>
              </a:rPr>
              <a:t>loan_status</a:t>
            </a:r>
            <a:r>
              <a:rPr lang="en-US" sz="2800" b="1" i="1" dirty="0" smtClean="0">
                <a:solidFill>
                  <a:srgbClr val="FF0000"/>
                </a:solidFill>
              </a:rPr>
              <a:t> shows :-</a:t>
            </a:r>
            <a:endParaRPr lang="en-US" dirty="0" smtClean="0"/>
          </a:p>
          <a:p>
            <a:r>
              <a:rPr lang="en-US" b="1" dirty="0" smtClean="0"/>
              <a:t>                     </a:t>
            </a:r>
            <a:r>
              <a:rPr lang="en-US" sz="2400" b="1" dirty="0" smtClean="0"/>
              <a:t>Most defaulting borrowers have very high loan amount </a:t>
            </a:r>
            <a:endParaRPr lang="en-US" sz="2400" dirty="0" smtClean="0"/>
          </a:p>
          <a:p>
            <a:endParaRPr lang="en-US" dirty="0"/>
          </a:p>
        </p:txBody>
      </p:sp>
      <p:pic>
        <p:nvPicPr>
          <p:cNvPr id="6" name="Picture 5" descr="gradevsls.png"/>
          <p:cNvPicPr/>
          <p:nvPr/>
        </p:nvPicPr>
        <p:blipFill>
          <a:blip r:embed="rId2"/>
          <a:stretch>
            <a:fillRect/>
          </a:stretch>
        </p:blipFill>
        <p:spPr>
          <a:xfrm>
            <a:off x="381000" y="1143001"/>
            <a:ext cx="8458200" cy="3886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1"/>
            <a:ext cx="7620000" cy="609600"/>
          </a:xfrm>
        </p:spPr>
        <p:txBody>
          <a:bodyPr>
            <a:noAutofit/>
          </a:bodyPr>
          <a:lstStyle/>
          <a:p>
            <a:r>
              <a:rPr lang="en-US" sz="3600" dirty="0" smtClean="0"/>
              <a:t>                  Analysis on Grade</a:t>
            </a:r>
            <a:endParaRPr lang="en-US" sz="3600" dirty="0"/>
          </a:p>
        </p:txBody>
      </p:sp>
      <p:sp>
        <p:nvSpPr>
          <p:cNvPr id="3" name="Text Placeholder 2"/>
          <p:cNvSpPr>
            <a:spLocks noGrp="1"/>
          </p:cNvSpPr>
          <p:nvPr>
            <p:ph type="body" sz="half" idx="2"/>
          </p:nvPr>
        </p:nvSpPr>
        <p:spPr>
          <a:xfrm>
            <a:off x="609600" y="5181600"/>
            <a:ext cx="7772400" cy="1371600"/>
          </a:xfrm>
        </p:spPr>
        <p:txBody>
          <a:bodyPr>
            <a:normAutofit/>
          </a:bodyPr>
          <a:lstStyle/>
          <a:p>
            <a:r>
              <a:rPr lang="en-US" sz="2800" b="1" i="1" dirty="0" smtClean="0">
                <a:solidFill>
                  <a:srgbClr val="FF0000"/>
                </a:solidFill>
              </a:rPr>
              <a:t>Trend that Grade </a:t>
            </a:r>
            <a:r>
              <a:rPr lang="en-US" sz="2800" b="1" i="1" dirty="0" err="1" smtClean="0">
                <a:solidFill>
                  <a:srgbClr val="FF0000"/>
                </a:solidFill>
              </a:rPr>
              <a:t>vs</a:t>
            </a:r>
            <a:r>
              <a:rPr lang="en-US" sz="2800" b="1" i="1" dirty="0" smtClean="0">
                <a:solidFill>
                  <a:srgbClr val="FF0000"/>
                </a:solidFill>
              </a:rPr>
              <a:t> </a:t>
            </a:r>
            <a:r>
              <a:rPr lang="en-US" sz="2800" b="1" i="1" dirty="0" err="1" smtClean="0">
                <a:solidFill>
                  <a:srgbClr val="FF0000"/>
                </a:solidFill>
              </a:rPr>
              <a:t>loan_status</a:t>
            </a:r>
            <a:r>
              <a:rPr lang="en-US" sz="2800" b="1" i="1" dirty="0" smtClean="0">
                <a:solidFill>
                  <a:srgbClr val="FF0000"/>
                </a:solidFill>
              </a:rPr>
              <a:t> shows :-</a:t>
            </a:r>
            <a:endParaRPr lang="en-US" dirty="0" smtClean="0"/>
          </a:p>
          <a:p>
            <a:r>
              <a:rPr lang="en-US" b="1" dirty="0" smtClean="0"/>
              <a:t>                     </a:t>
            </a:r>
            <a:r>
              <a:rPr lang="en-US" sz="2400" b="1" dirty="0" smtClean="0"/>
              <a:t>Loans with Grade greater than C are most likely to be defaulted</a:t>
            </a:r>
            <a:endParaRPr lang="en-US" sz="2400" dirty="0" smtClean="0"/>
          </a:p>
          <a:p>
            <a:endParaRPr lang="en-US" dirty="0"/>
          </a:p>
        </p:txBody>
      </p:sp>
      <p:pic>
        <p:nvPicPr>
          <p:cNvPr id="6" name="Picture 5" descr="gradevsls.png"/>
          <p:cNvPicPr/>
          <p:nvPr/>
        </p:nvPicPr>
        <p:blipFill>
          <a:blip r:embed="rId2"/>
          <a:srcRect l="1407" t="11243" r="7520" b="947"/>
          <a:stretch>
            <a:fillRect/>
          </a:stretch>
        </p:blipFill>
        <p:spPr>
          <a:xfrm>
            <a:off x="304800" y="1143001"/>
            <a:ext cx="8305800" cy="38862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102</TotalTime>
  <Words>670</Words>
  <Application>Microsoft Office PowerPoint</Application>
  <PresentationFormat>On-screen Show (4:3)</PresentationFormat>
  <Paragraphs>96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CASE STUDY </vt:lpstr>
      <vt:lpstr>Business objective and problem statement </vt:lpstr>
      <vt:lpstr>      </vt:lpstr>
      <vt:lpstr>Step-by-step approach:</vt:lpstr>
      <vt:lpstr>Data understanding and key assumptions </vt:lpstr>
      <vt:lpstr>ANALYSIS OF LOAN STATUS</vt:lpstr>
      <vt:lpstr>Top 6 Deciding Parameters for Loan Defaulter </vt:lpstr>
      <vt:lpstr>                  Analysis on Loan Amount</vt:lpstr>
      <vt:lpstr>                  Analysis on Grade</vt:lpstr>
      <vt:lpstr>              Analysis on Purpose of loan</vt:lpstr>
      <vt:lpstr>              Analysis based on State</vt:lpstr>
      <vt:lpstr>        Analysis based on Home Ownership </vt:lpstr>
      <vt:lpstr>        Analysis based on Verification Status </vt:lpstr>
      <vt:lpstr>                    Correlation Matrix</vt:lpstr>
      <vt:lpstr>                         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dc:title>
  <dc:creator>Nishchal Bhuria</dc:creator>
  <cp:lastModifiedBy>Nishchal Bhuria</cp:lastModifiedBy>
  <cp:revision>17</cp:revision>
  <dcterms:created xsi:type="dcterms:W3CDTF">2019-06-23T05:15:37Z</dcterms:created>
  <dcterms:modified xsi:type="dcterms:W3CDTF">2019-06-24T03:25:08Z</dcterms:modified>
</cp:coreProperties>
</file>