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790021364_1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790021364_1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790021364_1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790021364_1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790021364_1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790021364_1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790021364_1_2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790021364_1_2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790021364_1_2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790021364_1_2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790021364_1_3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790021364_1_3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790021364_1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790021364_1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790021364_1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790021364_1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790021364_1_4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790021364_1_4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70feeb7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70feeb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790021364_1_5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790021364_1_5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90021364_1_5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90021364_1_5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790021364_1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790021364_1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90021364_1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90021364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790021364_1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790021364_1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bbon graphic element" id="56" name="Google Shape;56;p13" title="Blue-gray graphic ribbon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2D314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6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7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8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3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0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4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15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2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23" name="Google Shape;123;p22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2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22"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Telemarketing Data</a:t>
            </a:r>
            <a:endParaRPr/>
          </a:p>
        </p:txBody>
      </p:sp>
      <p:sp>
        <p:nvSpPr>
          <p:cNvPr id="258" name="Google Shape;258;p24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25,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3"/>
          <p:cNvPicPr preferRelativeResize="0"/>
          <p:nvPr/>
        </p:nvPicPr>
        <p:blipFill rotWithShape="1">
          <a:blip r:embed="rId3">
            <a:alphaModFix/>
          </a:blip>
          <a:srcRect b="0" l="7015" r="7015" t="0"/>
          <a:stretch/>
        </p:blipFill>
        <p:spPr>
          <a:xfrm>
            <a:off x="0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 rotWithShape="1">
          <a:blip r:embed="rId4">
            <a:alphaModFix/>
          </a:blip>
          <a:srcRect b="0" l="7015" r="7015" t="0"/>
          <a:stretch/>
        </p:blipFill>
        <p:spPr>
          <a:xfrm>
            <a:off x="4581425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Picked up the Phone </a:t>
            </a:r>
            <a:r>
              <a:rPr lang="en">
                <a:solidFill>
                  <a:schemeClr val="dk2"/>
                </a:solidFill>
              </a:rPr>
              <a:t>Variable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20934" r="20929" t="0"/>
          <a:stretch/>
        </p:blipFill>
        <p:spPr>
          <a:xfrm>
            <a:off x="30476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more than 35% of the calls were not picked up. So let us analyse this in greater depth.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/>
        </p:nvSpPr>
        <p:spPr>
          <a:xfrm>
            <a:off x="4365275" y="911975"/>
            <a:ext cx="3380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The following Histogram gives us a better understanding to why the call was not answered.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verage"/>
                <a:ea typeface="Average"/>
                <a:cs typeface="Average"/>
                <a:sym typeface="Average"/>
              </a:rPr>
              <a:t>Feature parameters used in Machine Learning Modelling</a:t>
            </a:r>
            <a:endParaRPr sz="2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486375" y="1334875"/>
            <a:ext cx="79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Le</a:t>
            </a:r>
            <a:r>
              <a:rPr b="1" lang="en" sz="2100">
                <a:solidFill>
                  <a:schemeClr val="dk1"/>
                </a:solidFill>
              </a:rPr>
              <a:t>ad Validation : {Valid Contact : 1 , Invalid Contact : 0 },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Picked the phone : { Yes : 1 , No : 0 , Call Later : 2} ,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City : {Kota :1 , Jaipur : 2 , Indore : 3 , Other : 0 },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Class parameter</a:t>
            </a:r>
            <a:endParaRPr b="1" sz="2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Lead Interested or Not : {Yes : 1 ,No:0}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671250" y="97275"/>
            <a:ext cx="7852200" cy="46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The calling time and date feature variable is omitted as the data set contains only 1500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data points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and the feature takes a total of around 15 values which makes the model rather unreliable.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Deploying the regression model with the above feature variables.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ctrTitle"/>
          </p:nvPr>
        </p:nvSpPr>
        <p:spPr>
          <a:xfrm>
            <a:off x="248700" y="232125"/>
            <a:ext cx="3750300" cy="21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Tools Used 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Python and Advanced Excel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ctrTitle"/>
          </p:nvPr>
        </p:nvSpPr>
        <p:spPr>
          <a:xfrm>
            <a:off x="273100" y="195525"/>
            <a:ext cx="4091700" cy="22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Necessary python libraries and packages used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273100" y="2474925"/>
            <a:ext cx="64080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import pandas as pd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import seaborn as sns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import numpy as np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import matplotlib.pyplot as plt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sklearn import preprocessing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sklearn.linear_model import LogisticRegression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sklearn.model_selection import cross_val_score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 b="3262" l="0" r="0" t="325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5132825" y="2950475"/>
            <a:ext cx="3694200" cy="134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5522975" y="3291825"/>
            <a:ext cx="291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Data Preprocessing</a:t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8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2"/>
          <p:cNvSpPr/>
          <p:nvPr/>
        </p:nvSpPr>
        <p:spPr>
          <a:xfrm>
            <a:off x="5132825" y="2950475"/>
            <a:ext cx="3694200" cy="134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5522975" y="3206525"/>
            <a:ext cx="291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Data Preprocessing</a:t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350173" y="1848250"/>
            <a:ext cx="2242800" cy="1096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idx="4294967295" type="body"/>
          </p:nvPr>
        </p:nvSpPr>
        <p:spPr>
          <a:xfrm>
            <a:off x="1423125" y="1943250"/>
            <a:ext cx="14556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of Individual factors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5" name="Google Shape;265;p25"/>
          <p:cNvGrpSpPr/>
          <p:nvPr/>
        </p:nvGrpSpPr>
        <p:grpSpPr>
          <a:xfrm>
            <a:off x="2051470" y="1349590"/>
            <a:ext cx="198900" cy="593656"/>
            <a:chOff x="777447" y="1610215"/>
            <a:chExt cx="198900" cy="593656"/>
          </a:xfrm>
        </p:grpSpPr>
        <p:cxnSp>
          <p:nvCxnSpPr>
            <p:cNvPr id="266" name="Google Shape;266;p2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2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5"/>
          <p:cNvSpPr txBox="1"/>
          <p:nvPr>
            <p:ph idx="4294967295" type="body"/>
          </p:nvPr>
        </p:nvSpPr>
        <p:spPr>
          <a:xfrm>
            <a:off x="1029525" y="265250"/>
            <a:ext cx="22428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Checking the overall balance of each feature that may </a:t>
            </a:r>
            <a:r>
              <a:rPr lang="en" sz="1600"/>
              <a:t>affect</a:t>
            </a:r>
            <a:r>
              <a:rPr lang="en" sz="1600"/>
              <a:t> our result</a:t>
            </a:r>
            <a:endParaRPr sz="1600"/>
          </a:p>
        </p:txBody>
      </p:sp>
      <p:sp>
        <p:nvSpPr>
          <p:cNvPr id="269" name="Google Shape;269;p25"/>
          <p:cNvSpPr/>
          <p:nvPr/>
        </p:nvSpPr>
        <p:spPr>
          <a:xfrm>
            <a:off x="2826300" y="1848300"/>
            <a:ext cx="2242800" cy="1096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idx="4294967295" type="body"/>
          </p:nvPr>
        </p:nvSpPr>
        <p:spPr>
          <a:xfrm>
            <a:off x="3106050" y="2022250"/>
            <a:ext cx="16833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 preprocessing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1" name="Google Shape;271;p25"/>
          <p:cNvGrpSpPr/>
          <p:nvPr/>
        </p:nvGrpSpPr>
        <p:grpSpPr>
          <a:xfrm>
            <a:off x="3570432" y="2985508"/>
            <a:ext cx="198900" cy="593656"/>
            <a:chOff x="2223534" y="2938958"/>
            <a:chExt cx="198900" cy="593656"/>
          </a:xfrm>
        </p:grpSpPr>
        <p:cxnSp>
          <p:nvCxnSpPr>
            <p:cNvPr id="272" name="Google Shape;272;p2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5"/>
          <p:cNvSpPr txBox="1"/>
          <p:nvPr>
            <p:ph idx="4294967295" type="body"/>
          </p:nvPr>
        </p:nvSpPr>
        <p:spPr>
          <a:xfrm>
            <a:off x="2548487" y="35118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processing is done so as to remove the invalid data and </a:t>
            </a:r>
            <a:endParaRPr sz="1600"/>
          </a:p>
        </p:txBody>
      </p:sp>
      <p:sp>
        <p:nvSpPr>
          <p:cNvPr id="275" name="Google Shape;275;p25"/>
          <p:cNvSpPr/>
          <p:nvPr/>
        </p:nvSpPr>
        <p:spPr>
          <a:xfrm>
            <a:off x="4481225" y="1848300"/>
            <a:ext cx="2242800" cy="1096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>
            <p:ph idx="4294967295" type="body"/>
          </p:nvPr>
        </p:nvSpPr>
        <p:spPr>
          <a:xfrm>
            <a:off x="4691225" y="1964550"/>
            <a:ext cx="182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Deploying ML Model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5365270" y="1280990"/>
            <a:ext cx="198900" cy="593656"/>
            <a:chOff x="3918084" y="1610215"/>
            <a:chExt cx="198900" cy="593656"/>
          </a:xfrm>
        </p:grpSpPr>
        <p:cxnSp>
          <p:nvCxnSpPr>
            <p:cNvPr id="278" name="Google Shape;278;p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9" name="Google Shape;279;p2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5"/>
          <p:cNvSpPr txBox="1"/>
          <p:nvPr>
            <p:ph idx="4294967295" type="body"/>
          </p:nvPr>
        </p:nvSpPr>
        <p:spPr>
          <a:xfrm>
            <a:off x="4343319" y="451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Regression Model is deployed.</a:t>
            </a:r>
            <a:endParaRPr sz="1600"/>
          </a:p>
        </p:txBody>
      </p:sp>
      <p:sp>
        <p:nvSpPr>
          <p:cNvPr id="281" name="Google Shape;281;p25"/>
          <p:cNvSpPr txBox="1"/>
          <p:nvPr>
            <p:ph idx="4294967295" type="body"/>
          </p:nvPr>
        </p:nvSpPr>
        <p:spPr>
          <a:xfrm>
            <a:off x="6599799" y="2161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Analysi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982320" y="2938958"/>
            <a:ext cx="198900" cy="593656"/>
            <a:chOff x="5958946" y="2938958"/>
            <a:chExt cx="198900" cy="593656"/>
          </a:xfrm>
        </p:grpSpPr>
        <p:cxnSp>
          <p:nvCxnSpPr>
            <p:cNvPr id="283" name="Google Shape;283;p2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" name="Google Shape;284;p2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/>
          <p:nvPr/>
        </p:nvSpPr>
        <p:spPr>
          <a:xfrm>
            <a:off x="6136151" y="1848300"/>
            <a:ext cx="2375700" cy="1096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>
            <p:ph idx="4294967295" type="body"/>
          </p:nvPr>
        </p:nvSpPr>
        <p:spPr>
          <a:xfrm>
            <a:off x="6136150" y="3511800"/>
            <a:ext cx="22428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Our results are analysed so as to know the best city to expand our business.</a:t>
            </a:r>
            <a:endParaRPr sz="1600"/>
          </a:p>
        </p:txBody>
      </p:sp>
      <p:sp>
        <p:nvSpPr>
          <p:cNvPr id="287" name="Google Shape;287;p25"/>
          <p:cNvSpPr txBox="1"/>
          <p:nvPr>
            <p:ph idx="4294967295" type="body"/>
          </p:nvPr>
        </p:nvSpPr>
        <p:spPr>
          <a:xfrm>
            <a:off x="6783212" y="21013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of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/>
          <p:nvPr/>
        </p:nvSpPr>
        <p:spPr>
          <a:xfrm>
            <a:off x="5205975" y="280450"/>
            <a:ext cx="3694200" cy="134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/>
        </p:nvSpPr>
        <p:spPr>
          <a:xfrm>
            <a:off x="5596125" y="536500"/>
            <a:ext cx="291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      Deploying Regression Model</a:t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153" y="0"/>
            <a:ext cx="92661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4"/>
          <p:cNvSpPr/>
          <p:nvPr/>
        </p:nvSpPr>
        <p:spPr>
          <a:xfrm>
            <a:off x="5449800" y="134125"/>
            <a:ext cx="3694200" cy="134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 txBox="1"/>
          <p:nvPr/>
        </p:nvSpPr>
        <p:spPr>
          <a:xfrm>
            <a:off x="5779000" y="390175"/>
            <a:ext cx="291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Predicting which city</a:t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426" name="Google Shape;426;p45"/>
          <p:cNvSpPr txBox="1"/>
          <p:nvPr>
            <p:ph idx="2" type="body"/>
          </p:nvPr>
        </p:nvSpPr>
        <p:spPr>
          <a:xfrm>
            <a:off x="4939500" y="755900"/>
            <a:ext cx="3837000" cy="42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applying the regression model we obtain the following data for each individual state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Probability</a:t>
            </a:r>
            <a:r>
              <a:rPr lang="en" sz="1700"/>
              <a:t> of not going ahead with the lead given that it’s a valid contact and they picked up the phone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Kota : </a:t>
            </a:r>
            <a:r>
              <a:rPr lang="en" sz="1700"/>
              <a:t>0.88195628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Jaipur : 0.</a:t>
            </a:r>
            <a:r>
              <a:rPr lang="en" sz="1700"/>
              <a:t>8541652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Indore : 0.</a:t>
            </a:r>
            <a:r>
              <a:rPr lang="en" sz="1700"/>
              <a:t>82115801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So the chances of a customer buying a solar panel is more in Indore when compared to the other states provided in the dataset.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490250" y="526350"/>
            <a:ext cx="793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Arial"/>
                <a:ea typeface="Arial"/>
                <a:cs typeface="Arial"/>
                <a:sym typeface="Arial"/>
              </a:rPr>
              <a:t>Project objective: </a:t>
            </a:r>
            <a:endParaRPr b="1"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To find the best case scenario  in which the customer purchases a solar panel.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324600" y="1883975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data is collected by the Telemarketing Team of Peacock Solar and shared to the interns so as to analyse it. The dataset contains around 1500 rows of </a:t>
            </a:r>
            <a:r>
              <a:rPr lang="en">
                <a:solidFill>
                  <a:srgbClr val="FFFFFF"/>
                </a:solidFill>
              </a:rPr>
              <a:t>data points</a:t>
            </a:r>
            <a:r>
              <a:rPr lang="en">
                <a:solidFill>
                  <a:srgbClr val="FFFFFF"/>
                </a:solidFill>
              </a:rPr>
              <a:t> and feature variables. My main objective is to use various modules provided by python to deploy a regression model so as to know the best case scenario in which we can get a customer to purchase a solar panel.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Individual Feature variables.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311700" y="445025"/>
            <a:ext cx="83445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Our Feature Variables include the following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09" name="Google Shape;309;p29"/>
          <p:cNvGrpSpPr/>
          <p:nvPr/>
        </p:nvGrpSpPr>
        <p:grpSpPr>
          <a:xfrm>
            <a:off x="429371" y="1289938"/>
            <a:ext cx="2005607" cy="3042646"/>
            <a:chOff x="431925" y="1304875"/>
            <a:chExt cx="2628925" cy="3416400"/>
          </a:xfrm>
        </p:grpSpPr>
        <p:sp>
          <p:nvSpPr>
            <p:cNvPr id="310" name="Google Shape;310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9"/>
          <p:cNvSpPr txBox="1"/>
          <p:nvPr>
            <p:ph idx="4294967295" type="body"/>
          </p:nvPr>
        </p:nvSpPr>
        <p:spPr>
          <a:xfrm>
            <a:off x="486275" y="1289955"/>
            <a:ext cx="1903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Lead Validation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29"/>
          <p:cNvSpPr txBox="1"/>
          <p:nvPr>
            <p:ph idx="4294967295" type="body"/>
          </p:nvPr>
        </p:nvSpPr>
        <p:spPr>
          <a:xfrm>
            <a:off x="487725" y="1775717"/>
            <a:ext cx="18912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Valid Contact or an Invalid Contact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314" name="Google Shape;314;p29"/>
          <p:cNvGrpSpPr/>
          <p:nvPr/>
        </p:nvGrpSpPr>
        <p:grpSpPr>
          <a:xfrm>
            <a:off x="2633027" y="1289938"/>
            <a:ext cx="2008334" cy="3042646"/>
            <a:chOff x="3320450" y="1304875"/>
            <a:chExt cx="2632500" cy="3416400"/>
          </a:xfrm>
        </p:grpSpPr>
        <p:sp>
          <p:nvSpPr>
            <p:cNvPr id="315" name="Google Shape;315;p2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9"/>
          <p:cNvSpPr txBox="1"/>
          <p:nvPr>
            <p:ph idx="4294967295" type="body"/>
          </p:nvPr>
        </p:nvSpPr>
        <p:spPr>
          <a:xfrm>
            <a:off x="2686119" y="1289955"/>
            <a:ext cx="1903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Calling Time &amp; Date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18" name="Google Shape;318;p29"/>
          <p:cNvSpPr txBox="1"/>
          <p:nvPr>
            <p:ph idx="4294967295" type="body"/>
          </p:nvPr>
        </p:nvSpPr>
        <p:spPr>
          <a:xfrm>
            <a:off x="2691709" y="1775717"/>
            <a:ext cx="18912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time and date at which the call was made.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319" name="Google Shape;319;p29"/>
          <p:cNvGrpSpPr/>
          <p:nvPr/>
        </p:nvGrpSpPr>
        <p:grpSpPr>
          <a:xfrm>
            <a:off x="4839410" y="1289938"/>
            <a:ext cx="2008334" cy="3042646"/>
            <a:chOff x="6212550" y="1304875"/>
            <a:chExt cx="2632500" cy="3416400"/>
          </a:xfrm>
        </p:grpSpPr>
        <p:sp>
          <p:nvSpPr>
            <p:cNvPr id="320" name="Google Shape;320;p2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9"/>
          <p:cNvSpPr txBox="1"/>
          <p:nvPr>
            <p:ph idx="4294967295" type="body"/>
          </p:nvPr>
        </p:nvSpPr>
        <p:spPr>
          <a:xfrm>
            <a:off x="4885964" y="1289955"/>
            <a:ext cx="1903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Picked the Phone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29"/>
          <p:cNvSpPr txBox="1"/>
          <p:nvPr>
            <p:ph idx="4294967295" type="body"/>
          </p:nvPr>
        </p:nvSpPr>
        <p:spPr>
          <a:xfrm>
            <a:off x="4896589" y="1775717"/>
            <a:ext cx="18912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Whether the person picked up the call or not. If he did did he ask to call later.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324" name="Google Shape;324;p29"/>
          <p:cNvGrpSpPr/>
          <p:nvPr/>
        </p:nvGrpSpPr>
        <p:grpSpPr>
          <a:xfrm>
            <a:off x="6966910" y="1289938"/>
            <a:ext cx="2008334" cy="3042646"/>
            <a:chOff x="6212550" y="1304875"/>
            <a:chExt cx="2632500" cy="3416400"/>
          </a:xfrm>
        </p:grpSpPr>
        <p:sp>
          <p:nvSpPr>
            <p:cNvPr id="325" name="Google Shape;325;p2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 txBox="1"/>
          <p:nvPr>
            <p:ph idx="4294967295" type="body"/>
          </p:nvPr>
        </p:nvSpPr>
        <p:spPr>
          <a:xfrm>
            <a:off x="7013464" y="1289955"/>
            <a:ext cx="1903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City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29"/>
          <p:cNvSpPr txBox="1"/>
          <p:nvPr>
            <p:ph idx="4294967295" type="body"/>
          </p:nvPr>
        </p:nvSpPr>
        <p:spPr>
          <a:xfrm>
            <a:off x="7024089" y="1775717"/>
            <a:ext cx="18912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customer is from which city.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0"/>
          <p:cNvPicPr preferRelativeResize="0"/>
          <p:nvPr/>
        </p:nvPicPr>
        <p:blipFill rotWithShape="1">
          <a:blip r:embed="rId3">
            <a:alphaModFix/>
          </a:blip>
          <a:srcRect b="0" l="7015" r="7015" t="0"/>
          <a:stretch/>
        </p:blipFill>
        <p:spPr>
          <a:xfrm>
            <a:off x="0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 rotWithShape="1">
          <a:blip r:embed="rId4">
            <a:alphaModFix/>
          </a:blip>
          <a:srcRect b="0" l="21888" r="21888" t="0"/>
          <a:stretch/>
        </p:blipFill>
        <p:spPr>
          <a:xfrm>
            <a:off x="4581425" y="-1"/>
            <a:ext cx="4562577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Feature Variable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1"/>
          <p:cNvPicPr preferRelativeResize="0"/>
          <p:nvPr/>
        </p:nvPicPr>
        <p:blipFill rotWithShape="1">
          <a:blip r:embed="rId3">
            <a:alphaModFix/>
          </a:blip>
          <a:srcRect b="0" l="7015" r="7015" t="0"/>
          <a:stretch/>
        </p:blipFill>
        <p:spPr>
          <a:xfrm>
            <a:off x="109425" y="0"/>
            <a:ext cx="4854426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1"/>
          <p:cNvPicPr preferRelativeResize="0"/>
          <p:nvPr/>
        </p:nvPicPr>
        <p:blipFill rotWithShape="1">
          <a:blip r:embed="rId4">
            <a:alphaModFix/>
          </a:blip>
          <a:srcRect b="0" l="21888" r="21888" t="0"/>
          <a:stretch/>
        </p:blipFill>
        <p:spPr>
          <a:xfrm>
            <a:off x="4581425" y="-1"/>
            <a:ext cx="4562577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Validation Feature </a:t>
            </a:r>
            <a:r>
              <a:rPr lang="en"/>
              <a:t>Variable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Calling Time</a:t>
            </a:r>
            <a:r>
              <a:rPr lang="en">
                <a:solidFill>
                  <a:schemeClr val="dk2"/>
                </a:solidFill>
              </a:rPr>
              <a:t> Variable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