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chal Bhuria" initials="NB" lastIdx="1" clrIdx="0">
    <p:extLst>
      <p:ext uri="{19B8F6BF-5375-455C-9EA6-DF929625EA0E}">
        <p15:presenceInfo xmlns:p15="http://schemas.microsoft.com/office/powerpoint/2012/main" userId="b3c2abf4901ab2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0"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405402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13747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75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48130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852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312170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622624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49869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298796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B642F-D760-4CDA-AF22-A56CACFD39E7}"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235393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9B642F-D760-4CDA-AF22-A56CACFD39E7}"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287000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9B642F-D760-4CDA-AF22-A56CACFD39E7}" type="datetimeFigureOut">
              <a:rPr lang="en-IN" smtClean="0"/>
              <a:t>25-06-2020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14277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9B642F-D760-4CDA-AF22-A56CACFD39E7}"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349000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B642F-D760-4CDA-AF22-A56CACFD39E7}" type="datetimeFigureOut">
              <a:rPr lang="en-IN" smtClean="0"/>
              <a:t>25-06-2020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15834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B642F-D760-4CDA-AF22-A56CACFD39E7}"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226718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9B642F-D760-4CDA-AF22-A56CACFD39E7}"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A1617-EED7-4118-918A-98274E0E35CD}" type="slidenum">
              <a:rPr lang="en-IN" smtClean="0"/>
              <a:t>‹#›</a:t>
            </a:fld>
            <a:endParaRPr lang="en-IN"/>
          </a:p>
        </p:txBody>
      </p:sp>
    </p:spTree>
    <p:extLst>
      <p:ext uri="{BB962C8B-B14F-4D97-AF65-F5344CB8AC3E}">
        <p14:creationId xmlns:p14="http://schemas.microsoft.com/office/powerpoint/2010/main" val="69836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9B642F-D760-4CDA-AF22-A56CACFD39E7}" type="datetimeFigureOut">
              <a:rPr lang="en-IN" smtClean="0"/>
              <a:t>25-06-2020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5A1617-EED7-4118-918A-98274E0E35CD}" type="slidenum">
              <a:rPr lang="en-IN" smtClean="0"/>
              <a:t>‹#›</a:t>
            </a:fld>
            <a:endParaRPr lang="en-IN"/>
          </a:p>
        </p:txBody>
      </p:sp>
    </p:spTree>
    <p:extLst>
      <p:ext uri="{BB962C8B-B14F-4D97-AF65-F5344CB8AC3E}">
        <p14:creationId xmlns:p14="http://schemas.microsoft.com/office/powerpoint/2010/main" val="2046101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E086-6B38-49CB-ADB9-249F9D975DCD}"/>
              </a:ext>
            </a:extLst>
          </p:cNvPr>
          <p:cNvSpPr>
            <a:spLocks noGrp="1"/>
          </p:cNvSpPr>
          <p:nvPr>
            <p:ph type="ctrTitle"/>
          </p:nvPr>
        </p:nvSpPr>
        <p:spPr/>
        <p:txBody>
          <a:bodyPr/>
          <a:lstStyle/>
          <a:p>
            <a:r>
              <a:rPr lang="en-US" dirty="0"/>
              <a:t>Task 4</a:t>
            </a:r>
            <a:endParaRPr lang="en-IN" dirty="0"/>
          </a:p>
        </p:txBody>
      </p:sp>
      <p:sp>
        <p:nvSpPr>
          <p:cNvPr id="3" name="Subtitle 2">
            <a:extLst>
              <a:ext uri="{FF2B5EF4-FFF2-40B4-BE49-F238E27FC236}">
                <a16:creationId xmlns:a16="http://schemas.microsoft.com/office/drawing/2014/main" id="{186FB033-23C5-4B12-99F3-3606B489DA3F}"/>
              </a:ext>
            </a:extLst>
          </p:cNvPr>
          <p:cNvSpPr>
            <a:spLocks noGrp="1"/>
          </p:cNvSpPr>
          <p:nvPr>
            <p:ph type="subTitle" idx="1"/>
          </p:nvPr>
        </p:nvSpPr>
        <p:spPr/>
        <p:txBody>
          <a:bodyPr>
            <a:normAutofit lnSpcReduction="10000"/>
          </a:bodyPr>
          <a:lstStyle/>
          <a:p>
            <a:r>
              <a:rPr lang="en-US" dirty="0"/>
              <a:t>PEACOCK SOLAR INTERN</a:t>
            </a:r>
          </a:p>
          <a:p>
            <a:r>
              <a:rPr lang="en-US" dirty="0"/>
              <a:t>FINAL PROJECT</a:t>
            </a:r>
          </a:p>
          <a:p>
            <a:r>
              <a:rPr lang="en-US" dirty="0"/>
              <a:t>DATA ANALYST</a:t>
            </a:r>
            <a:endParaRPr lang="en-IN" dirty="0"/>
          </a:p>
        </p:txBody>
      </p:sp>
    </p:spTree>
    <p:extLst>
      <p:ext uri="{BB962C8B-B14F-4D97-AF65-F5344CB8AC3E}">
        <p14:creationId xmlns:p14="http://schemas.microsoft.com/office/powerpoint/2010/main" val="824228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C911E9-7D6F-43B6-B60D-FAD332B64132}"/>
              </a:ext>
            </a:extLst>
          </p:cNvPr>
          <p:cNvSpPr/>
          <p:nvPr/>
        </p:nvSpPr>
        <p:spPr>
          <a:xfrm>
            <a:off x="168677" y="284086"/>
            <a:ext cx="5723726" cy="1261884"/>
          </a:xfrm>
          <a:prstGeom prst="rect">
            <a:avLst/>
          </a:prstGeom>
        </p:spPr>
        <p:txBody>
          <a:bodyPr wrap="square">
            <a:spAutoFit/>
          </a:bodyPr>
          <a:lstStyle/>
          <a:p>
            <a:pPr marL="285750" indent="-285750">
              <a:buFont typeface="Wingdings" panose="05000000000000000000" pitchFamily="2" charset="2"/>
              <a:buChar char="Ø"/>
            </a:pPr>
            <a:r>
              <a:rPr lang="en-US" sz="2800" b="1" i="1" dirty="0"/>
              <a:t>Concerns on Outlook of the House</a:t>
            </a:r>
            <a:endParaRPr lang="en-US" sz="2800" b="1" i="0" dirty="0">
              <a:solidFill>
                <a:srgbClr val="000000"/>
              </a:solidFill>
              <a:effectLst/>
              <a:latin typeface="Helvetica Neue"/>
            </a:endParaRPr>
          </a:p>
          <a:p>
            <a:r>
              <a:rPr lang="en-US" sz="1600" dirty="0"/>
              <a:t>Most people have rated 3, 2, and 1 for </a:t>
            </a:r>
            <a:r>
              <a:rPr lang="en-US" sz="1600" i="1" dirty="0"/>
              <a:t>Concerns on Outlook of the House</a:t>
            </a:r>
            <a:r>
              <a:rPr lang="en-US" sz="1600" dirty="0"/>
              <a:t> which means this factor </a:t>
            </a:r>
            <a:r>
              <a:rPr lang="en-US" sz="1600" dirty="0" err="1"/>
              <a:t>doesnot</a:t>
            </a:r>
            <a:r>
              <a:rPr lang="en-US" sz="1600" dirty="0"/>
              <a:t> have a major impact on customer's purchase decision</a:t>
            </a:r>
            <a:endParaRPr lang="en-IN" sz="1600" dirty="0"/>
          </a:p>
        </p:txBody>
      </p:sp>
      <p:sp>
        <p:nvSpPr>
          <p:cNvPr id="4" name="Rectangle 3">
            <a:extLst>
              <a:ext uri="{FF2B5EF4-FFF2-40B4-BE49-F238E27FC236}">
                <a16:creationId xmlns:a16="http://schemas.microsoft.com/office/drawing/2014/main" id="{F0E6CF7D-99A1-487C-A5C2-A6EC38B985C6}"/>
              </a:ext>
            </a:extLst>
          </p:cNvPr>
          <p:cNvSpPr/>
          <p:nvPr/>
        </p:nvSpPr>
        <p:spPr>
          <a:xfrm>
            <a:off x="168677" y="2654423"/>
            <a:ext cx="5927323" cy="1261884"/>
          </a:xfrm>
          <a:prstGeom prst="rect">
            <a:avLst/>
          </a:prstGeom>
        </p:spPr>
        <p:txBody>
          <a:bodyPr wrap="square">
            <a:spAutoFit/>
          </a:bodyPr>
          <a:lstStyle/>
          <a:p>
            <a:pPr marL="285750" indent="-285750">
              <a:buFont typeface="Wingdings" panose="05000000000000000000" pitchFamily="2" charset="2"/>
              <a:buChar char="Ø"/>
            </a:pPr>
            <a:r>
              <a:rPr lang="en-US" sz="2800" b="1" i="1" dirty="0"/>
              <a:t>Not Understanding Solar Systems </a:t>
            </a:r>
          </a:p>
          <a:p>
            <a:r>
              <a:rPr lang="en-US" sz="1600" dirty="0"/>
              <a:t>Most people have rated 1, 3, and 2 for </a:t>
            </a:r>
            <a:r>
              <a:rPr lang="en-US" sz="1600" i="1" dirty="0"/>
              <a:t>Not Understanding Solar Systems</a:t>
            </a:r>
            <a:r>
              <a:rPr lang="en-US" sz="1600" dirty="0"/>
              <a:t> which means this factor </a:t>
            </a:r>
            <a:r>
              <a:rPr lang="en-US" sz="1600" dirty="0" err="1"/>
              <a:t>doesnot</a:t>
            </a:r>
            <a:r>
              <a:rPr lang="en-US" sz="1600" dirty="0"/>
              <a:t> have a major impact on customer's purchase decision</a:t>
            </a:r>
            <a:endParaRPr lang="en-IN" sz="1600" dirty="0"/>
          </a:p>
        </p:txBody>
      </p:sp>
      <p:sp>
        <p:nvSpPr>
          <p:cNvPr id="5" name="Rectangle 4">
            <a:extLst>
              <a:ext uri="{FF2B5EF4-FFF2-40B4-BE49-F238E27FC236}">
                <a16:creationId xmlns:a16="http://schemas.microsoft.com/office/drawing/2014/main" id="{1F8D1CA2-68EC-4CC5-A3D4-D99A70F95D52}"/>
              </a:ext>
            </a:extLst>
          </p:cNvPr>
          <p:cNvSpPr/>
          <p:nvPr/>
        </p:nvSpPr>
        <p:spPr>
          <a:xfrm>
            <a:off x="168677" y="4856086"/>
            <a:ext cx="6294129" cy="1323439"/>
          </a:xfrm>
          <a:prstGeom prst="rect">
            <a:avLst/>
          </a:prstGeom>
        </p:spPr>
        <p:txBody>
          <a:bodyPr wrap="square">
            <a:spAutoFit/>
          </a:bodyPr>
          <a:lstStyle/>
          <a:p>
            <a:pPr marL="285750" indent="-285750">
              <a:buFont typeface="Wingdings" panose="05000000000000000000" pitchFamily="2" charset="2"/>
              <a:buChar char="Ø"/>
            </a:pPr>
            <a:r>
              <a:rPr lang="en-US" sz="3200" b="1" i="1" dirty="0"/>
              <a:t>Not Knowing Good Solar Installers</a:t>
            </a:r>
          </a:p>
          <a:p>
            <a:r>
              <a:rPr lang="en-US" sz="1600" dirty="0"/>
              <a:t>Most people have rated 3, 1, and 2 for </a:t>
            </a:r>
            <a:r>
              <a:rPr lang="en-US" sz="1600" i="1" dirty="0"/>
              <a:t>Not Knowing Good Solar Installers</a:t>
            </a:r>
            <a:r>
              <a:rPr lang="en-US" sz="1600" dirty="0"/>
              <a:t> which means this factor </a:t>
            </a:r>
            <a:r>
              <a:rPr lang="en-US" sz="1600" dirty="0" err="1"/>
              <a:t>doesnot</a:t>
            </a:r>
            <a:r>
              <a:rPr lang="en-US" sz="1600" dirty="0"/>
              <a:t> have a major impact on customer's purchase decision</a:t>
            </a:r>
            <a:endParaRPr lang="en-IN" sz="1600" dirty="0"/>
          </a:p>
        </p:txBody>
      </p:sp>
      <p:pic>
        <p:nvPicPr>
          <p:cNvPr id="8194" name="Picture 2">
            <a:extLst>
              <a:ext uri="{FF2B5EF4-FFF2-40B4-BE49-F238E27FC236}">
                <a16:creationId xmlns:a16="http://schemas.microsoft.com/office/drawing/2014/main" id="{D7B4F25A-8BAA-4FDA-8900-49668F94C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392" y="0"/>
            <a:ext cx="3705225" cy="220166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2E1F0D1-E28D-4303-A0B7-525D751EA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391" y="2335844"/>
            <a:ext cx="3705225" cy="238707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35F7BD9-9002-4E18-82D1-1760E29D8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1390" y="4722920"/>
            <a:ext cx="3705225" cy="213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92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C911E9-7D6F-43B6-B60D-FAD332B64132}"/>
              </a:ext>
            </a:extLst>
          </p:cNvPr>
          <p:cNvSpPr/>
          <p:nvPr/>
        </p:nvSpPr>
        <p:spPr>
          <a:xfrm>
            <a:off x="168677" y="284086"/>
            <a:ext cx="5723726" cy="1261884"/>
          </a:xfrm>
          <a:prstGeom prst="rect">
            <a:avLst/>
          </a:prstGeom>
        </p:spPr>
        <p:txBody>
          <a:bodyPr wrap="square">
            <a:spAutoFit/>
          </a:bodyPr>
          <a:lstStyle/>
          <a:p>
            <a:pPr marL="285750" indent="-285750">
              <a:buFont typeface="Wingdings" panose="05000000000000000000" pitchFamily="2" charset="2"/>
              <a:buChar char="Ø"/>
            </a:pPr>
            <a:r>
              <a:rPr lang="en-US" sz="2800" b="1" i="1" dirty="0"/>
              <a:t>Not Having a Suitable Rooftop </a:t>
            </a:r>
          </a:p>
          <a:p>
            <a:r>
              <a:rPr lang="en-US" sz="1600" dirty="0"/>
              <a:t>Most people have rated 1, 3, and 2 for </a:t>
            </a:r>
            <a:r>
              <a:rPr lang="en-US" sz="1600" i="1" dirty="0"/>
              <a:t>Not Having a Suitable Rooftop</a:t>
            </a:r>
            <a:r>
              <a:rPr lang="en-US" sz="1600" dirty="0"/>
              <a:t> which means this factor </a:t>
            </a:r>
            <a:r>
              <a:rPr lang="en-US" sz="1600" dirty="0" err="1"/>
              <a:t>doesnot</a:t>
            </a:r>
            <a:r>
              <a:rPr lang="en-US" sz="1600" dirty="0"/>
              <a:t> have a major impact on customer's purchase decision</a:t>
            </a:r>
            <a:endParaRPr lang="en-IN" sz="1600" dirty="0"/>
          </a:p>
        </p:txBody>
      </p:sp>
      <p:sp>
        <p:nvSpPr>
          <p:cNvPr id="4" name="Rectangle 3">
            <a:extLst>
              <a:ext uri="{FF2B5EF4-FFF2-40B4-BE49-F238E27FC236}">
                <a16:creationId xmlns:a16="http://schemas.microsoft.com/office/drawing/2014/main" id="{F0E6CF7D-99A1-487C-A5C2-A6EC38B985C6}"/>
              </a:ext>
            </a:extLst>
          </p:cNvPr>
          <p:cNvSpPr/>
          <p:nvPr/>
        </p:nvSpPr>
        <p:spPr>
          <a:xfrm>
            <a:off x="168677" y="2654423"/>
            <a:ext cx="5927323" cy="1323439"/>
          </a:xfrm>
          <a:prstGeom prst="rect">
            <a:avLst/>
          </a:prstGeom>
        </p:spPr>
        <p:txBody>
          <a:bodyPr wrap="square">
            <a:spAutoFit/>
          </a:bodyPr>
          <a:lstStyle/>
          <a:p>
            <a:pPr marL="285750" indent="-285750">
              <a:buFont typeface="Wingdings" panose="05000000000000000000" pitchFamily="2" charset="2"/>
              <a:buChar char="Ø"/>
            </a:pPr>
            <a:r>
              <a:rPr lang="en-US" sz="3200" b="1" i="0" dirty="0">
                <a:solidFill>
                  <a:srgbClr val="000000"/>
                </a:solidFill>
                <a:effectLst/>
                <a:latin typeface="Helvetica Neue"/>
              </a:rPr>
              <a:t>Average Monthly Income</a:t>
            </a:r>
          </a:p>
          <a:p>
            <a:r>
              <a:rPr lang="en-US" sz="1600" dirty="0"/>
              <a:t>Most people have 20,000+ monthly income which means people would invest in Solar Technology who have income more then 20,000.</a:t>
            </a:r>
            <a:endParaRPr lang="en-IN" sz="1600" dirty="0"/>
          </a:p>
        </p:txBody>
      </p:sp>
      <p:sp>
        <p:nvSpPr>
          <p:cNvPr id="5" name="Rectangle 4">
            <a:extLst>
              <a:ext uri="{FF2B5EF4-FFF2-40B4-BE49-F238E27FC236}">
                <a16:creationId xmlns:a16="http://schemas.microsoft.com/office/drawing/2014/main" id="{1F8D1CA2-68EC-4CC5-A3D4-D99A70F95D52}"/>
              </a:ext>
            </a:extLst>
          </p:cNvPr>
          <p:cNvSpPr/>
          <p:nvPr/>
        </p:nvSpPr>
        <p:spPr>
          <a:xfrm>
            <a:off x="168677" y="4856086"/>
            <a:ext cx="6294129" cy="1077218"/>
          </a:xfrm>
          <a:prstGeom prst="rect">
            <a:avLst/>
          </a:prstGeom>
        </p:spPr>
        <p:txBody>
          <a:bodyPr wrap="square">
            <a:spAutoFit/>
          </a:bodyPr>
          <a:lstStyle/>
          <a:p>
            <a:pPr marL="285750" indent="-285750">
              <a:buFont typeface="Wingdings" panose="05000000000000000000" pitchFamily="2" charset="2"/>
              <a:buChar char="Ø"/>
            </a:pPr>
            <a:r>
              <a:rPr lang="en-US" sz="3200" b="1" dirty="0">
                <a:solidFill>
                  <a:srgbClr val="000000"/>
                </a:solidFill>
                <a:latin typeface="Helvetica Neue"/>
              </a:rPr>
              <a:t>Type of Houses</a:t>
            </a:r>
          </a:p>
          <a:p>
            <a:r>
              <a:rPr lang="en-US" sz="1600" dirty="0"/>
              <a:t>Most people have Independent Houses or Villa which means target people will be who have there own houses.</a:t>
            </a:r>
            <a:endParaRPr lang="en-IN" sz="1600" dirty="0"/>
          </a:p>
        </p:txBody>
      </p:sp>
      <p:pic>
        <p:nvPicPr>
          <p:cNvPr id="9218" name="Picture 2">
            <a:extLst>
              <a:ext uri="{FF2B5EF4-FFF2-40B4-BE49-F238E27FC236}">
                <a16:creationId xmlns:a16="http://schemas.microsoft.com/office/drawing/2014/main" id="{07BF184D-6DD3-446C-A0B5-AA26F7EFA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536" y="0"/>
            <a:ext cx="3705225" cy="220166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5C0F7BA-D1E9-429B-BEFC-BBE4D8788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931" y="2362477"/>
            <a:ext cx="4343400" cy="229386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BDE0D546-49D1-48D7-8766-CE756CAB2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2906" y="4655801"/>
            <a:ext cx="4924425" cy="220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94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2D2C-A653-4A7B-9E3D-CC74A4547F38}"/>
              </a:ext>
            </a:extLst>
          </p:cNvPr>
          <p:cNvSpPr>
            <a:spLocks noGrp="1"/>
          </p:cNvSpPr>
          <p:nvPr>
            <p:ph type="title"/>
          </p:nvPr>
        </p:nvSpPr>
        <p:spPr>
          <a:xfrm>
            <a:off x="248576" y="457199"/>
            <a:ext cx="4523449" cy="1220681"/>
          </a:xfrm>
        </p:spPr>
        <p:txBody>
          <a:bodyPr>
            <a:normAutofit fontScale="90000"/>
          </a:bodyPr>
          <a:lstStyle/>
          <a:p>
            <a:r>
              <a:rPr lang="en-US" b="1" dirty="0"/>
              <a:t>Plot for:</a:t>
            </a:r>
            <a:br>
              <a:rPr lang="en-US" b="1" dirty="0"/>
            </a:br>
            <a:r>
              <a:rPr lang="en-US" sz="1800" b="1" dirty="0"/>
              <a:t>Percentage of Roof</a:t>
            </a:r>
            <a:br>
              <a:rPr lang="en-US" sz="1800" b="1" dirty="0"/>
            </a:br>
            <a:r>
              <a:rPr lang="en-US" sz="1800" b="1" dirty="0"/>
              <a:t>Earning From Empty Roof</a:t>
            </a:r>
            <a:br>
              <a:rPr lang="en-US" sz="1800" b="1" dirty="0"/>
            </a:br>
            <a:r>
              <a:rPr lang="en-US" sz="1800" b="1" dirty="0"/>
              <a:t>Increase in Electricity Prices</a:t>
            </a:r>
            <a:br>
              <a:rPr lang="en-US" dirty="0"/>
            </a:br>
            <a:endParaRPr lang="en-IN" dirty="0"/>
          </a:p>
        </p:txBody>
      </p:sp>
      <p:sp>
        <p:nvSpPr>
          <p:cNvPr id="4" name="Text Placeholder 3">
            <a:extLst>
              <a:ext uri="{FF2B5EF4-FFF2-40B4-BE49-F238E27FC236}">
                <a16:creationId xmlns:a16="http://schemas.microsoft.com/office/drawing/2014/main" id="{36F62F40-70BB-4B2A-ABC7-2147BEC2F790}"/>
              </a:ext>
            </a:extLst>
          </p:cNvPr>
          <p:cNvSpPr>
            <a:spLocks noGrp="1"/>
          </p:cNvSpPr>
          <p:nvPr>
            <p:ph type="body" sz="half" idx="2"/>
          </p:nvPr>
        </p:nvSpPr>
        <p:spPr>
          <a:xfrm>
            <a:off x="248575" y="1429305"/>
            <a:ext cx="6072325" cy="5291091"/>
          </a:xfrm>
        </p:spPr>
        <p:txBody>
          <a:bodyPr>
            <a:noAutofit/>
          </a:bodyPr>
          <a:lstStyle/>
          <a:p>
            <a:r>
              <a:rPr lang="en-US" sz="1400" b="1" dirty="0"/>
              <a:t>1. Percentage of Roof vs Ratings for Increase in Electricity Prices</a:t>
            </a:r>
          </a:p>
          <a:p>
            <a:r>
              <a:rPr lang="en-US" b="1" dirty="0"/>
              <a:t>13% of the customers</a:t>
            </a:r>
            <a:r>
              <a:rPr lang="en-US" dirty="0"/>
              <a:t> would consider utilizing </a:t>
            </a:r>
            <a:r>
              <a:rPr lang="en-US" b="1" dirty="0"/>
              <a:t>51% - 75% area of their roof</a:t>
            </a:r>
            <a:r>
              <a:rPr lang="en-US" dirty="0"/>
              <a:t> for installing solar plant in case of </a:t>
            </a:r>
            <a:r>
              <a:rPr lang="en-US" b="1" dirty="0"/>
              <a:t>Increase in Electricity Prices</a:t>
            </a:r>
            <a:r>
              <a:rPr lang="en-US" dirty="0"/>
              <a:t>.</a:t>
            </a:r>
          </a:p>
          <a:p>
            <a:r>
              <a:rPr lang="en-US" b="1" dirty="0"/>
              <a:t>10% of the customers</a:t>
            </a:r>
            <a:r>
              <a:rPr lang="en-US" dirty="0"/>
              <a:t> would consider utilizing </a:t>
            </a:r>
            <a:r>
              <a:rPr lang="en-US" b="1" dirty="0"/>
              <a:t>greater than 75% area of their roof</a:t>
            </a:r>
            <a:r>
              <a:rPr lang="en-US" dirty="0"/>
              <a:t> for installing solar plant in case of </a:t>
            </a:r>
            <a:r>
              <a:rPr lang="en-US" b="1" dirty="0"/>
              <a:t>Increase in Electricity Prices</a:t>
            </a:r>
            <a:r>
              <a:rPr lang="en-US" dirty="0"/>
              <a:t>.</a:t>
            </a:r>
          </a:p>
          <a:p>
            <a:r>
              <a:rPr lang="en-US" b="1" dirty="0"/>
              <a:t>44% of the customers</a:t>
            </a:r>
            <a:r>
              <a:rPr lang="en-US" dirty="0"/>
              <a:t> would consider utilizing </a:t>
            </a:r>
            <a:r>
              <a:rPr lang="en-US" b="1" dirty="0"/>
              <a:t>26% - 50% area of their roof</a:t>
            </a:r>
            <a:r>
              <a:rPr lang="en-US" dirty="0"/>
              <a:t> for installing solar plant in case of </a:t>
            </a:r>
            <a:r>
              <a:rPr lang="en-US" b="1" dirty="0"/>
              <a:t>Increase in Electricity Prices</a:t>
            </a:r>
            <a:r>
              <a:rPr lang="en-US" dirty="0"/>
              <a:t>.</a:t>
            </a:r>
          </a:p>
          <a:p>
            <a:r>
              <a:rPr lang="en-US" b="1" dirty="0"/>
              <a:t>47% of the customers</a:t>
            </a:r>
            <a:r>
              <a:rPr lang="en-US" dirty="0"/>
              <a:t> would consider utilizing </a:t>
            </a:r>
            <a:r>
              <a:rPr lang="en-US" b="1" dirty="0"/>
              <a:t>less than 25% area of their roof</a:t>
            </a:r>
            <a:r>
              <a:rPr lang="en-US" dirty="0"/>
              <a:t> for installing solar plant in case of </a:t>
            </a:r>
            <a:r>
              <a:rPr lang="en-US" b="1" dirty="0"/>
              <a:t>Increasing Electricity Prices</a:t>
            </a:r>
            <a:r>
              <a:rPr lang="en-US" dirty="0"/>
              <a:t>.</a:t>
            </a:r>
          </a:p>
          <a:p>
            <a:r>
              <a:rPr lang="en-US" sz="1400" b="1" dirty="0"/>
              <a:t>2. Percentage of Roof vs Ratings for Earning from Empty Roof vs Ratings</a:t>
            </a:r>
          </a:p>
          <a:p>
            <a:r>
              <a:rPr lang="en-US" b="1" dirty="0"/>
              <a:t>13% of the customers</a:t>
            </a:r>
            <a:r>
              <a:rPr lang="en-US" dirty="0"/>
              <a:t> would consider utilizing </a:t>
            </a:r>
            <a:r>
              <a:rPr lang="en-US" b="1" dirty="0"/>
              <a:t>51% - 75% area of their roof</a:t>
            </a:r>
            <a:r>
              <a:rPr lang="en-US" dirty="0"/>
              <a:t> for installing solar plants if there is enough scope for </a:t>
            </a:r>
            <a:r>
              <a:rPr lang="en-US" b="1" dirty="0"/>
              <a:t>Earning From Empty Roof</a:t>
            </a:r>
            <a:r>
              <a:rPr lang="en-US" dirty="0"/>
              <a:t>.</a:t>
            </a:r>
          </a:p>
          <a:p>
            <a:r>
              <a:rPr lang="en-US" b="1" dirty="0"/>
              <a:t>9% of the customers</a:t>
            </a:r>
            <a:r>
              <a:rPr lang="en-US" dirty="0"/>
              <a:t> would consider utilizing </a:t>
            </a:r>
            <a:r>
              <a:rPr lang="en-US" b="1" dirty="0"/>
              <a:t>greater than 75% of their roof</a:t>
            </a:r>
            <a:r>
              <a:rPr lang="en-US" dirty="0"/>
              <a:t> for installing solar plants if there is enough scope for </a:t>
            </a:r>
            <a:r>
              <a:rPr lang="en-US" b="1" dirty="0"/>
              <a:t>Earning From Empty Roof</a:t>
            </a:r>
            <a:r>
              <a:rPr lang="en-US" dirty="0"/>
              <a:t>.</a:t>
            </a:r>
          </a:p>
          <a:p>
            <a:r>
              <a:rPr lang="en-US" b="1" dirty="0"/>
              <a:t>50% of the customers</a:t>
            </a:r>
            <a:r>
              <a:rPr lang="en-US" dirty="0"/>
              <a:t> would consider utilizing </a:t>
            </a:r>
            <a:r>
              <a:rPr lang="en-US" b="1" dirty="0"/>
              <a:t>26% - 50% of their roof</a:t>
            </a:r>
            <a:r>
              <a:rPr lang="en-US" dirty="0"/>
              <a:t> for installing solar plants if there is enough scope for </a:t>
            </a:r>
            <a:r>
              <a:rPr lang="en-US" b="1" dirty="0"/>
              <a:t>Earning From Empty Roof</a:t>
            </a:r>
            <a:r>
              <a:rPr lang="en-US" dirty="0"/>
              <a:t>.</a:t>
            </a:r>
          </a:p>
          <a:p>
            <a:r>
              <a:rPr lang="en-US" b="1" dirty="0"/>
              <a:t>43% of the customers</a:t>
            </a:r>
            <a:r>
              <a:rPr lang="en-US" dirty="0"/>
              <a:t> would consider utilizing </a:t>
            </a:r>
            <a:r>
              <a:rPr lang="en-US" b="1" dirty="0"/>
              <a:t>less than 25% of their roof</a:t>
            </a:r>
            <a:r>
              <a:rPr lang="en-US" dirty="0"/>
              <a:t> for installing solar plants if there is enough scope for </a:t>
            </a:r>
            <a:r>
              <a:rPr lang="en-US" b="1" dirty="0"/>
              <a:t>Earning From Empty Roof</a:t>
            </a:r>
            <a:r>
              <a:rPr lang="en-US" dirty="0"/>
              <a:t>.</a:t>
            </a:r>
          </a:p>
          <a:p>
            <a:endParaRPr lang="en-IN" sz="1400" dirty="0"/>
          </a:p>
        </p:txBody>
      </p:sp>
      <p:pic>
        <p:nvPicPr>
          <p:cNvPr id="10244" name="Picture 4">
            <a:extLst>
              <a:ext uri="{FF2B5EF4-FFF2-40B4-BE49-F238E27FC236}">
                <a16:creationId xmlns:a16="http://schemas.microsoft.com/office/drawing/2014/main" id="{C7EE1620-D1D2-403A-BA57-8AEC512B5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00" y="719137"/>
            <a:ext cx="587110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74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1053-E26F-4E28-90D6-EB9E8438922A}"/>
              </a:ext>
            </a:extLst>
          </p:cNvPr>
          <p:cNvSpPr>
            <a:spLocks noGrp="1"/>
          </p:cNvSpPr>
          <p:nvPr>
            <p:ph type="title"/>
          </p:nvPr>
        </p:nvSpPr>
        <p:spPr>
          <a:xfrm>
            <a:off x="179666" y="457200"/>
            <a:ext cx="4592360" cy="1211802"/>
          </a:xfrm>
        </p:spPr>
        <p:txBody>
          <a:bodyPr>
            <a:normAutofit fontScale="90000"/>
          </a:bodyPr>
          <a:lstStyle/>
          <a:p>
            <a:r>
              <a:rPr lang="en-US" b="1" dirty="0"/>
              <a:t>Plot for</a:t>
            </a:r>
            <a:br>
              <a:rPr lang="en-US" b="1" dirty="0"/>
            </a:br>
            <a:r>
              <a:rPr lang="en-US" sz="1800" b="1" dirty="0"/>
              <a:t>Expectation on Saving Electricity Bill</a:t>
            </a:r>
            <a:br>
              <a:rPr lang="en-US" sz="1800" b="1" dirty="0"/>
            </a:br>
            <a:r>
              <a:rPr lang="en-US" sz="1800" b="1" dirty="0"/>
              <a:t>Saving on Electricity Bill</a:t>
            </a:r>
            <a:br>
              <a:rPr lang="en-US" sz="1800" b="1" dirty="0"/>
            </a:br>
            <a:r>
              <a:rPr lang="en-US" sz="1800" b="1" dirty="0"/>
              <a:t>Investment Payback</a:t>
            </a:r>
            <a:br>
              <a:rPr lang="en-US" dirty="0"/>
            </a:br>
            <a:endParaRPr lang="en-IN" dirty="0"/>
          </a:p>
        </p:txBody>
      </p:sp>
      <p:sp>
        <p:nvSpPr>
          <p:cNvPr id="4" name="Text Placeholder 3">
            <a:extLst>
              <a:ext uri="{FF2B5EF4-FFF2-40B4-BE49-F238E27FC236}">
                <a16:creationId xmlns:a16="http://schemas.microsoft.com/office/drawing/2014/main" id="{0CCB4FB9-BB07-4F3F-B62D-5156940D6568}"/>
              </a:ext>
            </a:extLst>
          </p:cNvPr>
          <p:cNvSpPr>
            <a:spLocks noGrp="1"/>
          </p:cNvSpPr>
          <p:nvPr>
            <p:ph type="body" sz="half" idx="2"/>
          </p:nvPr>
        </p:nvSpPr>
        <p:spPr>
          <a:xfrm>
            <a:off x="179665" y="1402671"/>
            <a:ext cx="6487463" cy="5282213"/>
          </a:xfrm>
        </p:spPr>
        <p:txBody>
          <a:bodyPr>
            <a:noAutofit/>
          </a:bodyPr>
          <a:lstStyle/>
          <a:p>
            <a:r>
              <a:rPr lang="en-US" sz="1200" b="1" dirty="0">
                <a:latin typeface="Arno Pro Smbd" panose="02020702050506020403" pitchFamily="18" charset="0"/>
              </a:rPr>
              <a:t>1. Expected Percentage of Saving on Electricity Bill vs Ratings for Investment Payback</a:t>
            </a:r>
          </a:p>
          <a:p>
            <a:r>
              <a:rPr lang="en-US" sz="1200" b="1" dirty="0">
                <a:latin typeface="Arno Pro Smbd" panose="02020702050506020403" pitchFamily="18" charset="0"/>
              </a:rPr>
              <a:t>16% of the customers</a:t>
            </a:r>
            <a:r>
              <a:rPr lang="en-US" sz="1200" dirty="0">
                <a:latin typeface="Arno Pro Smbd" panose="02020702050506020403" pitchFamily="18" charset="0"/>
              </a:rPr>
              <a:t> who expect to save </a:t>
            </a:r>
            <a:r>
              <a:rPr lang="en-US" sz="1200" b="1" dirty="0">
                <a:latin typeface="Arno Pro Smbd" panose="02020702050506020403" pitchFamily="18" charset="0"/>
              </a:rPr>
              <a:t>more than 50% on electricity bill</a:t>
            </a:r>
            <a:r>
              <a:rPr lang="en-US" sz="1200" dirty="0">
                <a:latin typeface="Arno Pro Smbd" panose="02020702050506020403" pitchFamily="18" charset="0"/>
              </a:rPr>
              <a:t> would consider </a:t>
            </a:r>
            <a:r>
              <a:rPr lang="en-US" sz="1200" dirty="0" err="1">
                <a:latin typeface="Arno Pro Smbd" panose="02020702050506020403" pitchFamily="18" charset="0"/>
              </a:rPr>
              <a:t>guranteed</a:t>
            </a:r>
            <a:r>
              <a:rPr lang="en-US" sz="1200" dirty="0">
                <a:latin typeface="Arno Pro Smbd" panose="02020702050506020403" pitchFamily="18" charset="0"/>
              </a:rPr>
              <a:t> </a:t>
            </a:r>
            <a:r>
              <a:rPr lang="en-US" sz="1200" b="1" dirty="0">
                <a:latin typeface="Arno Pro Smbd" panose="02020702050506020403" pitchFamily="18" charset="0"/>
              </a:rPr>
              <a:t>Investment Payback</a:t>
            </a:r>
            <a:r>
              <a:rPr lang="en-US" sz="1200" dirty="0">
                <a:latin typeface="Arno Pro Smbd" panose="02020702050506020403" pitchFamily="18" charset="0"/>
              </a:rPr>
              <a:t> as an important factor for investing in solar technology.</a:t>
            </a:r>
          </a:p>
          <a:p>
            <a:r>
              <a:rPr lang="en-US" sz="1200" b="1" dirty="0">
                <a:latin typeface="Arno Pro Smbd" panose="02020702050506020403" pitchFamily="18" charset="0"/>
              </a:rPr>
              <a:t>46% of the customers</a:t>
            </a:r>
            <a:r>
              <a:rPr lang="en-US" sz="1200" dirty="0">
                <a:latin typeface="Arno Pro Smbd" panose="02020702050506020403" pitchFamily="18" charset="0"/>
              </a:rPr>
              <a:t> who expect to save between </a:t>
            </a:r>
            <a:r>
              <a:rPr lang="en-US" sz="1200" b="1" dirty="0">
                <a:latin typeface="Arno Pro Smbd" panose="02020702050506020403" pitchFamily="18" charset="0"/>
              </a:rPr>
              <a:t>31% - 40% on electricity bill</a:t>
            </a:r>
            <a:r>
              <a:rPr lang="en-US" sz="1200" dirty="0">
                <a:latin typeface="Arno Pro Smbd" panose="02020702050506020403" pitchFamily="18" charset="0"/>
              </a:rPr>
              <a:t> would consider </a:t>
            </a:r>
            <a:r>
              <a:rPr lang="en-US" sz="1200" dirty="0" err="1">
                <a:latin typeface="Arno Pro Smbd" panose="02020702050506020403" pitchFamily="18" charset="0"/>
              </a:rPr>
              <a:t>guranteed</a:t>
            </a:r>
            <a:r>
              <a:rPr lang="en-US" sz="1200" dirty="0">
                <a:latin typeface="Arno Pro Smbd" panose="02020702050506020403" pitchFamily="18" charset="0"/>
              </a:rPr>
              <a:t> </a:t>
            </a:r>
            <a:r>
              <a:rPr lang="en-US" sz="1200" b="1" dirty="0">
                <a:latin typeface="Arno Pro Smbd" panose="02020702050506020403" pitchFamily="18" charset="0"/>
              </a:rPr>
              <a:t>Investment Payback</a:t>
            </a:r>
            <a:r>
              <a:rPr lang="en-US" sz="1200" dirty="0">
                <a:latin typeface="Arno Pro Smbd" panose="02020702050506020403" pitchFamily="18" charset="0"/>
              </a:rPr>
              <a:t> as an important factor for investing in solar technology.</a:t>
            </a:r>
          </a:p>
          <a:p>
            <a:r>
              <a:rPr lang="en-US" sz="1200" b="1" dirty="0">
                <a:latin typeface="Arno Pro Smbd" panose="02020702050506020403" pitchFamily="18" charset="0"/>
              </a:rPr>
              <a:t>53% of the customers</a:t>
            </a:r>
            <a:r>
              <a:rPr lang="en-US" sz="1200" dirty="0">
                <a:latin typeface="Arno Pro Smbd" panose="02020702050506020403" pitchFamily="18" charset="0"/>
              </a:rPr>
              <a:t> who expect to save </a:t>
            </a:r>
            <a:r>
              <a:rPr lang="en-US" sz="1200" b="1" dirty="0">
                <a:latin typeface="Arno Pro Smbd" panose="02020702050506020403" pitchFamily="18" charset="0"/>
              </a:rPr>
              <a:t>21% - 30% on electricity bill</a:t>
            </a:r>
            <a:r>
              <a:rPr lang="en-US" sz="1200" dirty="0">
                <a:latin typeface="Arno Pro Smbd" panose="02020702050506020403" pitchFamily="18" charset="0"/>
              </a:rPr>
              <a:t> would consider </a:t>
            </a:r>
            <a:r>
              <a:rPr lang="en-US" sz="1200" dirty="0" err="1">
                <a:latin typeface="Arno Pro Smbd" panose="02020702050506020403" pitchFamily="18" charset="0"/>
              </a:rPr>
              <a:t>guranteed</a:t>
            </a:r>
            <a:r>
              <a:rPr lang="en-US" sz="1200" dirty="0">
                <a:latin typeface="Arno Pro Smbd" panose="02020702050506020403" pitchFamily="18" charset="0"/>
              </a:rPr>
              <a:t> </a:t>
            </a:r>
            <a:r>
              <a:rPr lang="en-US" sz="1200" b="1" dirty="0">
                <a:latin typeface="Arno Pro Smbd" panose="02020702050506020403" pitchFamily="18" charset="0"/>
              </a:rPr>
              <a:t>Investment Payback</a:t>
            </a:r>
            <a:r>
              <a:rPr lang="en-US" sz="1200" dirty="0">
                <a:latin typeface="Arno Pro Smbd" panose="02020702050506020403" pitchFamily="18" charset="0"/>
              </a:rPr>
              <a:t> as an important factor for investing in solar technology.</a:t>
            </a:r>
          </a:p>
          <a:p>
            <a:r>
              <a:rPr lang="en-US" sz="1200" b="1" dirty="0">
                <a:latin typeface="Arno Pro Smbd" panose="02020702050506020403" pitchFamily="18" charset="0"/>
              </a:rPr>
              <a:t>18% of the customers</a:t>
            </a:r>
            <a:r>
              <a:rPr lang="en-US" sz="1200" dirty="0">
                <a:latin typeface="Arno Pro Smbd" panose="02020702050506020403" pitchFamily="18" charset="0"/>
              </a:rPr>
              <a:t> who expect to save </a:t>
            </a:r>
            <a:r>
              <a:rPr lang="en-US" sz="1200" b="1" dirty="0">
                <a:latin typeface="Arno Pro Smbd" panose="02020702050506020403" pitchFamily="18" charset="0"/>
              </a:rPr>
              <a:t>41% - 50% on electricity bill</a:t>
            </a:r>
            <a:r>
              <a:rPr lang="en-US" sz="1200" dirty="0">
                <a:latin typeface="Arno Pro Smbd" panose="02020702050506020403" pitchFamily="18" charset="0"/>
              </a:rPr>
              <a:t> would consider </a:t>
            </a:r>
            <a:r>
              <a:rPr lang="en-US" sz="1200" dirty="0" err="1">
                <a:latin typeface="Arno Pro Smbd" panose="02020702050506020403" pitchFamily="18" charset="0"/>
              </a:rPr>
              <a:t>guranteed</a:t>
            </a:r>
            <a:r>
              <a:rPr lang="en-US" sz="1200" dirty="0">
                <a:latin typeface="Arno Pro Smbd" panose="02020702050506020403" pitchFamily="18" charset="0"/>
              </a:rPr>
              <a:t> </a:t>
            </a:r>
            <a:r>
              <a:rPr lang="en-US" sz="1200" b="1" dirty="0">
                <a:latin typeface="Arno Pro Smbd" panose="02020702050506020403" pitchFamily="18" charset="0"/>
              </a:rPr>
              <a:t>Investment Payback</a:t>
            </a:r>
            <a:r>
              <a:rPr lang="en-US" sz="1200" dirty="0">
                <a:latin typeface="Arno Pro Smbd" panose="02020702050506020403" pitchFamily="18" charset="0"/>
              </a:rPr>
              <a:t> as an important factor for investing in solar technology.</a:t>
            </a:r>
          </a:p>
          <a:p>
            <a:r>
              <a:rPr lang="en-US" sz="1200" b="1" dirty="0">
                <a:latin typeface="Arno Pro Smbd" panose="02020702050506020403" pitchFamily="18" charset="0"/>
              </a:rPr>
              <a:t>22% of the customers</a:t>
            </a:r>
            <a:r>
              <a:rPr lang="en-US" sz="1200" dirty="0">
                <a:latin typeface="Arno Pro Smbd" panose="02020702050506020403" pitchFamily="18" charset="0"/>
              </a:rPr>
              <a:t> who expect to save </a:t>
            </a:r>
            <a:r>
              <a:rPr lang="en-US" sz="1200" b="1" dirty="0">
                <a:latin typeface="Arno Pro Smbd" panose="02020702050506020403" pitchFamily="18" charset="0"/>
              </a:rPr>
              <a:t>10% - 20% on electricity bill</a:t>
            </a:r>
            <a:r>
              <a:rPr lang="en-US" sz="1200" dirty="0">
                <a:latin typeface="Arno Pro Smbd" panose="02020702050506020403" pitchFamily="18" charset="0"/>
              </a:rPr>
              <a:t> would consider </a:t>
            </a:r>
            <a:r>
              <a:rPr lang="en-US" sz="1200" dirty="0" err="1">
                <a:latin typeface="Arno Pro Smbd" panose="02020702050506020403" pitchFamily="18" charset="0"/>
              </a:rPr>
              <a:t>guranteed</a:t>
            </a:r>
            <a:r>
              <a:rPr lang="en-US" sz="1200" dirty="0">
                <a:latin typeface="Arno Pro Smbd" panose="02020702050506020403" pitchFamily="18" charset="0"/>
              </a:rPr>
              <a:t> </a:t>
            </a:r>
            <a:r>
              <a:rPr lang="en-US" sz="1200" b="1" dirty="0">
                <a:latin typeface="Arno Pro Smbd" panose="02020702050506020403" pitchFamily="18" charset="0"/>
              </a:rPr>
              <a:t>Investment Payback</a:t>
            </a:r>
            <a:r>
              <a:rPr lang="en-US" sz="1200" dirty="0">
                <a:latin typeface="Arno Pro Smbd" panose="02020702050506020403" pitchFamily="18" charset="0"/>
              </a:rPr>
              <a:t> as an important factor for investing in solar technology.</a:t>
            </a:r>
          </a:p>
          <a:p>
            <a:r>
              <a:rPr lang="en-US" sz="1200" b="1" dirty="0">
                <a:latin typeface="Arno Pro Smbd" panose="02020702050506020403" pitchFamily="18" charset="0"/>
              </a:rPr>
              <a:t>2. Expected Percentage of Saving on Electricity Bill vs Ratings for Saving on Electricity Bill</a:t>
            </a:r>
          </a:p>
          <a:p>
            <a:r>
              <a:rPr lang="en-US" sz="1200" b="1" dirty="0">
                <a:latin typeface="Arno Pro Smbd" panose="02020702050506020403" pitchFamily="18" charset="0"/>
              </a:rPr>
              <a:t>18% of the customers</a:t>
            </a:r>
            <a:r>
              <a:rPr lang="en-US" sz="1200" dirty="0">
                <a:latin typeface="Arno Pro Smbd" panose="02020702050506020403" pitchFamily="18" charset="0"/>
              </a:rPr>
              <a:t> who expect to save </a:t>
            </a:r>
            <a:r>
              <a:rPr lang="en-US" sz="1200" b="1" dirty="0">
                <a:latin typeface="Arno Pro Smbd" panose="02020702050506020403" pitchFamily="18" charset="0"/>
              </a:rPr>
              <a:t>more than 50% on electricity bill</a:t>
            </a:r>
            <a:r>
              <a:rPr lang="en-US" sz="1200" dirty="0">
                <a:latin typeface="Arno Pro Smbd" panose="02020702050506020403" pitchFamily="18" charset="0"/>
              </a:rPr>
              <a:t> consider </a:t>
            </a:r>
            <a:r>
              <a:rPr lang="en-US" sz="1200" b="1" dirty="0">
                <a:latin typeface="Arno Pro Smbd" panose="02020702050506020403" pitchFamily="18" charset="0"/>
              </a:rPr>
              <a:t>Saving on Electricity Bill</a:t>
            </a:r>
            <a:r>
              <a:rPr lang="en-US" sz="1200" dirty="0">
                <a:latin typeface="Arno Pro Smbd" panose="02020702050506020403" pitchFamily="18" charset="0"/>
              </a:rPr>
              <a:t> as an important factor for investing in solar technology.</a:t>
            </a:r>
          </a:p>
          <a:p>
            <a:r>
              <a:rPr lang="en-US" sz="1200" b="1" dirty="0">
                <a:latin typeface="Arno Pro Smbd" panose="02020702050506020403" pitchFamily="18" charset="0"/>
              </a:rPr>
              <a:t>37% of the customers</a:t>
            </a:r>
            <a:r>
              <a:rPr lang="en-US" sz="1200" dirty="0">
                <a:latin typeface="Arno Pro Smbd" panose="02020702050506020403" pitchFamily="18" charset="0"/>
              </a:rPr>
              <a:t> who expect to save </a:t>
            </a:r>
            <a:r>
              <a:rPr lang="en-US" sz="1200" b="1" dirty="0">
                <a:latin typeface="Arno Pro Smbd" panose="02020702050506020403" pitchFamily="18" charset="0"/>
              </a:rPr>
              <a:t>31% - 40% on electricity bill</a:t>
            </a:r>
            <a:r>
              <a:rPr lang="en-US" sz="1200" dirty="0">
                <a:latin typeface="Arno Pro Smbd" panose="02020702050506020403" pitchFamily="18" charset="0"/>
              </a:rPr>
              <a:t> consider </a:t>
            </a:r>
            <a:r>
              <a:rPr lang="en-US" sz="1200" b="1" dirty="0">
                <a:latin typeface="Arno Pro Smbd" panose="02020702050506020403" pitchFamily="18" charset="0"/>
              </a:rPr>
              <a:t>Saving on Electricity Bill</a:t>
            </a:r>
            <a:r>
              <a:rPr lang="en-US" sz="1200" dirty="0">
                <a:latin typeface="Arno Pro Smbd" panose="02020702050506020403" pitchFamily="18" charset="0"/>
              </a:rPr>
              <a:t> as an important factor for investing in solar technology.</a:t>
            </a:r>
          </a:p>
          <a:p>
            <a:r>
              <a:rPr lang="en-US" sz="1200" b="1" dirty="0">
                <a:latin typeface="Arno Pro Smbd" panose="02020702050506020403" pitchFamily="18" charset="0"/>
              </a:rPr>
              <a:t>51% of the customers</a:t>
            </a:r>
            <a:r>
              <a:rPr lang="en-US" sz="1200" dirty="0">
                <a:latin typeface="Arno Pro Smbd" panose="02020702050506020403" pitchFamily="18" charset="0"/>
              </a:rPr>
              <a:t> who expect to save </a:t>
            </a:r>
            <a:r>
              <a:rPr lang="en-US" sz="1200" b="1" dirty="0">
                <a:latin typeface="Arno Pro Smbd" panose="02020702050506020403" pitchFamily="18" charset="0"/>
              </a:rPr>
              <a:t>21% - 30% on electricity bill</a:t>
            </a:r>
            <a:r>
              <a:rPr lang="en-US" sz="1200" dirty="0">
                <a:latin typeface="Arno Pro Smbd" panose="02020702050506020403" pitchFamily="18" charset="0"/>
              </a:rPr>
              <a:t> consider </a:t>
            </a:r>
            <a:r>
              <a:rPr lang="en-US" sz="1200" b="1" dirty="0">
                <a:latin typeface="Arno Pro Smbd" panose="02020702050506020403" pitchFamily="18" charset="0"/>
              </a:rPr>
              <a:t>Saving on Electricity Bill</a:t>
            </a:r>
            <a:r>
              <a:rPr lang="en-US" sz="1200" dirty="0">
                <a:latin typeface="Arno Pro Smbd" panose="02020702050506020403" pitchFamily="18" charset="0"/>
              </a:rPr>
              <a:t> as an important factor for investing in solar technology.</a:t>
            </a:r>
          </a:p>
          <a:p>
            <a:r>
              <a:rPr lang="en-US" sz="1200" b="1" dirty="0">
                <a:latin typeface="Arno Pro Smbd" panose="02020702050506020403" pitchFamily="18" charset="0"/>
              </a:rPr>
              <a:t>13% of the customers</a:t>
            </a:r>
            <a:r>
              <a:rPr lang="en-US" sz="1200" dirty="0">
                <a:latin typeface="Arno Pro Smbd" panose="02020702050506020403" pitchFamily="18" charset="0"/>
              </a:rPr>
              <a:t> who expect to save </a:t>
            </a:r>
            <a:r>
              <a:rPr lang="en-US" sz="1200" b="1" dirty="0">
                <a:latin typeface="Arno Pro Smbd" panose="02020702050506020403" pitchFamily="18" charset="0"/>
              </a:rPr>
              <a:t>41% - 50% on electricity bill</a:t>
            </a:r>
            <a:r>
              <a:rPr lang="en-US" sz="1200" dirty="0">
                <a:latin typeface="Arno Pro Smbd" panose="02020702050506020403" pitchFamily="18" charset="0"/>
              </a:rPr>
              <a:t> consider </a:t>
            </a:r>
            <a:r>
              <a:rPr lang="en-US" sz="1200" b="1" dirty="0">
                <a:latin typeface="Arno Pro Smbd" panose="02020702050506020403" pitchFamily="18" charset="0"/>
              </a:rPr>
              <a:t>Saving on Electricity Bill</a:t>
            </a:r>
            <a:r>
              <a:rPr lang="en-US" sz="1200" dirty="0">
                <a:latin typeface="Arno Pro Smbd" panose="02020702050506020403" pitchFamily="18" charset="0"/>
              </a:rPr>
              <a:t> as an important factor for investing in solar technology.</a:t>
            </a:r>
          </a:p>
          <a:p>
            <a:r>
              <a:rPr lang="en-US" sz="1200" b="1" dirty="0">
                <a:latin typeface="Arno Pro Smbd" panose="02020702050506020403" pitchFamily="18" charset="0"/>
              </a:rPr>
              <a:t>28% of the customers</a:t>
            </a:r>
            <a:r>
              <a:rPr lang="en-US" sz="1200" dirty="0">
                <a:latin typeface="Arno Pro Smbd" panose="02020702050506020403" pitchFamily="18" charset="0"/>
              </a:rPr>
              <a:t> who expect to save </a:t>
            </a:r>
            <a:r>
              <a:rPr lang="en-US" sz="1200" b="1" dirty="0">
                <a:latin typeface="Arno Pro Smbd" panose="02020702050506020403" pitchFamily="18" charset="0"/>
              </a:rPr>
              <a:t>10% - 20% on electricity bill</a:t>
            </a:r>
            <a:r>
              <a:rPr lang="en-US" sz="1200" dirty="0">
                <a:latin typeface="Arno Pro Smbd" panose="02020702050506020403" pitchFamily="18" charset="0"/>
              </a:rPr>
              <a:t> consider </a:t>
            </a:r>
            <a:r>
              <a:rPr lang="en-US" sz="1200" b="1" dirty="0">
                <a:latin typeface="Arno Pro Smbd" panose="02020702050506020403" pitchFamily="18" charset="0"/>
              </a:rPr>
              <a:t>Saving on Electricity Bill</a:t>
            </a:r>
            <a:r>
              <a:rPr lang="en-US" sz="1200" dirty="0">
                <a:latin typeface="Arno Pro Smbd" panose="02020702050506020403" pitchFamily="18" charset="0"/>
              </a:rPr>
              <a:t> as an important factor for investing in solar technology.</a:t>
            </a:r>
          </a:p>
          <a:p>
            <a:endParaRPr lang="en-IN" sz="1200" dirty="0"/>
          </a:p>
        </p:txBody>
      </p:sp>
      <p:pic>
        <p:nvPicPr>
          <p:cNvPr id="11268" name="Picture 4">
            <a:extLst>
              <a:ext uri="{FF2B5EF4-FFF2-40B4-BE49-F238E27FC236}">
                <a16:creationId xmlns:a16="http://schemas.microsoft.com/office/drawing/2014/main" id="{56FB7A66-C93B-46D3-8BDE-62D095A94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128" y="719137"/>
            <a:ext cx="5524872"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567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2E03-6F2B-4B1A-84CC-7207F18279C4}"/>
              </a:ext>
            </a:extLst>
          </p:cNvPr>
          <p:cNvSpPr>
            <a:spLocks noGrp="1"/>
          </p:cNvSpPr>
          <p:nvPr>
            <p:ph type="title"/>
          </p:nvPr>
        </p:nvSpPr>
        <p:spPr>
          <a:xfrm>
            <a:off x="161910" y="457200"/>
            <a:ext cx="4610116" cy="830062"/>
          </a:xfrm>
        </p:spPr>
        <p:txBody>
          <a:bodyPr>
            <a:normAutofit fontScale="90000"/>
          </a:bodyPr>
          <a:lstStyle/>
          <a:p>
            <a:r>
              <a:rPr lang="en-US" b="1" dirty="0"/>
              <a:t>Plot for</a:t>
            </a:r>
            <a:br>
              <a:rPr lang="en-US" b="1" dirty="0"/>
            </a:br>
            <a:r>
              <a:rPr lang="en-US" sz="1800" b="1" dirty="0"/>
              <a:t>Maximum Investment in Solar</a:t>
            </a:r>
            <a:br>
              <a:rPr lang="en-US" sz="1800" b="1" dirty="0"/>
            </a:br>
            <a:r>
              <a:rPr lang="en-US" sz="1800" b="1" dirty="0"/>
              <a:t>Increase in Electricity Prices</a:t>
            </a:r>
            <a:br>
              <a:rPr lang="en-US" sz="1800" b="1" dirty="0"/>
            </a:br>
            <a:r>
              <a:rPr lang="en-US" sz="1800" b="1" dirty="0"/>
              <a:t>High Cost of Solar Power Systems</a:t>
            </a:r>
            <a:endParaRPr lang="en-IN" sz="1800" b="1" dirty="0"/>
          </a:p>
        </p:txBody>
      </p:sp>
      <p:sp>
        <p:nvSpPr>
          <p:cNvPr id="4" name="Text Placeholder 3">
            <a:extLst>
              <a:ext uri="{FF2B5EF4-FFF2-40B4-BE49-F238E27FC236}">
                <a16:creationId xmlns:a16="http://schemas.microsoft.com/office/drawing/2014/main" id="{FA33191C-86FF-4C0E-A152-F219F5DB52F1}"/>
              </a:ext>
            </a:extLst>
          </p:cNvPr>
          <p:cNvSpPr>
            <a:spLocks noGrp="1"/>
          </p:cNvSpPr>
          <p:nvPr>
            <p:ph type="body" sz="half" idx="2"/>
          </p:nvPr>
        </p:nvSpPr>
        <p:spPr>
          <a:xfrm>
            <a:off x="161910" y="1287262"/>
            <a:ext cx="5934090" cy="5495278"/>
          </a:xfrm>
        </p:spPr>
        <p:txBody>
          <a:bodyPr>
            <a:noAutofit/>
          </a:bodyPr>
          <a:lstStyle/>
          <a:p>
            <a:r>
              <a:rPr lang="en-US" sz="1400" b="1" dirty="0"/>
              <a:t>1. Maximum Investment in Solar vs Ratings for Increase in Electricity Prices</a:t>
            </a:r>
          </a:p>
          <a:p>
            <a:r>
              <a:rPr lang="en-US" sz="1400" b="1" dirty="0"/>
              <a:t>33% of the customers</a:t>
            </a:r>
            <a:r>
              <a:rPr lang="en-US" sz="1400" dirty="0"/>
              <a:t> would </a:t>
            </a:r>
            <a:r>
              <a:rPr lang="en-US" sz="1400" b="1" dirty="0"/>
              <a:t>invest 50,000 - 1 Lac</a:t>
            </a:r>
            <a:r>
              <a:rPr lang="en-US" sz="1400" dirty="0"/>
              <a:t> in Solar Technology but consider </a:t>
            </a:r>
            <a:r>
              <a:rPr lang="en-US" sz="1400" b="1" dirty="0"/>
              <a:t>High Cost of Solar Power Systems</a:t>
            </a:r>
            <a:r>
              <a:rPr lang="en-US" sz="1400" dirty="0"/>
              <a:t> as a factor for not investing in solar technology.</a:t>
            </a:r>
          </a:p>
          <a:p>
            <a:r>
              <a:rPr lang="en-US" sz="1400" b="1" dirty="0"/>
              <a:t>8% of the customers</a:t>
            </a:r>
            <a:r>
              <a:rPr lang="en-US" sz="1400" dirty="0"/>
              <a:t> would </a:t>
            </a:r>
            <a:r>
              <a:rPr lang="en-US" sz="1400" b="1" dirty="0"/>
              <a:t>invest 1 Lac - 2 Lacs</a:t>
            </a:r>
            <a:r>
              <a:rPr lang="en-US" sz="1400" dirty="0"/>
              <a:t> in Solar Technology but consider </a:t>
            </a:r>
            <a:r>
              <a:rPr lang="en-US" sz="1400" b="1" dirty="0"/>
              <a:t>High Cost of Solar Power Systems</a:t>
            </a:r>
            <a:r>
              <a:rPr lang="en-US" sz="1400" dirty="0"/>
              <a:t> as an factor for not investing in solar technology.</a:t>
            </a:r>
          </a:p>
          <a:p>
            <a:r>
              <a:rPr lang="en-US" sz="1400" b="1" dirty="0"/>
              <a:t>74% of the customers</a:t>
            </a:r>
            <a:r>
              <a:rPr lang="en-US" sz="1400" dirty="0"/>
              <a:t> would </a:t>
            </a:r>
            <a:r>
              <a:rPr lang="en-US" sz="1400" b="1" dirty="0"/>
              <a:t>invest less than 50,000</a:t>
            </a:r>
            <a:r>
              <a:rPr lang="en-US" sz="1400" dirty="0"/>
              <a:t> in Solar Technology but consider </a:t>
            </a:r>
            <a:r>
              <a:rPr lang="en-US" sz="1400" b="1" dirty="0"/>
              <a:t>High Cost of Solar Power Systems</a:t>
            </a:r>
            <a:r>
              <a:rPr lang="en-US" sz="1400" dirty="0"/>
              <a:t> as a factor for not investing in solar technology.</a:t>
            </a:r>
          </a:p>
          <a:p>
            <a:r>
              <a:rPr lang="en-US" sz="1400" b="1" dirty="0"/>
              <a:t>2. Maximum Investment in Solar vs Ratings for High Cost of Solar Power Systems</a:t>
            </a:r>
          </a:p>
          <a:p>
            <a:r>
              <a:rPr lang="en-US" sz="1400" b="1" dirty="0"/>
              <a:t>32% of the customers</a:t>
            </a:r>
            <a:r>
              <a:rPr lang="en-US" sz="1400" dirty="0"/>
              <a:t> would </a:t>
            </a:r>
            <a:r>
              <a:rPr lang="en-US" sz="1400" b="1" dirty="0"/>
              <a:t>invest 50,000 - 1 Lac</a:t>
            </a:r>
            <a:r>
              <a:rPr lang="en-US" sz="1400" dirty="0"/>
              <a:t> in Solar Technology and consider </a:t>
            </a:r>
            <a:r>
              <a:rPr lang="en-US" sz="1400" b="1" dirty="0"/>
              <a:t>Increase in Electricity Prices</a:t>
            </a:r>
            <a:r>
              <a:rPr lang="en-US" sz="1400" dirty="0"/>
              <a:t> for their investment decision.</a:t>
            </a:r>
          </a:p>
          <a:p>
            <a:r>
              <a:rPr lang="en-US" sz="1400" b="1" dirty="0"/>
              <a:t>8% of the customers</a:t>
            </a:r>
            <a:r>
              <a:rPr lang="en-US" sz="1400" dirty="0"/>
              <a:t> would </a:t>
            </a:r>
            <a:r>
              <a:rPr lang="en-US" sz="1400" b="1" dirty="0"/>
              <a:t>invest 1 Lac - 2 Lacs</a:t>
            </a:r>
            <a:r>
              <a:rPr lang="en-US" sz="1400" dirty="0"/>
              <a:t> in Solar Technology and consider </a:t>
            </a:r>
            <a:r>
              <a:rPr lang="en-US" sz="1400" b="1" dirty="0"/>
              <a:t>Increase in Electricity Prices</a:t>
            </a:r>
            <a:r>
              <a:rPr lang="en-US" sz="1400" dirty="0"/>
              <a:t> for their investment decision.</a:t>
            </a:r>
          </a:p>
          <a:p>
            <a:r>
              <a:rPr lang="en-US" sz="1400" b="1" dirty="0"/>
              <a:t>72% of the customers</a:t>
            </a:r>
            <a:r>
              <a:rPr lang="en-US" sz="1400" dirty="0"/>
              <a:t> would </a:t>
            </a:r>
            <a:r>
              <a:rPr lang="en-US" sz="1400" b="1" dirty="0"/>
              <a:t>invest less than 50,000</a:t>
            </a:r>
            <a:r>
              <a:rPr lang="en-US" sz="1400" dirty="0"/>
              <a:t> in Solar Technology and consider </a:t>
            </a:r>
            <a:r>
              <a:rPr lang="en-US" sz="1400" b="1" dirty="0"/>
              <a:t>Increase in Electricity Prices</a:t>
            </a:r>
            <a:r>
              <a:rPr lang="en-US" sz="1400" dirty="0"/>
              <a:t> for their investment decision.</a:t>
            </a:r>
          </a:p>
          <a:p>
            <a:endParaRPr lang="en-IN" sz="1400" dirty="0"/>
          </a:p>
        </p:txBody>
      </p:sp>
      <p:pic>
        <p:nvPicPr>
          <p:cNvPr id="12292" name="Picture 4">
            <a:extLst>
              <a:ext uri="{FF2B5EF4-FFF2-40B4-BE49-F238E27FC236}">
                <a16:creationId xmlns:a16="http://schemas.microsoft.com/office/drawing/2014/main" id="{2E85EE55-A7F4-4478-907F-A3DF87BA7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19137"/>
            <a:ext cx="6096000" cy="549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3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C919-A874-45EE-8D71-FD3C7AD0E241}"/>
              </a:ext>
            </a:extLst>
          </p:cNvPr>
          <p:cNvSpPr>
            <a:spLocks noGrp="1"/>
          </p:cNvSpPr>
          <p:nvPr>
            <p:ph type="title"/>
          </p:nvPr>
        </p:nvSpPr>
        <p:spPr>
          <a:xfrm>
            <a:off x="186432" y="457200"/>
            <a:ext cx="4585594" cy="856695"/>
          </a:xfrm>
        </p:spPr>
        <p:txBody>
          <a:bodyPr>
            <a:normAutofit fontScale="90000"/>
          </a:bodyPr>
          <a:lstStyle/>
          <a:p>
            <a:r>
              <a:rPr lang="en-US" b="1" dirty="0"/>
              <a:t>Plot for</a:t>
            </a:r>
            <a:br>
              <a:rPr lang="en-US" b="1" dirty="0"/>
            </a:br>
            <a:r>
              <a:rPr lang="en-US" sz="1800" b="1" dirty="0"/>
              <a:t>Maximum Investment in Solar</a:t>
            </a:r>
            <a:br>
              <a:rPr lang="en-US" sz="1800" b="1" dirty="0"/>
            </a:br>
            <a:r>
              <a:rPr lang="en-US" sz="1800" b="1" dirty="0"/>
              <a:t>Investment Payback</a:t>
            </a:r>
            <a:br>
              <a:rPr lang="en-US" sz="1800" b="1" dirty="0"/>
            </a:br>
            <a:r>
              <a:rPr lang="en-US" sz="1800" b="1" dirty="0"/>
              <a:t>Lack of Appropriate Loan Options</a:t>
            </a:r>
            <a:endParaRPr lang="en-IN" sz="1800" b="1" dirty="0"/>
          </a:p>
        </p:txBody>
      </p:sp>
      <p:sp>
        <p:nvSpPr>
          <p:cNvPr id="4" name="Text Placeholder 3">
            <a:extLst>
              <a:ext uri="{FF2B5EF4-FFF2-40B4-BE49-F238E27FC236}">
                <a16:creationId xmlns:a16="http://schemas.microsoft.com/office/drawing/2014/main" id="{8E3DC936-5E2D-4EAF-974D-A762DEE6D924}"/>
              </a:ext>
            </a:extLst>
          </p:cNvPr>
          <p:cNvSpPr>
            <a:spLocks noGrp="1"/>
          </p:cNvSpPr>
          <p:nvPr>
            <p:ph type="body" sz="half" idx="2"/>
          </p:nvPr>
        </p:nvSpPr>
        <p:spPr>
          <a:xfrm>
            <a:off x="186431" y="1473693"/>
            <a:ext cx="6471821" cy="5202315"/>
          </a:xfrm>
        </p:spPr>
        <p:txBody>
          <a:bodyPr/>
          <a:lstStyle/>
          <a:p>
            <a:r>
              <a:rPr lang="en-US" b="1" dirty="0"/>
              <a:t>1. </a:t>
            </a:r>
            <a:r>
              <a:rPr lang="en-US" sz="1400" b="1" dirty="0"/>
              <a:t>Maximum Investment in Solar vs Ratings for Lack of Appropriate Loan Options</a:t>
            </a:r>
          </a:p>
          <a:p>
            <a:r>
              <a:rPr lang="en-US" sz="1400" b="1" dirty="0"/>
              <a:t>34% of the customers</a:t>
            </a:r>
            <a:r>
              <a:rPr lang="en-US" sz="1400" dirty="0"/>
              <a:t> with </a:t>
            </a:r>
            <a:r>
              <a:rPr lang="en-US" sz="1400" b="1" dirty="0"/>
              <a:t>maximum investment between 50,000 - 1 Lac</a:t>
            </a:r>
            <a:r>
              <a:rPr lang="en-US" sz="1400" dirty="0"/>
              <a:t> in Solar Technology will tend to show less interest in Solar Technology if there are no </a:t>
            </a:r>
            <a:r>
              <a:rPr lang="en-US" sz="1400" b="1" dirty="0"/>
              <a:t>Appropriate Loan Options</a:t>
            </a:r>
            <a:r>
              <a:rPr lang="en-US" sz="1400" dirty="0"/>
              <a:t>.</a:t>
            </a:r>
          </a:p>
          <a:p>
            <a:r>
              <a:rPr lang="en-US" sz="1400" b="1" dirty="0"/>
              <a:t>9% of the customers</a:t>
            </a:r>
            <a:r>
              <a:rPr lang="en-US" sz="1400" dirty="0"/>
              <a:t> with </a:t>
            </a:r>
            <a:r>
              <a:rPr lang="en-US" sz="1400" b="1" dirty="0"/>
              <a:t>maximum investment between 1 Lac - 2 Lac</a:t>
            </a:r>
            <a:r>
              <a:rPr lang="en-US" sz="1400" dirty="0"/>
              <a:t> in Solar Technology will tend to show less interest in Solar Technology if there are no </a:t>
            </a:r>
            <a:r>
              <a:rPr lang="en-US" sz="1400" b="1" dirty="0"/>
              <a:t>Appropriate Loan Options</a:t>
            </a:r>
            <a:r>
              <a:rPr lang="en-US" sz="1400" dirty="0"/>
              <a:t>.</a:t>
            </a:r>
          </a:p>
          <a:p>
            <a:r>
              <a:rPr lang="en-US" sz="1400" b="1" dirty="0"/>
              <a:t>79% of the customers</a:t>
            </a:r>
            <a:r>
              <a:rPr lang="en-US" sz="1400" dirty="0"/>
              <a:t> with </a:t>
            </a:r>
            <a:r>
              <a:rPr lang="en-US" sz="1400" b="1" dirty="0"/>
              <a:t>less than 50,000</a:t>
            </a:r>
            <a:r>
              <a:rPr lang="en-US" sz="1400" dirty="0"/>
              <a:t> in Solar Technology will tend to show less interest in Solar Technology if there are no </a:t>
            </a:r>
            <a:r>
              <a:rPr lang="en-US" sz="1400" b="1" dirty="0"/>
              <a:t>Appropriate Loan Options</a:t>
            </a:r>
            <a:r>
              <a:rPr lang="en-US" sz="1400" dirty="0"/>
              <a:t>.</a:t>
            </a:r>
          </a:p>
          <a:p>
            <a:r>
              <a:rPr lang="en-US" sz="1400" b="1" dirty="0"/>
              <a:t>2. Maximum Investment in Solar vs Ratings for Investment Payback</a:t>
            </a:r>
          </a:p>
          <a:p>
            <a:r>
              <a:rPr lang="en-US" sz="1400" b="1" dirty="0"/>
              <a:t>38% of the customers</a:t>
            </a:r>
            <a:r>
              <a:rPr lang="en-US" sz="1400" dirty="0"/>
              <a:t> would </a:t>
            </a:r>
            <a:r>
              <a:rPr lang="en-US" sz="1400" b="1" dirty="0"/>
              <a:t>invest 50,000 - 1 Lac</a:t>
            </a:r>
            <a:r>
              <a:rPr lang="en-US" sz="1400" dirty="0"/>
              <a:t> in Solar Technology if there is </a:t>
            </a:r>
            <a:r>
              <a:rPr lang="en-US" sz="1400" dirty="0" err="1"/>
              <a:t>guranteed</a:t>
            </a:r>
            <a:r>
              <a:rPr lang="en-US" sz="1400" dirty="0"/>
              <a:t> </a:t>
            </a:r>
            <a:r>
              <a:rPr lang="en-US" sz="1400" b="1" dirty="0"/>
              <a:t>Investment Payback</a:t>
            </a:r>
            <a:r>
              <a:rPr lang="en-US" sz="1400" dirty="0"/>
              <a:t>.</a:t>
            </a:r>
          </a:p>
          <a:p>
            <a:r>
              <a:rPr lang="en-US" sz="1400" b="1" dirty="0"/>
              <a:t>11% of the customers</a:t>
            </a:r>
            <a:r>
              <a:rPr lang="en-US" sz="1400" dirty="0"/>
              <a:t> would </a:t>
            </a:r>
            <a:r>
              <a:rPr lang="en-US" sz="1400" b="1" dirty="0"/>
              <a:t>invest 1 Lac - 2 Lac</a:t>
            </a:r>
            <a:r>
              <a:rPr lang="en-US" sz="1400" dirty="0"/>
              <a:t> in Solar Technology if there is </a:t>
            </a:r>
            <a:r>
              <a:rPr lang="en-US" sz="1400" dirty="0" err="1"/>
              <a:t>guranteed</a:t>
            </a:r>
            <a:r>
              <a:rPr lang="en-US" sz="1400" dirty="0"/>
              <a:t> </a:t>
            </a:r>
            <a:r>
              <a:rPr lang="en-US" sz="1400" b="1" dirty="0"/>
              <a:t>Investment Payback</a:t>
            </a:r>
            <a:r>
              <a:rPr lang="en-US" sz="1400" dirty="0"/>
              <a:t>.</a:t>
            </a:r>
          </a:p>
          <a:p>
            <a:r>
              <a:rPr lang="en-US" sz="1400" b="1" dirty="0"/>
              <a:t>38% of the customers</a:t>
            </a:r>
            <a:r>
              <a:rPr lang="en-US" sz="1400" dirty="0"/>
              <a:t> would </a:t>
            </a:r>
            <a:r>
              <a:rPr lang="en-US" sz="1400" b="1" dirty="0"/>
              <a:t>invest less than 50,000</a:t>
            </a:r>
            <a:r>
              <a:rPr lang="en-US" sz="1400" dirty="0"/>
              <a:t> in Solar Technology if there is </a:t>
            </a:r>
            <a:r>
              <a:rPr lang="en-US" sz="1400" dirty="0" err="1"/>
              <a:t>guranteed</a:t>
            </a:r>
            <a:r>
              <a:rPr lang="en-US" sz="1400" dirty="0"/>
              <a:t> </a:t>
            </a:r>
            <a:r>
              <a:rPr lang="en-US" sz="1400" b="1" dirty="0"/>
              <a:t>Investment Payback</a:t>
            </a:r>
            <a:r>
              <a:rPr lang="en-US" sz="1400" dirty="0"/>
              <a:t>.</a:t>
            </a:r>
          </a:p>
          <a:p>
            <a:endParaRPr lang="en-IN" dirty="0"/>
          </a:p>
        </p:txBody>
      </p:sp>
      <p:pic>
        <p:nvPicPr>
          <p:cNvPr id="13316" name="Picture 4">
            <a:extLst>
              <a:ext uri="{FF2B5EF4-FFF2-40B4-BE49-F238E27FC236}">
                <a16:creationId xmlns:a16="http://schemas.microsoft.com/office/drawing/2014/main" id="{4B113ECB-170E-4A85-BA93-01F9A3A07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252" y="719137"/>
            <a:ext cx="5533748"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4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17B2-6094-4163-A74E-0469CC2BB38D}"/>
              </a:ext>
            </a:extLst>
          </p:cNvPr>
          <p:cNvSpPr>
            <a:spLocks noGrp="1"/>
          </p:cNvSpPr>
          <p:nvPr>
            <p:ph type="title"/>
          </p:nvPr>
        </p:nvSpPr>
        <p:spPr>
          <a:xfrm>
            <a:off x="177553" y="365125"/>
            <a:ext cx="11176247" cy="646929"/>
          </a:xfrm>
        </p:spPr>
        <p:txBody>
          <a:bodyPr>
            <a:normAutofit/>
          </a:bodyPr>
          <a:lstStyle/>
          <a:p>
            <a:r>
              <a:rPr lang="en-US" dirty="0"/>
              <a:t>Conclusion</a:t>
            </a:r>
            <a:endParaRPr lang="en-IN" dirty="0"/>
          </a:p>
        </p:txBody>
      </p:sp>
      <p:pic>
        <p:nvPicPr>
          <p:cNvPr id="5" name="Content Placeholder 4">
            <a:extLst>
              <a:ext uri="{FF2B5EF4-FFF2-40B4-BE49-F238E27FC236}">
                <a16:creationId xmlns:a16="http://schemas.microsoft.com/office/drawing/2014/main" id="{468B12B0-0A5C-4B79-AE17-AF31387F2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7962" y="1012054"/>
            <a:ext cx="2794398" cy="5164138"/>
          </a:xfrm>
        </p:spPr>
      </p:pic>
      <p:sp>
        <p:nvSpPr>
          <p:cNvPr id="6" name="Rectangle 5">
            <a:extLst>
              <a:ext uri="{FF2B5EF4-FFF2-40B4-BE49-F238E27FC236}">
                <a16:creationId xmlns:a16="http://schemas.microsoft.com/office/drawing/2014/main" id="{66F37252-BCDA-4F4E-A834-D3EBDE27D961}"/>
              </a:ext>
            </a:extLst>
          </p:cNvPr>
          <p:cNvSpPr/>
          <p:nvPr/>
        </p:nvSpPr>
        <p:spPr>
          <a:xfrm>
            <a:off x="177554" y="1136342"/>
            <a:ext cx="7270812" cy="3046988"/>
          </a:xfrm>
          <a:prstGeom prst="rect">
            <a:avLst/>
          </a:prstGeom>
        </p:spPr>
        <p:txBody>
          <a:bodyPr wrap="square">
            <a:spAutoFit/>
          </a:bodyPr>
          <a:lstStyle/>
          <a:p>
            <a:pPr marL="285750" indent="-285750">
              <a:buFont typeface="Wingdings" panose="05000000000000000000" pitchFamily="2" charset="2"/>
              <a:buChar char="Ø"/>
            </a:pPr>
            <a:r>
              <a:rPr lang="en-US" sz="1600" i="0" dirty="0">
                <a:solidFill>
                  <a:srgbClr val="000000"/>
                </a:solidFill>
                <a:effectLst/>
                <a:latin typeface="Helvetica Neue"/>
              </a:rPr>
              <a:t>From our EDA we can conclude that these cities have given maximum business for the company and the analysis suggests that expanding busines further in these cities will be profitable for the company</a:t>
            </a:r>
          </a:p>
          <a:p>
            <a:pPr marL="285750" indent="-285750">
              <a:buFont typeface="Wingdings" panose="05000000000000000000" pitchFamily="2" charset="2"/>
              <a:buChar char="Ø"/>
            </a:pPr>
            <a:endParaRPr lang="en-US" sz="1600" dirty="0">
              <a:solidFill>
                <a:srgbClr val="000000"/>
              </a:solidFill>
              <a:latin typeface="Helvetica Neue"/>
            </a:endParaRPr>
          </a:p>
          <a:p>
            <a:pPr marL="285750" indent="-285750">
              <a:buFont typeface="Wingdings" panose="05000000000000000000" pitchFamily="2" charset="2"/>
              <a:buChar char="Ø"/>
            </a:pPr>
            <a:r>
              <a:rPr lang="en-US" sz="1600" dirty="0">
                <a:solidFill>
                  <a:srgbClr val="000000"/>
                </a:solidFill>
                <a:latin typeface="Helvetica Neue"/>
              </a:rPr>
              <a:t>Target People will be who have annual income 20,000+</a:t>
            </a:r>
          </a:p>
          <a:p>
            <a:pPr marL="285750" indent="-285750">
              <a:buFont typeface="Wingdings" panose="05000000000000000000" pitchFamily="2" charset="2"/>
              <a:buChar char="Ø"/>
            </a:pPr>
            <a:endParaRPr lang="en-US" sz="1600" dirty="0">
              <a:solidFill>
                <a:srgbClr val="000000"/>
              </a:solidFill>
              <a:latin typeface="Helvetica Neue"/>
            </a:endParaRPr>
          </a:p>
          <a:p>
            <a:pPr marL="285750" indent="-285750">
              <a:buFont typeface="Wingdings" panose="05000000000000000000" pitchFamily="2" charset="2"/>
              <a:buChar char="Ø"/>
            </a:pPr>
            <a:r>
              <a:rPr lang="en-US" sz="1600" dirty="0">
                <a:solidFill>
                  <a:srgbClr val="000000"/>
                </a:solidFill>
                <a:latin typeface="Helvetica Neue"/>
              </a:rPr>
              <a:t>Target People will be who have there own houses</a:t>
            </a:r>
          </a:p>
          <a:p>
            <a:pPr marL="285750" indent="-285750">
              <a:buFont typeface="Wingdings" panose="05000000000000000000" pitchFamily="2" charset="2"/>
              <a:buChar char="Ø"/>
            </a:pPr>
            <a:endParaRPr lang="en-US" sz="1600" dirty="0">
              <a:solidFill>
                <a:srgbClr val="000000"/>
              </a:solidFill>
              <a:latin typeface="Helvetica Neue"/>
            </a:endParaRPr>
          </a:p>
          <a:p>
            <a:pPr marL="285750" indent="-285750">
              <a:buFont typeface="Wingdings" panose="05000000000000000000" pitchFamily="2" charset="2"/>
              <a:buChar char="Ø"/>
            </a:pPr>
            <a:r>
              <a:rPr lang="en-US" sz="1600" dirty="0">
                <a:solidFill>
                  <a:srgbClr val="000000"/>
                </a:solidFill>
                <a:latin typeface="Helvetica Neue"/>
              </a:rPr>
              <a:t>Target People will be who has more electricity bill and want to reduce it</a:t>
            </a:r>
          </a:p>
          <a:p>
            <a:pPr marL="285750" indent="-285750">
              <a:buFont typeface="Wingdings" panose="05000000000000000000" pitchFamily="2" charset="2"/>
              <a:buChar char="Ø"/>
            </a:pPr>
            <a:endParaRPr lang="en-US" sz="1600" dirty="0">
              <a:solidFill>
                <a:srgbClr val="000000"/>
              </a:solidFill>
              <a:latin typeface="Helvetica Neue"/>
            </a:endParaRPr>
          </a:p>
          <a:p>
            <a:pPr marL="285750" indent="-285750">
              <a:buFont typeface="Wingdings" panose="05000000000000000000" pitchFamily="2" charset="2"/>
              <a:buChar char="Ø"/>
            </a:pPr>
            <a:r>
              <a:rPr lang="en-US" sz="1600" dirty="0">
                <a:solidFill>
                  <a:srgbClr val="000000"/>
                </a:solidFill>
                <a:latin typeface="Helvetica Neue"/>
              </a:rPr>
              <a:t>Bangalore , Hyderabad and Lucknow will be the next big cities company should look forward to</a:t>
            </a:r>
          </a:p>
        </p:txBody>
      </p:sp>
    </p:spTree>
    <p:extLst>
      <p:ext uri="{BB962C8B-B14F-4D97-AF65-F5344CB8AC3E}">
        <p14:creationId xmlns:p14="http://schemas.microsoft.com/office/powerpoint/2010/main" val="425809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2F29-3CA1-45EE-A887-093B5F754FF3}"/>
              </a:ext>
            </a:extLst>
          </p:cNvPr>
          <p:cNvSpPr>
            <a:spLocks noGrp="1"/>
          </p:cNvSpPr>
          <p:nvPr>
            <p:ph type="title"/>
          </p:nvPr>
        </p:nvSpPr>
        <p:spPr>
          <a:xfrm>
            <a:off x="838200" y="365126"/>
            <a:ext cx="10515600" cy="726828"/>
          </a:xfrm>
        </p:spPr>
        <p:txBody>
          <a:bodyPr>
            <a:normAutofit fontScale="90000"/>
          </a:bodyPr>
          <a:lstStyle/>
          <a:p>
            <a:r>
              <a:rPr lang="en-IN" b="1" dirty="0"/>
              <a:t>Peacock Solar Project</a:t>
            </a:r>
            <a:br>
              <a:rPr lang="en-IN" b="1" dirty="0"/>
            </a:br>
            <a:endParaRPr lang="en-IN" dirty="0"/>
          </a:p>
        </p:txBody>
      </p:sp>
      <p:sp>
        <p:nvSpPr>
          <p:cNvPr id="3" name="Content Placeholder 2">
            <a:extLst>
              <a:ext uri="{FF2B5EF4-FFF2-40B4-BE49-F238E27FC236}">
                <a16:creationId xmlns:a16="http://schemas.microsoft.com/office/drawing/2014/main" id="{73225B0B-996F-43B2-813B-D39B2A9E48AD}"/>
              </a:ext>
            </a:extLst>
          </p:cNvPr>
          <p:cNvSpPr>
            <a:spLocks noGrp="1"/>
          </p:cNvSpPr>
          <p:nvPr>
            <p:ph idx="1"/>
          </p:nvPr>
        </p:nvSpPr>
        <p:spPr>
          <a:xfrm>
            <a:off x="838200" y="994299"/>
            <a:ext cx="10515600" cy="5182664"/>
          </a:xfrm>
        </p:spPr>
        <p:txBody>
          <a:bodyPr>
            <a:normAutofit/>
          </a:bodyPr>
          <a:lstStyle/>
          <a:p>
            <a:r>
              <a:rPr lang="en-US" dirty="0"/>
              <a:t>The goal of this project is to understand the data set, extract some insights from it and predict the states in which the company can invest and get maximum business</a:t>
            </a:r>
          </a:p>
          <a:p>
            <a:endParaRPr lang="en-US" dirty="0"/>
          </a:p>
          <a:p>
            <a:r>
              <a:rPr lang="en-US" dirty="0"/>
              <a:t>Some interesting insights from the given data</a:t>
            </a:r>
          </a:p>
          <a:p>
            <a:pPr>
              <a:buFont typeface="Wingdings" panose="05000000000000000000" pitchFamily="2" charset="2"/>
              <a:buChar char="Ø"/>
            </a:pPr>
            <a:r>
              <a:rPr lang="en-US" sz="2000" dirty="0"/>
              <a:t>Most of the people work as Private Engineer</a:t>
            </a:r>
          </a:p>
          <a:p>
            <a:pPr>
              <a:buFont typeface="Wingdings" panose="05000000000000000000" pitchFamily="2" charset="2"/>
              <a:buChar char="Ø"/>
            </a:pPr>
            <a:r>
              <a:rPr lang="en-US" sz="2000" dirty="0"/>
              <a:t>Most of the people own Independent house or Villa</a:t>
            </a:r>
          </a:p>
          <a:p>
            <a:pPr>
              <a:buFont typeface="Wingdings" panose="05000000000000000000" pitchFamily="2" charset="2"/>
              <a:buChar char="Ø"/>
            </a:pPr>
            <a:r>
              <a:rPr lang="en-US" sz="2000" dirty="0"/>
              <a:t>733 people agree to utilize 26% to 50% of their roof tops for solar panel installation</a:t>
            </a:r>
          </a:p>
          <a:p>
            <a:pPr>
              <a:buFont typeface="Wingdings" panose="05000000000000000000" pitchFamily="2" charset="2"/>
              <a:buChar char="Ø"/>
            </a:pPr>
            <a:r>
              <a:rPr lang="en-US" sz="2000" dirty="0"/>
              <a:t>Most of the solar panel installations were in Bangalore </a:t>
            </a:r>
            <a:r>
              <a:rPr lang="en-US" sz="2000" dirty="0" err="1"/>
              <a:t>i.e</a:t>
            </a:r>
            <a:r>
              <a:rPr lang="en-US" sz="2000" dirty="0"/>
              <a:t> 177</a:t>
            </a:r>
          </a:p>
          <a:p>
            <a:pPr>
              <a:buFont typeface="Wingdings" panose="05000000000000000000" pitchFamily="2" charset="2"/>
              <a:buChar char="Ø"/>
            </a:pPr>
            <a:r>
              <a:rPr lang="en-US" sz="2000" dirty="0"/>
              <a:t>271 people already know Peacock Solar</a:t>
            </a:r>
          </a:p>
          <a:p>
            <a:endParaRPr lang="en-IN" dirty="0"/>
          </a:p>
        </p:txBody>
      </p:sp>
    </p:spTree>
    <p:extLst>
      <p:ext uri="{BB962C8B-B14F-4D97-AF65-F5344CB8AC3E}">
        <p14:creationId xmlns:p14="http://schemas.microsoft.com/office/powerpoint/2010/main" val="171096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9D64-0596-495E-80CE-AD2F3EC61486}"/>
              </a:ext>
            </a:extLst>
          </p:cNvPr>
          <p:cNvSpPr>
            <a:spLocks noGrp="1"/>
          </p:cNvSpPr>
          <p:nvPr>
            <p:ph type="title"/>
          </p:nvPr>
        </p:nvSpPr>
        <p:spPr>
          <a:xfrm>
            <a:off x="838200" y="365126"/>
            <a:ext cx="10515600" cy="741780"/>
          </a:xfrm>
        </p:spPr>
        <p:txBody>
          <a:bodyPr>
            <a:normAutofit fontScale="90000"/>
          </a:bodyPr>
          <a:lstStyle/>
          <a:p>
            <a:r>
              <a:rPr lang="en-IN" b="1" dirty="0"/>
              <a:t>Correlational Heatmap</a:t>
            </a:r>
            <a:br>
              <a:rPr lang="en-IN" b="1" dirty="0"/>
            </a:br>
            <a:endParaRPr lang="en-IN" dirty="0"/>
          </a:p>
        </p:txBody>
      </p:sp>
      <p:sp>
        <p:nvSpPr>
          <p:cNvPr id="3" name="Content Placeholder 2">
            <a:extLst>
              <a:ext uri="{FF2B5EF4-FFF2-40B4-BE49-F238E27FC236}">
                <a16:creationId xmlns:a16="http://schemas.microsoft.com/office/drawing/2014/main" id="{8C7D6DB2-23BB-46AF-ACCC-6C47BD436FC2}"/>
              </a:ext>
            </a:extLst>
          </p:cNvPr>
          <p:cNvSpPr>
            <a:spLocks noGrp="1"/>
          </p:cNvSpPr>
          <p:nvPr>
            <p:ph sz="half" idx="1"/>
          </p:nvPr>
        </p:nvSpPr>
        <p:spPr>
          <a:xfrm>
            <a:off x="838200" y="1825625"/>
            <a:ext cx="3866965" cy="4351338"/>
          </a:xfrm>
        </p:spPr>
        <p:txBody>
          <a:bodyPr>
            <a:normAutofit fontScale="85000" lnSpcReduction="20000"/>
          </a:bodyPr>
          <a:lstStyle/>
          <a:p>
            <a:pPr marL="0" indent="0">
              <a:buNone/>
            </a:pPr>
            <a:r>
              <a:rPr lang="en-US" b="1" dirty="0"/>
              <a:t>There is relatively stronger correlation            between these factors</a:t>
            </a:r>
          </a:p>
          <a:p>
            <a:pPr marL="0" indent="0">
              <a:buNone/>
            </a:pPr>
            <a:endParaRPr lang="en-US" b="1" dirty="0"/>
          </a:p>
          <a:p>
            <a:r>
              <a:rPr lang="en-US" dirty="0"/>
              <a:t>Expected correlation between </a:t>
            </a:r>
            <a:r>
              <a:rPr lang="en-US" b="1" dirty="0" err="1"/>
              <a:t>saving_on_electricity_bill</a:t>
            </a:r>
            <a:r>
              <a:rPr lang="en-US" b="1" dirty="0"/>
              <a:t> </a:t>
            </a:r>
            <a:r>
              <a:rPr lang="en-US" dirty="0"/>
              <a:t>and </a:t>
            </a:r>
            <a:r>
              <a:rPr lang="en-US" b="1" dirty="0" err="1"/>
              <a:t>lifespan_of_solar_system</a:t>
            </a:r>
            <a:endParaRPr lang="en-US" dirty="0"/>
          </a:p>
          <a:p>
            <a:r>
              <a:rPr lang="en-US" dirty="0"/>
              <a:t>Expected correlation between </a:t>
            </a:r>
            <a:r>
              <a:rPr lang="en-US" b="1" dirty="0" err="1"/>
              <a:t>interest_in_new_technology</a:t>
            </a:r>
            <a:r>
              <a:rPr lang="en-US" dirty="0"/>
              <a:t> and </a:t>
            </a:r>
            <a:r>
              <a:rPr lang="en-US" b="1" dirty="0" err="1"/>
              <a:t>environment_friendly</a:t>
            </a:r>
            <a:endParaRPr lang="en-US" dirty="0"/>
          </a:p>
          <a:p>
            <a:r>
              <a:rPr lang="en-US" dirty="0"/>
              <a:t>Expected correlation between </a:t>
            </a:r>
            <a:r>
              <a:rPr lang="en-US" b="1" dirty="0" err="1"/>
              <a:t>lifespan_of_solar_system</a:t>
            </a:r>
            <a:r>
              <a:rPr lang="en-US" dirty="0"/>
              <a:t> and </a:t>
            </a:r>
            <a:r>
              <a:rPr lang="en-US" b="1" dirty="0" err="1"/>
              <a:t>interest_in_new_technology</a:t>
            </a:r>
            <a:endParaRPr lang="en-US" dirty="0"/>
          </a:p>
          <a:p>
            <a:r>
              <a:rPr lang="en-US" dirty="0" err="1"/>
              <a:t>Unxpected</a:t>
            </a:r>
            <a:r>
              <a:rPr lang="en-US" dirty="0"/>
              <a:t> correlation between </a:t>
            </a:r>
            <a:r>
              <a:rPr lang="en-US" b="1" dirty="0" err="1"/>
              <a:t>saving_on_electricity_bill</a:t>
            </a:r>
            <a:r>
              <a:rPr lang="en-US" dirty="0"/>
              <a:t> and </a:t>
            </a:r>
            <a:r>
              <a:rPr lang="en-US" b="1" dirty="0" err="1"/>
              <a:t>envionment_friendly</a:t>
            </a:r>
            <a:endParaRPr lang="en-US" dirty="0"/>
          </a:p>
          <a:p>
            <a:r>
              <a:rPr lang="en-US" dirty="0" err="1"/>
              <a:t>Unxpected</a:t>
            </a:r>
            <a:r>
              <a:rPr lang="en-US" dirty="0"/>
              <a:t> correlation between </a:t>
            </a:r>
            <a:r>
              <a:rPr lang="en-US" b="1" dirty="0" err="1"/>
              <a:t>lifespan_of_solar_system</a:t>
            </a:r>
            <a:r>
              <a:rPr lang="en-US" dirty="0"/>
              <a:t> and </a:t>
            </a:r>
            <a:r>
              <a:rPr lang="en-US" b="1" dirty="0" err="1"/>
              <a:t>environment_friendly</a:t>
            </a:r>
            <a:endParaRPr lang="en-US" dirty="0"/>
          </a:p>
          <a:p>
            <a:endParaRPr lang="en-IN" dirty="0"/>
          </a:p>
        </p:txBody>
      </p:sp>
      <p:pic>
        <p:nvPicPr>
          <p:cNvPr id="1026" name="Picture 2">
            <a:extLst>
              <a:ext uri="{FF2B5EF4-FFF2-40B4-BE49-F238E27FC236}">
                <a16:creationId xmlns:a16="http://schemas.microsoft.com/office/drawing/2014/main" id="{9FB6911A-D069-42BD-B6BE-B698FDACBBC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8028" y="816746"/>
            <a:ext cx="6684886" cy="536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5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6C96-3C8B-4DFC-9EAE-D17EEA4DE21F}"/>
              </a:ext>
            </a:extLst>
          </p:cNvPr>
          <p:cNvSpPr>
            <a:spLocks noGrp="1"/>
          </p:cNvSpPr>
          <p:nvPr>
            <p:ph type="title"/>
          </p:nvPr>
        </p:nvSpPr>
        <p:spPr>
          <a:xfrm>
            <a:off x="839788" y="457199"/>
            <a:ext cx="3932237" cy="963227"/>
          </a:xfrm>
        </p:spPr>
        <p:txBody>
          <a:bodyPr>
            <a:normAutofit/>
          </a:bodyPr>
          <a:lstStyle/>
          <a:p>
            <a:r>
              <a:rPr lang="en-IN" b="1" dirty="0" err="1"/>
              <a:t>Analyzing</a:t>
            </a:r>
            <a:r>
              <a:rPr lang="en-IN" b="1" dirty="0"/>
              <a:t> Individual Cities</a:t>
            </a:r>
            <a:br>
              <a:rPr lang="en-IN" b="1" dirty="0"/>
            </a:br>
            <a:endParaRPr lang="en-IN" dirty="0"/>
          </a:p>
        </p:txBody>
      </p:sp>
      <p:sp>
        <p:nvSpPr>
          <p:cNvPr id="4" name="Text Placeholder 3">
            <a:extLst>
              <a:ext uri="{FF2B5EF4-FFF2-40B4-BE49-F238E27FC236}">
                <a16:creationId xmlns:a16="http://schemas.microsoft.com/office/drawing/2014/main" id="{415DD13B-AB15-47C0-83A9-6042A3C46649}"/>
              </a:ext>
            </a:extLst>
          </p:cNvPr>
          <p:cNvSpPr>
            <a:spLocks noGrp="1"/>
          </p:cNvSpPr>
          <p:nvPr>
            <p:ph type="body" sz="half" idx="2"/>
          </p:nvPr>
        </p:nvSpPr>
        <p:spPr>
          <a:xfrm>
            <a:off x="839788" y="1269507"/>
            <a:ext cx="3932237" cy="4599481"/>
          </a:xfrm>
        </p:spPr>
        <p:txBody>
          <a:bodyPr/>
          <a:lstStyle/>
          <a:p>
            <a:r>
              <a:rPr lang="en-US" b="1" dirty="0"/>
              <a:t>Now we have some factors that might affect purchase decisions of the customers</a:t>
            </a:r>
          </a:p>
          <a:p>
            <a:pPr marL="285750" indent="-285750">
              <a:buFont typeface="Wingdings" panose="05000000000000000000" pitchFamily="2" charset="2"/>
              <a:buChar char="Ø"/>
            </a:pPr>
            <a:r>
              <a:rPr lang="en-US" dirty="0"/>
              <a:t>Encouraging factors (These are the factors which encourage the customers to install solar plants at their homes)</a:t>
            </a:r>
          </a:p>
          <a:p>
            <a:pPr marL="285750" indent="-285750">
              <a:buFont typeface="Wingdings" panose="05000000000000000000" pitchFamily="2" charset="2"/>
              <a:buChar char="Ø"/>
            </a:pPr>
            <a:r>
              <a:rPr lang="en-IN" dirty="0"/>
              <a:t>Dis</a:t>
            </a:r>
            <a:r>
              <a:rPr lang="en-US" dirty="0" err="1"/>
              <a:t>couraging</a:t>
            </a:r>
            <a:r>
              <a:rPr lang="en-US" dirty="0"/>
              <a:t> factors (These are the factors which discourage the customers to install solar plants at their homes)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b="1" dirty="0"/>
              <a:t>NOTE : </a:t>
            </a:r>
          </a:p>
          <a:p>
            <a:r>
              <a:rPr lang="en-US" dirty="0"/>
              <a:t>The values of each factor lies on a scale of 1    to 5 where, 1 means least important and 5 means most important</a:t>
            </a:r>
            <a:endParaRPr lang="en-IN" dirty="0"/>
          </a:p>
        </p:txBody>
      </p:sp>
      <p:pic>
        <p:nvPicPr>
          <p:cNvPr id="2050" name="Picture 2">
            <a:extLst>
              <a:ext uri="{FF2B5EF4-FFF2-40B4-BE49-F238E27FC236}">
                <a16:creationId xmlns:a16="http://schemas.microsoft.com/office/drawing/2014/main" id="{71AB4C19-605B-46DD-A4C8-751B8FE63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645" y="0"/>
            <a:ext cx="68002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9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C61D-70F5-4D90-8EE8-1BE905439644}"/>
              </a:ext>
            </a:extLst>
          </p:cNvPr>
          <p:cNvSpPr>
            <a:spLocks noGrp="1"/>
          </p:cNvSpPr>
          <p:nvPr>
            <p:ph type="title"/>
          </p:nvPr>
        </p:nvSpPr>
        <p:spPr>
          <a:xfrm>
            <a:off x="838200" y="365125"/>
            <a:ext cx="10515600" cy="655807"/>
          </a:xfrm>
        </p:spPr>
        <p:txBody>
          <a:bodyPr>
            <a:normAutofit/>
          </a:bodyPr>
          <a:lstStyle/>
          <a:p>
            <a:r>
              <a:rPr lang="en-US" b="1" dirty="0"/>
              <a:t>Analysis of Some Factors</a:t>
            </a:r>
            <a:endParaRPr lang="en-IN" b="1" dirty="0"/>
          </a:p>
        </p:txBody>
      </p:sp>
      <p:sp>
        <p:nvSpPr>
          <p:cNvPr id="3" name="Content Placeholder 2">
            <a:extLst>
              <a:ext uri="{FF2B5EF4-FFF2-40B4-BE49-F238E27FC236}">
                <a16:creationId xmlns:a16="http://schemas.microsoft.com/office/drawing/2014/main" id="{568A93DD-55DA-4B0F-B5C7-583E49D1370C}"/>
              </a:ext>
            </a:extLst>
          </p:cNvPr>
          <p:cNvSpPr>
            <a:spLocks noGrp="1"/>
          </p:cNvSpPr>
          <p:nvPr>
            <p:ph idx="1"/>
          </p:nvPr>
        </p:nvSpPr>
        <p:spPr>
          <a:xfrm>
            <a:off x="838200" y="1020932"/>
            <a:ext cx="10515600" cy="5156031"/>
          </a:xfrm>
        </p:spPr>
        <p:txBody>
          <a:bodyPr/>
          <a:lstStyle/>
          <a:p>
            <a:pPr>
              <a:buFont typeface="Wingdings" panose="05000000000000000000" pitchFamily="2" charset="2"/>
              <a:buChar char="Ø"/>
            </a:pPr>
            <a:r>
              <a:rPr lang="en-US" b="1" dirty="0"/>
              <a:t>Solar Awareness</a:t>
            </a:r>
          </a:p>
          <a:p>
            <a:pPr marL="0" indent="0">
              <a:buNone/>
            </a:pPr>
            <a:r>
              <a:rPr lang="en-US" sz="1600" dirty="0"/>
              <a:t>Most people have rated 3, 4, and 5 for </a:t>
            </a:r>
            <a:r>
              <a:rPr lang="en-US" sz="1600" i="1" dirty="0"/>
              <a:t>Solar Awareness</a:t>
            </a:r>
            <a:r>
              <a:rPr lang="en-US" sz="1600" dirty="0"/>
              <a:t> </a:t>
            </a:r>
          </a:p>
          <a:p>
            <a:pPr marL="0" indent="0">
              <a:buNone/>
            </a:pPr>
            <a:r>
              <a:rPr lang="en-US" sz="1600" dirty="0"/>
              <a:t>which means that they are quite aware of Solar Technology.</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r>
              <a:rPr lang="en-IN" b="1" dirty="0"/>
              <a:t>Solar Plant as Power Backup Source</a:t>
            </a:r>
          </a:p>
          <a:p>
            <a:pPr marL="0" indent="0">
              <a:buNone/>
            </a:pPr>
            <a:r>
              <a:rPr lang="en-US" sz="1600" dirty="0"/>
              <a:t>most people have rated 3, 5, and 4 for </a:t>
            </a:r>
            <a:r>
              <a:rPr lang="en-US" sz="1600" i="1" dirty="0"/>
              <a:t>Solar Plant as a </a:t>
            </a:r>
          </a:p>
          <a:p>
            <a:pPr marL="0" indent="0">
              <a:buNone/>
            </a:pPr>
            <a:r>
              <a:rPr lang="en-US" sz="1600" i="1" dirty="0"/>
              <a:t>Power Backup Source</a:t>
            </a:r>
            <a:r>
              <a:rPr lang="en-US" sz="1600" dirty="0"/>
              <a:t> which means people consider </a:t>
            </a:r>
          </a:p>
          <a:p>
            <a:pPr marL="0" indent="0">
              <a:buNone/>
            </a:pPr>
            <a:r>
              <a:rPr lang="en-US" sz="1600" dirty="0"/>
              <a:t>Solar Technology as a reliable source for power backup.</a:t>
            </a:r>
            <a:endParaRPr lang="en-IN" sz="1600" dirty="0"/>
          </a:p>
        </p:txBody>
      </p:sp>
      <p:pic>
        <p:nvPicPr>
          <p:cNvPr id="3074" name="Picture 2">
            <a:extLst>
              <a:ext uri="{FF2B5EF4-FFF2-40B4-BE49-F238E27FC236}">
                <a16:creationId xmlns:a16="http://schemas.microsoft.com/office/drawing/2014/main" id="{44072ECE-345C-4FFE-B761-99E476666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853" y="781050"/>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A48DFA6-61E0-4FCF-AD1E-F128511C6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551" y="4084807"/>
            <a:ext cx="37052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13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A212A80-DF99-4686-B43F-3DEA41DCB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806" y="151938"/>
            <a:ext cx="3782025" cy="19254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2C4ED37-5746-4410-AFA3-00A55BA72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205" y="2466281"/>
            <a:ext cx="3705225" cy="19254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FC911E9-7D6F-43B6-B60D-FAD332B64132}"/>
              </a:ext>
            </a:extLst>
          </p:cNvPr>
          <p:cNvSpPr/>
          <p:nvPr/>
        </p:nvSpPr>
        <p:spPr>
          <a:xfrm>
            <a:off x="168677" y="284086"/>
            <a:ext cx="5723726" cy="1261884"/>
          </a:xfrm>
          <a:prstGeom prst="rect">
            <a:avLst/>
          </a:prstGeom>
        </p:spPr>
        <p:txBody>
          <a:bodyPr wrap="square">
            <a:spAutoFit/>
          </a:bodyPr>
          <a:lstStyle/>
          <a:p>
            <a:pPr marL="285750" indent="-285750">
              <a:buFont typeface="Wingdings" panose="05000000000000000000" pitchFamily="2" charset="2"/>
              <a:buChar char="Ø"/>
            </a:pPr>
            <a:r>
              <a:rPr lang="en-US" sz="2800" b="1" i="0" dirty="0">
                <a:solidFill>
                  <a:srgbClr val="000000"/>
                </a:solidFill>
                <a:effectLst/>
                <a:latin typeface="Helvetica Neue"/>
              </a:rPr>
              <a:t>Increase in </a:t>
            </a:r>
            <a:r>
              <a:rPr lang="en-US" sz="2800" b="1" i="0" dirty="0" err="1">
                <a:solidFill>
                  <a:srgbClr val="000000"/>
                </a:solidFill>
                <a:effectLst/>
                <a:latin typeface="Helvetica Neue"/>
              </a:rPr>
              <a:t>Elecricity</a:t>
            </a:r>
            <a:r>
              <a:rPr lang="en-US" sz="2800" b="1" i="0" dirty="0">
                <a:solidFill>
                  <a:srgbClr val="000000"/>
                </a:solidFill>
                <a:effectLst/>
                <a:latin typeface="Helvetica Neue"/>
              </a:rPr>
              <a:t> Prices</a:t>
            </a:r>
          </a:p>
          <a:p>
            <a:r>
              <a:rPr lang="en-US" sz="1600" i="0" dirty="0">
                <a:solidFill>
                  <a:srgbClr val="000000"/>
                </a:solidFill>
                <a:effectLst/>
                <a:latin typeface="Helvetica Neue"/>
              </a:rPr>
              <a:t>Most people 4, 3, and 2 for </a:t>
            </a:r>
            <a:r>
              <a:rPr lang="en-US" sz="1600" i="1" dirty="0">
                <a:solidFill>
                  <a:srgbClr val="000000"/>
                </a:solidFill>
                <a:effectLst/>
                <a:latin typeface="Helvetica Neue"/>
              </a:rPr>
              <a:t>Increase in Electricity Prices</a:t>
            </a:r>
            <a:r>
              <a:rPr lang="en-US" sz="1600" i="0" dirty="0">
                <a:solidFill>
                  <a:srgbClr val="000000"/>
                </a:solidFill>
                <a:effectLst/>
                <a:latin typeface="Helvetica Neue"/>
              </a:rPr>
              <a:t> which means people would invest in Solar </a:t>
            </a:r>
            <a:r>
              <a:rPr lang="en-US" sz="1600" i="0" dirty="0" err="1">
                <a:solidFill>
                  <a:srgbClr val="000000"/>
                </a:solidFill>
                <a:effectLst/>
                <a:latin typeface="Helvetica Neue"/>
              </a:rPr>
              <a:t>tEchnology</a:t>
            </a:r>
            <a:r>
              <a:rPr lang="en-US" sz="1600" i="0" dirty="0">
                <a:solidFill>
                  <a:srgbClr val="000000"/>
                </a:solidFill>
                <a:effectLst/>
                <a:latin typeface="Helvetica Neue"/>
              </a:rPr>
              <a:t> if there is an increase in electricity prices.</a:t>
            </a:r>
            <a:endParaRPr lang="en-IN" sz="1600" dirty="0"/>
          </a:p>
        </p:txBody>
      </p:sp>
      <p:sp>
        <p:nvSpPr>
          <p:cNvPr id="4" name="Rectangle 3">
            <a:extLst>
              <a:ext uri="{FF2B5EF4-FFF2-40B4-BE49-F238E27FC236}">
                <a16:creationId xmlns:a16="http://schemas.microsoft.com/office/drawing/2014/main" id="{F0E6CF7D-99A1-487C-A5C2-A6EC38B985C6}"/>
              </a:ext>
            </a:extLst>
          </p:cNvPr>
          <p:cNvSpPr/>
          <p:nvPr/>
        </p:nvSpPr>
        <p:spPr>
          <a:xfrm>
            <a:off x="168677" y="2654423"/>
            <a:ext cx="5927323" cy="1323439"/>
          </a:xfrm>
          <a:prstGeom prst="rect">
            <a:avLst/>
          </a:prstGeom>
        </p:spPr>
        <p:txBody>
          <a:bodyPr wrap="square">
            <a:spAutoFit/>
          </a:bodyPr>
          <a:lstStyle/>
          <a:p>
            <a:pPr marL="285750" indent="-285750">
              <a:buFont typeface="Wingdings" panose="05000000000000000000" pitchFamily="2" charset="2"/>
              <a:buChar char="Ø"/>
            </a:pPr>
            <a:r>
              <a:rPr lang="en-US" sz="3200" b="1" i="0" dirty="0">
                <a:solidFill>
                  <a:srgbClr val="000000"/>
                </a:solidFill>
                <a:effectLst/>
                <a:latin typeface="Helvetica Neue"/>
              </a:rPr>
              <a:t>Saving on </a:t>
            </a:r>
            <a:r>
              <a:rPr lang="en-US" sz="3200" b="1" i="0" dirty="0" err="1">
                <a:solidFill>
                  <a:srgbClr val="000000"/>
                </a:solidFill>
                <a:effectLst/>
                <a:latin typeface="Helvetica Neue"/>
              </a:rPr>
              <a:t>Elecricity</a:t>
            </a:r>
            <a:r>
              <a:rPr lang="en-US" sz="3200" b="1" i="0" dirty="0">
                <a:solidFill>
                  <a:srgbClr val="000000"/>
                </a:solidFill>
                <a:effectLst/>
                <a:latin typeface="Helvetica Neue"/>
              </a:rPr>
              <a:t> Bill</a:t>
            </a:r>
          </a:p>
          <a:p>
            <a:r>
              <a:rPr lang="en-US" sz="1600" dirty="0"/>
              <a:t>Most people have rated 3, 5, and 4 for </a:t>
            </a:r>
            <a:r>
              <a:rPr lang="en-US" sz="1600" i="1" dirty="0"/>
              <a:t>Saving on Electricity Bill</a:t>
            </a:r>
            <a:r>
              <a:rPr lang="en-US" sz="1600" dirty="0"/>
              <a:t> which means people would invest in Solar Technology for saving on electricity bill.</a:t>
            </a:r>
            <a:endParaRPr lang="en-IN" sz="1600" dirty="0"/>
          </a:p>
        </p:txBody>
      </p:sp>
      <p:sp>
        <p:nvSpPr>
          <p:cNvPr id="5" name="Rectangle 4">
            <a:extLst>
              <a:ext uri="{FF2B5EF4-FFF2-40B4-BE49-F238E27FC236}">
                <a16:creationId xmlns:a16="http://schemas.microsoft.com/office/drawing/2014/main" id="{1F8D1CA2-68EC-4CC5-A3D4-D99A70F95D52}"/>
              </a:ext>
            </a:extLst>
          </p:cNvPr>
          <p:cNvSpPr/>
          <p:nvPr/>
        </p:nvSpPr>
        <p:spPr>
          <a:xfrm>
            <a:off x="168677" y="4856086"/>
            <a:ext cx="6294129" cy="1323439"/>
          </a:xfrm>
          <a:prstGeom prst="rect">
            <a:avLst/>
          </a:prstGeom>
        </p:spPr>
        <p:txBody>
          <a:bodyPr wrap="square">
            <a:spAutoFit/>
          </a:bodyPr>
          <a:lstStyle/>
          <a:p>
            <a:pPr marL="285750" indent="-285750">
              <a:buFont typeface="Wingdings" panose="05000000000000000000" pitchFamily="2" charset="2"/>
              <a:buChar char="Ø"/>
            </a:pPr>
            <a:r>
              <a:rPr lang="en-US" sz="3200" b="1" dirty="0">
                <a:solidFill>
                  <a:srgbClr val="000000"/>
                </a:solidFill>
                <a:latin typeface="Helvetica Neue"/>
              </a:rPr>
              <a:t>Life Span of Solar Plants</a:t>
            </a:r>
          </a:p>
          <a:p>
            <a:r>
              <a:rPr lang="en-US" sz="1600" dirty="0"/>
              <a:t>Most people have rated 5, 3, and 4 for </a:t>
            </a:r>
            <a:r>
              <a:rPr lang="en-US" sz="1600" i="1" dirty="0"/>
              <a:t>Life Span of Solar Plant</a:t>
            </a:r>
            <a:r>
              <a:rPr lang="en-US" sz="1600" dirty="0"/>
              <a:t> which means people will consider investing in Solar Technology if it has a longer life span.</a:t>
            </a:r>
            <a:endParaRPr lang="en-IN" sz="1600" dirty="0"/>
          </a:p>
        </p:txBody>
      </p:sp>
      <p:pic>
        <p:nvPicPr>
          <p:cNvPr id="4106" name="Picture 10">
            <a:extLst>
              <a:ext uri="{FF2B5EF4-FFF2-40B4-BE49-F238E27FC236}">
                <a16:creationId xmlns:a16="http://schemas.microsoft.com/office/drawing/2014/main" id="{F389DD39-F3EA-4C0E-8753-AA25E27B3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205" y="4498198"/>
            <a:ext cx="3705225" cy="220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10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C911E9-7D6F-43B6-B60D-FAD332B64132}"/>
              </a:ext>
            </a:extLst>
          </p:cNvPr>
          <p:cNvSpPr/>
          <p:nvPr/>
        </p:nvSpPr>
        <p:spPr>
          <a:xfrm>
            <a:off x="168677" y="284086"/>
            <a:ext cx="5723726" cy="1292662"/>
          </a:xfrm>
          <a:prstGeom prst="rect">
            <a:avLst/>
          </a:prstGeom>
        </p:spPr>
        <p:txBody>
          <a:bodyPr wrap="square">
            <a:spAutoFit/>
          </a:bodyPr>
          <a:lstStyle/>
          <a:p>
            <a:pPr marL="285750" indent="-285750">
              <a:buFont typeface="Wingdings" panose="05000000000000000000" pitchFamily="2" charset="2"/>
              <a:buChar char="Ø"/>
            </a:pPr>
            <a:r>
              <a:rPr lang="en-US" sz="2800" b="1" dirty="0" err="1">
                <a:solidFill>
                  <a:srgbClr val="000000"/>
                </a:solidFill>
                <a:latin typeface="Helvetica Neue"/>
              </a:rPr>
              <a:t>Intrest</a:t>
            </a:r>
            <a:r>
              <a:rPr lang="en-US" sz="2800" b="1" dirty="0">
                <a:solidFill>
                  <a:srgbClr val="000000"/>
                </a:solidFill>
                <a:latin typeface="Helvetica Neue"/>
              </a:rPr>
              <a:t> in New Technology</a:t>
            </a:r>
          </a:p>
          <a:p>
            <a:r>
              <a:rPr lang="en-US" sz="1600" dirty="0"/>
              <a:t>Most people have rated 3, 4, and 5 for </a:t>
            </a:r>
            <a:r>
              <a:rPr lang="en-US" sz="1600" i="1" dirty="0"/>
              <a:t>Interest n New Technology</a:t>
            </a:r>
            <a:r>
              <a:rPr lang="en-US" sz="1600" dirty="0"/>
              <a:t> which means they might invest in Solar technology if they are interested enough in it</a:t>
            </a:r>
            <a:r>
              <a:rPr lang="en-US" b="1" dirty="0"/>
              <a:t>.</a:t>
            </a:r>
            <a:endParaRPr lang="en-IN" sz="1600" dirty="0"/>
          </a:p>
        </p:txBody>
      </p:sp>
      <p:sp>
        <p:nvSpPr>
          <p:cNvPr id="4" name="Rectangle 3">
            <a:extLst>
              <a:ext uri="{FF2B5EF4-FFF2-40B4-BE49-F238E27FC236}">
                <a16:creationId xmlns:a16="http://schemas.microsoft.com/office/drawing/2014/main" id="{F0E6CF7D-99A1-487C-A5C2-A6EC38B985C6}"/>
              </a:ext>
            </a:extLst>
          </p:cNvPr>
          <p:cNvSpPr/>
          <p:nvPr/>
        </p:nvSpPr>
        <p:spPr>
          <a:xfrm>
            <a:off x="168677" y="2654423"/>
            <a:ext cx="5927323" cy="1261884"/>
          </a:xfrm>
          <a:prstGeom prst="rect">
            <a:avLst/>
          </a:prstGeom>
        </p:spPr>
        <p:txBody>
          <a:bodyPr wrap="square">
            <a:spAutoFit/>
          </a:bodyPr>
          <a:lstStyle/>
          <a:p>
            <a:pPr marL="285750" indent="-285750">
              <a:buFont typeface="Wingdings" panose="05000000000000000000" pitchFamily="2" charset="2"/>
              <a:buChar char="Ø"/>
            </a:pPr>
            <a:r>
              <a:rPr lang="en-US" sz="2800" b="1" i="1" dirty="0"/>
              <a:t>Environment Friendly Power Source</a:t>
            </a:r>
            <a:r>
              <a:rPr lang="en-US" sz="2800" b="1" dirty="0"/>
              <a:t> </a:t>
            </a:r>
          </a:p>
          <a:p>
            <a:r>
              <a:rPr lang="en-US" sz="1600" dirty="0"/>
              <a:t>Most people have rated 5, 3, and 4 for </a:t>
            </a:r>
            <a:r>
              <a:rPr lang="en-US" sz="1600" i="1" dirty="0"/>
              <a:t>Solar Plant as an Environment Friendly Power Source</a:t>
            </a:r>
            <a:r>
              <a:rPr lang="en-US" sz="1600" dirty="0"/>
              <a:t> which means people tend to invest in Renewable and Environment Friendly Power Source</a:t>
            </a:r>
            <a:endParaRPr lang="en-IN" sz="1600" dirty="0"/>
          </a:p>
        </p:txBody>
      </p:sp>
      <p:sp>
        <p:nvSpPr>
          <p:cNvPr id="5" name="Rectangle 4">
            <a:extLst>
              <a:ext uri="{FF2B5EF4-FFF2-40B4-BE49-F238E27FC236}">
                <a16:creationId xmlns:a16="http://schemas.microsoft.com/office/drawing/2014/main" id="{1F8D1CA2-68EC-4CC5-A3D4-D99A70F95D52}"/>
              </a:ext>
            </a:extLst>
          </p:cNvPr>
          <p:cNvSpPr/>
          <p:nvPr/>
        </p:nvSpPr>
        <p:spPr>
          <a:xfrm>
            <a:off x="168677" y="4856086"/>
            <a:ext cx="6294129" cy="1323439"/>
          </a:xfrm>
          <a:prstGeom prst="rect">
            <a:avLst/>
          </a:prstGeom>
        </p:spPr>
        <p:txBody>
          <a:bodyPr wrap="square">
            <a:spAutoFit/>
          </a:bodyPr>
          <a:lstStyle/>
          <a:p>
            <a:pPr marL="285750" indent="-285750">
              <a:buFont typeface="Wingdings" panose="05000000000000000000" pitchFamily="2" charset="2"/>
              <a:buChar char="Ø"/>
            </a:pPr>
            <a:r>
              <a:rPr lang="en-US" sz="3200" b="1" i="1" dirty="0"/>
              <a:t>Solar Plant as Status Symbol</a:t>
            </a:r>
            <a:r>
              <a:rPr lang="en-US" sz="3200" b="1" dirty="0"/>
              <a:t> </a:t>
            </a:r>
          </a:p>
          <a:p>
            <a:r>
              <a:rPr lang="en-US" sz="1600" dirty="0"/>
              <a:t>Most people have rated 3, 1, and 2 for </a:t>
            </a:r>
            <a:r>
              <a:rPr lang="en-US" sz="1600" i="1" dirty="0"/>
              <a:t>Solar Plant as Status Symbol</a:t>
            </a:r>
            <a:r>
              <a:rPr lang="en-US" sz="1600" dirty="0"/>
              <a:t> which means people do not tend to invest in Solar technology for it being a mere status symbol.</a:t>
            </a:r>
            <a:endParaRPr lang="en-IN" sz="1600" dirty="0"/>
          </a:p>
        </p:txBody>
      </p:sp>
      <p:pic>
        <p:nvPicPr>
          <p:cNvPr id="5122" name="Picture 2">
            <a:extLst>
              <a:ext uri="{FF2B5EF4-FFF2-40B4-BE49-F238E27FC236}">
                <a16:creationId xmlns:a16="http://schemas.microsoft.com/office/drawing/2014/main" id="{BE2E0EFB-186E-4024-989F-E7340D1FD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530" y="6473"/>
            <a:ext cx="3705225" cy="222182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405BD82-7D01-4E48-A5E7-768CDA6EA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529" y="2513398"/>
            <a:ext cx="3705225" cy="211630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430925B-355B-4940-9439-EC3A85FD7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528" y="4629706"/>
            <a:ext cx="3705225" cy="222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1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C911E9-7D6F-43B6-B60D-FAD332B64132}"/>
              </a:ext>
            </a:extLst>
          </p:cNvPr>
          <p:cNvSpPr/>
          <p:nvPr/>
        </p:nvSpPr>
        <p:spPr>
          <a:xfrm>
            <a:off x="168677" y="284086"/>
            <a:ext cx="5723726" cy="1261884"/>
          </a:xfrm>
          <a:prstGeom prst="rect">
            <a:avLst/>
          </a:prstGeom>
        </p:spPr>
        <p:txBody>
          <a:bodyPr wrap="square">
            <a:spAutoFit/>
          </a:bodyPr>
          <a:lstStyle/>
          <a:p>
            <a:pPr marL="285750" indent="-285750">
              <a:buFont typeface="Wingdings" panose="05000000000000000000" pitchFamily="2" charset="2"/>
              <a:buChar char="Ø"/>
            </a:pPr>
            <a:r>
              <a:rPr lang="en-US" sz="2800" b="1" i="1" dirty="0"/>
              <a:t>Earning From Empty Rooftop </a:t>
            </a:r>
          </a:p>
          <a:p>
            <a:r>
              <a:rPr lang="en-US" sz="1600" dirty="0"/>
              <a:t>Most people have rated 3, 5, and 2 for </a:t>
            </a:r>
            <a:r>
              <a:rPr lang="en-US" sz="1600" i="1" dirty="0"/>
              <a:t>Earning From Empty Rooftop</a:t>
            </a:r>
            <a:r>
              <a:rPr lang="en-US" sz="1600" dirty="0"/>
              <a:t> which means that customers consider this factor important while investing in solar technology.</a:t>
            </a:r>
            <a:endParaRPr lang="en-IN" sz="1600" dirty="0"/>
          </a:p>
        </p:txBody>
      </p:sp>
      <p:sp>
        <p:nvSpPr>
          <p:cNvPr id="4" name="Rectangle 3">
            <a:extLst>
              <a:ext uri="{FF2B5EF4-FFF2-40B4-BE49-F238E27FC236}">
                <a16:creationId xmlns:a16="http://schemas.microsoft.com/office/drawing/2014/main" id="{F0E6CF7D-99A1-487C-A5C2-A6EC38B985C6}"/>
              </a:ext>
            </a:extLst>
          </p:cNvPr>
          <p:cNvSpPr/>
          <p:nvPr/>
        </p:nvSpPr>
        <p:spPr>
          <a:xfrm>
            <a:off x="168677" y="2654423"/>
            <a:ext cx="5927323" cy="1323439"/>
          </a:xfrm>
          <a:prstGeom prst="rect">
            <a:avLst/>
          </a:prstGeom>
        </p:spPr>
        <p:txBody>
          <a:bodyPr wrap="square">
            <a:spAutoFit/>
          </a:bodyPr>
          <a:lstStyle/>
          <a:p>
            <a:pPr marL="285750" indent="-285750">
              <a:buFont typeface="Wingdings" panose="05000000000000000000" pitchFamily="2" charset="2"/>
              <a:buChar char="Ø"/>
            </a:pPr>
            <a:r>
              <a:rPr lang="en-US" sz="3200" dirty="0"/>
              <a:t>  </a:t>
            </a:r>
            <a:r>
              <a:rPr lang="en-US" sz="3200" b="1" i="1" dirty="0"/>
              <a:t>Investment Payback</a:t>
            </a:r>
            <a:r>
              <a:rPr lang="en-US" sz="3200" b="1" dirty="0"/>
              <a:t> </a:t>
            </a:r>
          </a:p>
          <a:p>
            <a:r>
              <a:rPr lang="en-US" sz="1600" dirty="0"/>
              <a:t>Most people have rated 3, 2, and 1 for </a:t>
            </a:r>
            <a:r>
              <a:rPr lang="en-US" sz="1600" i="1" dirty="0"/>
              <a:t>Investment Payback</a:t>
            </a:r>
            <a:r>
              <a:rPr lang="en-US" sz="1600" dirty="0"/>
              <a:t> which means this factor </a:t>
            </a:r>
            <a:r>
              <a:rPr lang="en-US" sz="1600" dirty="0" err="1"/>
              <a:t>doesnot</a:t>
            </a:r>
            <a:r>
              <a:rPr lang="en-US" sz="1600" dirty="0"/>
              <a:t> have a major impact on customer's purchase decision</a:t>
            </a:r>
          </a:p>
        </p:txBody>
      </p:sp>
      <p:sp>
        <p:nvSpPr>
          <p:cNvPr id="5" name="Rectangle 4">
            <a:extLst>
              <a:ext uri="{FF2B5EF4-FFF2-40B4-BE49-F238E27FC236}">
                <a16:creationId xmlns:a16="http://schemas.microsoft.com/office/drawing/2014/main" id="{1F8D1CA2-68EC-4CC5-A3D4-D99A70F95D52}"/>
              </a:ext>
            </a:extLst>
          </p:cNvPr>
          <p:cNvSpPr/>
          <p:nvPr/>
        </p:nvSpPr>
        <p:spPr>
          <a:xfrm>
            <a:off x="168677" y="4856086"/>
            <a:ext cx="6294129" cy="1785104"/>
          </a:xfrm>
          <a:prstGeom prst="rect">
            <a:avLst/>
          </a:prstGeom>
        </p:spPr>
        <p:txBody>
          <a:bodyPr wrap="square">
            <a:spAutoFit/>
          </a:bodyPr>
          <a:lstStyle/>
          <a:p>
            <a:pPr marL="285750" indent="-285750">
              <a:buFont typeface="Wingdings" panose="05000000000000000000" pitchFamily="2" charset="2"/>
              <a:buChar char="Ø"/>
            </a:pPr>
            <a:r>
              <a:rPr lang="en-US" sz="2800" b="1" i="1" dirty="0"/>
              <a:t>Not getting Money For Extra Electricity Generated</a:t>
            </a:r>
            <a:r>
              <a:rPr lang="en-US" sz="2800" b="1" dirty="0"/>
              <a:t> </a:t>
            </a:r>
          </a:p>
          <a:p>
            <a:r>
              <a:rPr lang="en-US" dirty="0"/>
              <a:t>Most people have rated 3, 2, and 4 for </a:t>
            </a:r>
            <a:r>
              <a:rPr lang="en-US" i="1" dirty="0"/>
              <a:t>Not getting Money For Extra Electricity Generated</a:t>
            </a:r>
            <a:r>
              <a:rPr lang="en-US" dirty="0"/>
              <a:t> which means this factor might have an impact on customer's purchase decision</a:t>
            </a:r>
            <a:endParaRPr lang="en-IN" sz="1600" dirty="0"/>
          </a:p>
        </p:txBody>
      </p:sp>
      <p:pic>
        <p:nvPicPr>
          <p:cNvPr id="6146" name="Picture 2">
            <a:extLst>
              <a:ext uri="{FF2B5EF4-FFF2-40B4-BE49-F238E27FC236}">
                <a16:creationId xmlns:a16="http://schemas.microsoft.com/office/drawing/2014/main" id="{11B67B20-E98C-41F2-BD47-B95934E31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126" y="151938"/>
            <a:ext cx="3705225" cy="205860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093C181-E1ED-43E5-8DE5-E19C602D6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126" y="2450237"/>
            <a:ext cx="3705225" cy="219722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7C5AD3C-1E7C-40C7-8913-352268D66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8126" y="4799398"/>
            <a:ext cx="3819525" cy="205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24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C911E9-7D6F-43B6-B60D-FAD332B64132}"/>
              </a:ext>
            </a:extLst>
          </p:cNvPr>
          <p:cNvSpPr/>
          <p:nvPr/>
        </p:nvSpPr>
        <p:spPr>
          <a:xfrm>
            <a:off x="168677" y="284086"/>
            <a:ext cx="5723726" cy="1354217"/>
          </a:xfrm>
          <a:prstGeom prst="rect">
            <a:avLst/>
          </a:prstGeom>
        </p:spPr>
        <p:txBody>
          <a:bodyPr wrap="square">
            <a:spAutoFit/>
          </a:bodyPr>
          <a:lstStyle/>
          <a:p>
            <a:pPr marL="285750" indent="-285750">
              <a:buFont typeface="Wingdings" panose="05000000000000000000" pitchFamily="2" charset="2"/>
              <a:buChar char="Ø"/>
            </a:pPr>
            <a:r>
              <a:rPr lang="en-US" sz="2800" b="1" i="1" dirty="0"/>
              <a:t>Lack of Government Incentives</a:t>
            </a:r>
            <a:endParaRPr lang="en-US" sz="2800" b="1" i="0" dirty="0">
              <a:solidFill>
                <a:srgbClr val="000000"/>
              </a:solidFill>
              <a:effectLst/>
              <a:latin typeface="Helvetica Neue"/>
            </a:endParaRPr>
          </a:p>
          <a:p>
            <a:r>
              <a:rPr lang="en-US" dirty="0"/>
              <a:t>Most people have rated 3, 4, and 2 for </a:t>
            </a:r>
            <a:r>
              <a:rPr lang="en-US" i="1" dirty="0"/>
              <a:t>Lack of government incentives</a:t>
            </a:r>
            <a:r>
              <a:rPr lang="en-US" dirty="0"/>
              <a:t> which means most people are not affected by </a:t>
            </a:r>
            <a:r>
              <a:rPr lang="en-US" dirty="0" err="1"/>
              <a:t>givernment</a:t>
            </a:r>
            <a:r>
              <a:rPr lang="en-US" dirty="0"/>
              <a:t> incentives for renewable energy</a:t>
            </a:r>
            <a:endParaRPr lang="en-IN" sz="1600" dirty="0"/>
          </a:p>
        </p:txBody>
      </p:sp>
      <p:sp>
        <p:nvSpPr>
          <p:cNvPr id="4" name="Rectangle 3">
            <a:extLst>
              <a:ext uri="{FF2B5EF4-FFF2-40B4-BE49-F238E27FC236}">
                <a16:creationId xmlns:a16="http://schemas.microsoft.com/office/drawing/2014/main" id="{F0E6CF7D-99A1-487C-A5C2-A6EC38B985C6}"/>
              </a:ext>
            </a:extLst>
          </p:cNvPr>
          <p:cNvSpPr/>
          <p:nvPr/>
        </p:nvSpPr>
        <p:spPr>
          <a:xfrm>
            <a:off x="168677" y="2654423"/>
            <a:ext cx="5927323" cy="1354217"/>
          </a:xfrm>
          <a:prstGeom prst="rect">
            <a:avLst/>
          </a:prstGeom>
        </p:spPr>
        <p:txBody>
          <a:bodyPr wrap="square">
            <a:spAutoFit/>
          </a:bodyPr>
          <a:lstStyle/>
          <a:p>
            <a:pPr marL="285750" indent="-285750">
              <a:buFont typeface="Wingdings" panose="05000000000000000000" pitchFamily="2" charset="2"/>
              <a:buChar char="Ø"/>
            </a:pPr>
            <a:r>
              <a:rPr lang="en-US" sz="2800" b="1" i="1" dirty="0"/>
              <a:t>Lack of Appropriate Loan Options </a:t>
            </a:r>
          </a:p>
          <a:p>
            <a:r>
              <a:rPr lang="en-US" dirty="0"/>
              <a:t>Most people have rated 3, 2, and 4 for </a:t>
            </a:r>
            <a:r>
              <a:rPr lang="en-US" i="1" dirty="0"/>
              <a:t>Lack of Appropriate Loan Options</a:t>
            </a:r>
            <a:r>
              <a:rPr lang="en-US" dirty="0"/>
              <a:t> which means this factor </a:t>
            </a:r>
            <a:r>
              <a:rPr lang="en-US" dirty="0" err="1"/>
              <a:t>doesnot</a:t>
            </a:r>
            <a:r>
              <a:rPr lang="en-US" dirty="0"/>
              <a:t> have a major impact on customer's purchase decision</a:t>
            </a:r>
            <a:endParaRPr lang="en-IN" sz="1600" dirty="0"/>
          </a:p>
        </p:txBody>
      </p:sp>
      <p:sp>
        <p:nvSpPr>
          <p:cNvPr id="5" name="Rectangle 4">
            <a:extLst>
              <a:ext uri="{FF2B5EF4-FFF2-40B4-BE49-F238E27FC236}">
                <a16:creationId xmlns:a16="http://schemas.microsoft.com/office/drawing/2014/main" id="{1F8D1CA2-68EC-4CC5-A3D4-D99A70F95D52}"/>
              </a:ext>
            </a:extLst>
          </p:cNvPr>
          <p:cNvSpPr/>
          <p:nvPr/>
        </p:nvSpPr>
        <p:spPr>
          <a:xfrm>
            <a:off x="168677" y="4856086"/>
            <a:ext cx="6294129" cy="1415772"/>
          </a:xfrm>
          <a:prstGeom prst="rect">
            <a:avLst/>
          </a:prstGeom>
        </p:spPr>
        <p:txBody>
          <a:bodyPr wrap="square">
            <a:spAutoFit/>
          </a:bodyPr>
          <a:lstStyle/>
          <a:p>
            <a:pPr marL="285750" indent="-285750">
              <a:buFont typeface="Wingdings" panose="05000000000000000000" pitchFamily="2" charset="2"/>
              <a:buChar char="Ø"/>
            </a:pPr>
            <a:r>
              <a:rPr lang="en-US" sz="3200" b="1" i="1" dirty="0"/>
              <a:t>High Cost of Solar Power Plants</a:t>
            </a:r>
            <a:r>
              <a:rPr lang="en-US" sz="3200" i="1" dirty="0"/>
              <a:t> </a:t>
            </a:r>
          </a:p>
          <a:p>
            <a:r>
              <a:rPr lang="en-US" dirty="0"/>
              <a:t>Most people have rated 3, 5, and 4 for </a:t>
            </a:r>
            <a:r>
              <a:rPr lang="en-US" i="1" dirty="0"/>
              <a:t>High Cost of Solar Power Plants</a:t>
            </a:r>
            <a:r>
              <a:rPr lang="en-US" dirty="0"/>
              <a:t> which means this factor can have a major impact on customer's purchase decision</a:t>
            </a:r>
            <a:endParaRPr lang="en-IN" sz="1600" dirty="0"/>
          </a:p>
        </p:txBody>
      </p:sp>
      <p:pic>
        <p:nvPicPr>
          <p:cNvPr id="7170" name="Picture 2">
            <a:extLst>
              <a:ext uri="{FF2B5EF4-FFF2-40B4-BE49-F238E27FC236}">
                <a16:creationId xmlns:a16="http://schemas.microsoft.com/office/drawing/2014/main" id="{757C9360-4E24-44D7-94C5-C3D591379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450" y="6473"/>
            <a:ext cx="3705225" cy="218631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7C415B3-B10D-455F-A334-5006F8F81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449" y="2575542"/>
            <a:ext cx="3705225" cy="20896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D3665FA-AB30-4C32-BF25-464051B059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691" y="4856086"/>
            <a:ext cx="3705225" cy="1934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1989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TotalTime>
  <Words>2092</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Arno Pro Smbd</vt:lpstr>
      <vt:lpstr>Helvetica Neue</vt:lpstr>
      <vt:lpstr>Trebuchet MS</vt:lpstr>
      <vt:lpstr>Wingdings</vt:lpstr>
      <vt:lpstr>Wingdings 3</vt:lpstr>
      <vt:lpstr>Facet</vt:lpstr>
      <vt:lpstr>Task 4</vt:lpstr>
      <vt:lpstr>Peacock Solar Project </vt:lpstr>
      <vt:lpstr>Correlational Heatmap </vt:lpstr>
      <vt:lpstr>Analyzing Individual Cities </vt:lpstr>
      <vt:lpstr>Analysis of Some Factors</vt:lpstr>
      <vt:lpstr>PowerPoint Presentation</vt:lpstr>
      <vt:lpstr>PowerPoint Presentation</vt:lpstr>
      <vt:lpstr>PowerPoint Presentation</vt:lpstr>
      <vt:lpstr>PowerPoint Presentation</vt:lpstr>
      <vt:lpstr>PowerPoint Presentation</vt:lpstr>
      <vt:lpstr>PowerPoint Presentation</vt:lpstr>
      <vt:lpstr>Plot for: Percentage of Roof Earning From Empty Roof Increase in Electricity Prices </vt:lpstr>
      <vt:lpstr>Plot for Expectation on Saving Electricity Bill Saving on Electricity Bill Investment Payback </vt:lpstr>
      <vt:lpstr>Plot for Maximum Investment in Solar Increase in Electricity Prices High Cost of Solar Power Systems</vt:lpstr>
      <vt:lpstr>Plot for Maximum Investment in Solar Investment Payback Lack of Appropriate Loan Options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4</dc:title>
  <dc:creator>Nishchal Bhuria</dc:creator>
  <cp:lastModifiedBy>Nishchal Bhuria</cp:lastModifiedBy>
  <cp:revision>11</cp:revision>
  <dcterms:created xsi:type="dcterms:W3CDTF">2020-06-25T09:21:57Z</dcterms:created>
  <dcterms:modified xsi:type="dcterms:W3CDTF">2020-06-25T11:00:53Z</dcterms:modified>
</cp:coreProperties>
</file>