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6" d="100"/>
          <a:sy n="86" d="100"/>
        </p:scale>
        <p:origin x="79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27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76DDB9E-09C1-4520-A047-32CEF2E27728}" type="datetimeFigureOut">
              <a:rPr lang="en-IN" smtClean="0"/>
              <a:t>14-05-2020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373649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386954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6634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2985319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0944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287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954154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241825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43298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DDB9E-09C1-4520-A047-32CEF2E27728}"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30346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DDB9E-09C1-4520-A047-32CEF2E27728}"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329011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DDB9E-09C1-4520-A047-32CEF2E27728}" type="datetimeFigureOut">
              <a:rPr lang="en-IN" smtClean="0"/>
              <a:t>14-05-2020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418768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6DDB9E-09C1-4520-A047-32CEF2E27728}" type="datetimeFigureOut">
              <a:rPr lang="en-IN" smtClean="0"/>
              <a:t>14-05-2020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359545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DDB9E-09C1-4520-A047-32CEF2E27728}" type="datetimeFigureOut">
              <a:rPr lang="en-IN" smtClean="0"/>
              <a:t>14-05-2020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114261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DDB9E-09C1-4520-A047-32CEF2E27728}"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189611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DDB9E-09C1-4520-A047-32CEF2E27728}"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BAFF4-849F-4E48-B451-D47CAC29571F}" type="slidenum">
              <a:rPr lang="en-IN" smtClean="0"/>
              <a:t>‹#›</a:t>
            </a:fld>
            <a:endParaRPr lang="en-IN"/>
          </a:p>
        </p:txBody>
      </p:sp>
    </p:spTree>
    <p:extLst>
      <p:ext uri="{BB962C8B-B14F-4D97-AF65-F5344CB8AC3E}">
        <p14:creationId xmlns:p14="http://schemas.microsoft.com/office/powerpoint/2010/main" val="191543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76DDB9E-09C1-4520-A047-32CEF2E27728}" type="datetimeFigureOut">
              <a:rPr lang="en-IN" smtClean="0"/>
              <a:t>14-05-2020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CCBAFF4-849F-4E48-B451-D47CAC29571F}" type="slidenum">
              <a:rPr lang="en-IN" smtClean="0"/>
              <a:t>‹#›</a:t>
            </a:fld>
            <a:endParaRPr lang="en-IN"/>
          </a:p>
        </p:txBody>
      </p:sp>
    </p:spTree>
    <p:extLst>
      <p:ext uri="{BB962C8B-B14F-4D97-AF65-F5344CB8AC3E}">
        <p14:creationId xmlns:p14="http://schemas.microsoft.com/office/powerpoint/2010/main" val="3142957612"/>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tsmysun.com/rooftop-solar-applicable-policies/karnataka/?category=Residential&amp;i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tsmysun.com/missed-opportunity-solar-union-budget-2017/"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itsmysun.com/seci-rooftop-solar-500mw-scheme-subsidy-mnr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tsmysun.co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811-6D59-4A3A-9E4E-C9DF6CEACEEE}"/>
              </a:ext>
            </a:extLst>
          </p:cNvPr>
          <p:cNvSpPr>
            <a:spLocks noGrp="1"/>
          </p:cNvSpPr>
          <p:nvPr>
            <p:ph type="ctrTitle"/>
          </p:nvPr>
        </p:nvSpPr>
        <p:spPr/>
        <p:txBody>
          <a:bodyPr/>
          <a:lstStyle/>
          <a:p>
            <a:r>
              <a:rPr lang="en-IN" dirty="0"/>
              <a:t>Task 2</a:t>
            </a:r>
            <a:br>
              <a:rPr lang="en-IN" dirty="0"/>
            </a:br>
            <a:r>
              <a:rPr lang="en-IN" dirty="0"/>
              <a:t>Solar Policies</a:t>
            </a:r>
          </a:p>
        </p:txBody>
      </p:sp>
      <p:sp>
        <p:nvSpPr>
          <p:cNvPr id="3" name="Subtitle 2">
            <a:extLst>
              <a:ext uri="{FF2B5EF4-FFF2-40B4-BE49-F238E27FC236}">
                <a16:creationId xmlns:a16="http://schemas.microsoft.com/office/drawing/2014/main" id="{E720AFB6-DC94-4E11-94F9-7B9A83317711}"/>
              </a:ext>
            </a:extLst>
          </p:cNvPr>
          <p:cNvSpPr>
            <a:spLocks noGrp="1"/>
          </p:cNvSpPr>
          <p:nvPr>
            <p:ph type="subTitle" idx="1"/>
          </p:nvPr>
        </p:nvSpPr>
        <p:spPr>
          <a:xfrm>
            <a:off x="684212" y="3843867"/>
            <a:ext cx="6639866" cy="1947333"/>
          </a:xfrm>
        </p:spPr>
        <p:txBody>
          <a:bodyPr>
            <a:normAutofit/>
          </a:bodyPr>
          <a:lstStyle/>
          <a:p>
            <a:r>
              <a:rPr lang="en-US" dirty="0"/>
              <a:t>PPT on </a:t>
            </a:r>
            <a:r>
              <a:rPr lang="en-IN" dirty="0">
                <a:hlinkClick r:id="rId2">
                  <a:extLst>
                    <a:ext uri="{A12FA001-AC4F-418D-AE19-62706E023703}">
                      <ahyp:hlinkClr xmlns:ahyp="http://schemas.microsoft.com/office/drawing/2018/hyperlinkcolor" val="tx"/>
                    </a:ext>
                  </a:extLst>
                </a:hlinkClick>
              </a:rPr>
              <a:t>Residential</a:t>
            </a:r>
            <a:r>
              <a:rPr lang="en-US" dirty="0"/>
              <a:t> Solar Polices of </a:t>
            </a:r>
          </a:p>
          <a:p>
            <a:r>
              <a:rPr lang="en-US" b="1" dirty="0"/>
              <a:t>Maharashtra, Gujrat, Rajasthan, Karnataka, Andhra Pradesh, Uttar Pradesh, Madhya Pradesh</a:t>
            </a:r>
            <a:endParaRPr lang="en-IN" b="1" dirty="0"/>
          </a:p>
        </p:txBody>
      </p:sp>
    </p:spTree>
    <p:extLst>
      <p:ext uri="{BB962C8B-B14F-4D97-AF65-F5344CB8AC3E}">
        <p14:creationId xmlns:p14="http://schemas.microsoft.com/office/powerpoint/2010/main" val="359903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10B1-0C24-427B-8434-3800E40BA294}"/>
              </a:ext>
            </a:extLst>
          </p:cNvPr>
          <p:cNvSpPr>
            <a:spLocks noGrp="1"/>
          </p:cNvSpPr>
          <p:nvPr>
            <p:ph type="ctrTitle"/>
          </p:nvPr>
        </p:nvSpPr>
        <p:spPr>
          <a:xfrm>
            <a:off x="1524000" y="1122363"/>
            <a:ext cx="9144000" cy="1114810"/>
          </a:xfrm>
        </p:spPr>
        <p:txBody>
          <a:bodyPr/>
          <a:lstStyle/>
          <a:p>
            <a:r>
              <a:rPr lang="en-IN" b="1" dirty="0">
                <a:solidFill>
                  <a:srgbClr val="FF0000"/>
                </a:solidFill>
              </a:rPr>
              <a:t>Rajasthan</a:t>
            </a:r>
          </a:p>
        </p:txBody>
      </p:sp>
      <p:sp>
        <p:nvSpPr>
          <p:cNvPr id="3" name="Subtitle 2">
            <a:extLst>
              <a:ext uri="{FF2B5EF4-FFF2-40B4-BE49-F238E27FC236}">
                <a16:creationId xmlns:a16="http://schemas.microsoft.com/office/drawing/2014/main" id="{D32E7269-8C2C-4AC4-B41D-FFF4FE6F7721}"/>
              </a:ext>
            </a:extLst>
          </p:cNvPr>
          <p:cNvSpPr>
            <a:spLocks noGrp="1"/>
          </p:cNvSpPr>
          <p:nvPr>
            <p:ph type="subTitle" idx="1"/>
          </p:nvPr>
        </p:nvSpPr>
        <p:spPr>
          <a:xfrm>
            <a:off x="1524000" y="2583401"/>
            <a:ext cx="9144000" cy="3950563"/>
          </a:xfrm>
        </p:spPr>
        <p:txBody>
          <a:bodyPr>
            <a:normAutofit fontScale="85000" lnSpcReduction="20000"/>
          </a:bodyPr>
          <a:lstStyle/>
          <a:p>
            <a:r>
              <a:rPr lang="en-US" dirty="0"/>
              <a:t>Rajasthan is India's largest state by area and is located in the north-western side of the country. Being a popular tourist destination Rajasthan is home to several famous cities such as Jaipur, Udaipur, Jodhpur, Bikaner etc. Rajasthan is one of the leading states when it comes to commissioned solar power with more than </a:t>
            </a:r>
            <a:r>
              <a:rPr lang="en-US" b="1" dirty="0"/>
              <a:t>1318MW of solar power already in use</a:t>
            </a:r>
            <a:r>
              <a:rPr lang="en-US" dirty="0"/>
              <a:t>. 47.71MW of this power has been added to the grid in the FY 16/17. Jodhpur has the maximum projects in the state with </a:t>
            </a:r>
            <a:r>
              <a:rPr lang="en-US" i="1" dirty="0"/>
              <a:t>42 projects that total up to 293MW of power</a:t>
            </a:r>
            <a:r>
              <a:rPr lang="en-US" dirty="0"/>
              <a:t>. The state is home to several solar parks such as the </a:t>
            </a:r>
            <a:r>
              <a:rPr lang="en-US" dirty="0" err="1"/>
              <a:t>Dhirubhai</a:t>
            </a:r>
            <a:r>
              <a:rPr lang="en-US" dirty="0"/>
              <a:t> Ambani Solar Park and the RRECL Solar Park which will be commissioned completely by 2017. In order to push the adaptation of solar, the state government announced its solar energy policy in 2014 to add an additional capacity of 25,000MW in Rajasthan. It is estimated that solar parks of more than 500MW will be developed by joint ventures between the state government and private company. Net metering scheme has been announced too to promote rooftop generation that allows consumers to feedback the extra power back to the green. beyond this the state has taken several steps such as fast-tracking the process of approvals for mega large projects that are above 500MW outlining its commitment towards solar energy.</a:t>
            </a:r>
            <a:endParaRPr lang="en-IN" dirty="0"/>
          </a:p>
        </p:txBody>
      </p:sp>
    </p:spTree>
    <p:extLst>
      <p:ext uri="{BB962C8B-B14F-4D97-AF65-F5344CB8AC3E}">
        <p14:creationId xmlns:p14="http://schemas.microsoft.com/office/powerpoint/2010/main" val="41926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74003"/>
            <a:ext cx="10515600" cy="762339"/>
          </a:xfrm>
        </p:spPr>
        <p:txBody>
          <a:bodyPr>
            <a:normAutofit fontScale="90000"/>
          </a:bodyPr>
          <a:lstStyle/>
          <a:p>
            <a:r>
              <a:rPr lang="en-IN" b="1" dirty="0"/>
              <a:t>1. NET METERING</a:t>
            </a:r>
            <a:br>
              <a:rPr lang="en-IN" b="1"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Capacity</a:t>
            </a:r>
          </a:p>
          <a:p>
            <a:pPr lvl="1"/>
            <a:r>
              <a:rPr lang="en-US" dirty="0"/>
              <a:t>Size:</a:t>
            </a:r>
          </a:p>
          <a:p>
            <a:pPr lvl="2"/>
            <a:r>
              <a:rPr lang="sv-SE" dirty="0"/>
              <a:t>Min 1 kWp</a:t>
            </a:r>
          </a:p>
          <a:p>
            <a:pPr lvl="2"/>
            <a:r>
              <a:rPr lang="sv-SE" dirty="0"/>
              <a:t>Max 1 MWp</a:t>
            </a:r>
          </a:p>
          <a:p>
            <a:pPr lvl="2"/>
            <a:endParaRPr lang="en-US" dirty="0"/>
          </a:p>
          <a:p>
            <a:pPr lvl="1"/>
            <a:r>
              <a:rPr lang="en-US" dirty="0"/>
              <a:t>Voltage level:</a:t>
            </a:r>
          </a:p>
          <a:p>
            <a:pPr lvl="2"/>
            <a:r>
              <a:rPr lang="en-IN" dirty="0"/>
              <a:t>240(Single phase) : </a:t>
            </a:r>
            <a:r>
              <a:rPr lang="en-IN" dirty="0" err="1"/>
              <a:t>upto</a:t>
            </a:r>
            <a:r>
              <a:rPr lang="en-IN" dirty="0"/>
              <a:t> 5 </a:t>
            </a:r>
            <a:r>
              <a:rPr lang="en-IN" dirty="0" err="1"/>
              <a:t>kWp</a:t>
            </a:r>
            <a:r>
              <a:rPr lang="en-IN" dirty="0"/>
              <a:t> max.</a:t>
            </a:r>
          </a:p>
          <a:p>
            <a:pPr lvl="2"/>
            <a:r>
              <a:rPr lang="en-IN" dirty="0"/>
              <a:t>415V (Three phase): 5- 50 </a:t>
            </a:r>
            <a:r>
              <a:rPr lang="en-IN" dirty="0" err="1"/>
              <a:t>kWp</a:t>
            </a:r>
            <a:r>
              <a:rPr lang="en-IN" dirty="0"/>
              <a:t> max.</a:t>
            </a:r>
          </a:p>
          <a:p>
            <a:pPr lvl="2"/>
            <a:r>
              <a:rPr lang="en-IN" dirty="0"/>
              <a:t>HT/EHT Level : 50kWp max.</a:t>
            </a:r>
          </a:p>
          <a:p>
            <a:pPr lvl="1"/>
            <a:endParaRPr lang="en-US" dirty="0"/>
          </a:p>
          <a:p>
            <a:pPr lvl="1"/>
            <a:r>
              <a:rPr lang="en-US" dirty="0"/>
              <a:t>Conditions:</a:t>
            </a:r>
          </a:p>
          <a:p>
            <a:pPr lvl="2"/>
            <a:r>
              <a:rPr lang="en-US" dirty="0"/>
              <a:t>&lt;=80% of your Sanctioned Load</a:t>
            </a:r>
          </a:p>
          <a:p>
            <a:pPr lvl="2"/>
            <a:r>
              <a:rPr lang="en-US" dirty="0"/>
              <a:t>Cumulative capacity of all solar systems installed in your area shall not exceed 30% of Local Distribution transformer capacity in your area.</a:t>
            </a:r>
          </a:p>
        </p:txBody>
      </p:sp>
    </p:spTree>
    <p:extLst>
      <p:ext uri="{BB962C8B-B14F-4D97-AF65-F5344CB8AC3E}">
        <p14:creationId xmlns:p14="http://schemas.microsoft.com/office/powerpoint/2010/main" val="100874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Ownership options</a:t>
            </a:r>
          </a:p>
          <a:p>
            <a:pPr lvl="1"/>
            <a:r>
              <a:rPr lang="en-US" dirty="0"/>
              <a:t>Self ownership (CAPEX model)</a:t>
            </a:r>
          </a:p>
          <a:p>
            <a:pPr lvl="1"/>
            <a:r>
              <a:rPr lang="en-US" dirty="0"/>
              <a:t>Third party ownership (RESCO model)</a:t>
            </a:r>
          </a:p>
          <a:p>
            <a:pPr marL="457200" lvl="1" indent="0">
              <a:buNone/>
            </a:pPr>
            <a:endParaRPr lang="en-US" dirty="0"/>
          </a:p>
          <a:p>
            <a:r>
              <a:rPr lang="en-US" dirty="0"/>
              <a:t>Billing Mechanism</a:t>
            </a:r>
          </a:p>
          <a:p>
            <a:pPr lvl="1"/>
            <a:r>
              <a:rPr lang="en-US" dirty="0"/>
              <a:t>Annual (April to March)</a:t>
            </a:r>
          </a:p>
          <a:p>
            <a:pPr lvl="1"/>
            <a:r>
              <a:rPr lang="en-US" dirty="0"/>
              <a:t>Net energy credits less than 100 units achieved in the particular billing period will be adjusted in the next billing period until credit of 100 units is achieved.</a:t>
            </a:r>
          </a:p>
          <a:p>
            <a:pPr marL="457200" lvl="1" indent="0">
              <a:buNone/>
            </a:pPr>
            <a:endParaRPr lang="en-US" dirty="0"/>
          </a:p>
          <a:p>
            <a:r>
              <a:rPr lang="en-US" dirty="0"/>
              <a:t>Others</a:t>
            </a:r>
          </a:p>
          <a:p>
            <a:pPr lvl="1"/>
            <a:r>
              <a:rPr lang="en-US" dirty="0"/>
              <a:t>Exemption from banking, wheeling &amp; cross subsidy charges</a:t>
            </a:r>
          </a:p>
        </p:txBody>
      </p:sp>
    </p:spTree>
    <p:extLst>
      <p:ext uri="{BB962C8B-B14F-4D97-AF65-F5344CB8AC3E}">
        <p14:creationId xmlns:p14="http://schemas.microsoft.com/office/powerpoint/2010/main" val="349308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r>
              <a:rPr lang="en-IN" b="1" dirty="0"/>
              <a:t>2. SUBSIDY</a:t>
            </a:r>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3"/>
            <a:ext cx="10515600" cy="762340"/>
          </a:xfrm>
        </p:spPr>
        <p:txBody>
          <a:bodyPr>
            <a:normAutofit/>
          </a:bodyPr>
          <a:lstStyle/>
          <a:p>
            <a:r>
              <a:rPr lang="en-US" dirty="0"/>
              <a:t>Subsidy Applicable as per SECI guidelines</a:t>
            </a:r>
            <a:endParaRPr lang="en-IN" dirty="0"/>
          </a:p>
        </p:txBody>
      </p:sp>
      <p:sp>
        <p:nvSpPr>
          <p:cNvPr id="5" name="Title 1">
            <a:extLst>
              <a:ext uri="{FF2B5EF4-FFF2-40B4-BE49-F238E27FC236}">
                <a16:creationId xmlns:a16="http://schemas.microsoft.com/office/drawing/2014/main" id="{6150037F-2C39-4C09-99A8-F762FD506C63}"/>
              </a:ext>
            </a:extLst>
          </p:cNvPr>
          <p:cNvSpPr txBox="1">
            <a:spLocks/>
          </p:cNvSpPr>
          <p:nvPr/>
        </p:nvSpPr>
        <p:spPr>
          <a:xfrm>
            <a:off x="838200" y="2645546"/>
            <a:ext cx="10668000" cy="9676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LOAN AVAILABILITY</a:t>
            </a:r>
            <a:br>
              <a:rPr lang="en-IN" dirty="0"/>
            </a:br>
            <a:endParaRPr lang="en-IN" dirty="0"/>
          </a:p>
        </p:txBody>
      </p:sp>
      <p:sp>
        <p:nvSpPr>
          <p:cNvPr id="6" name="Rectangle 5">
            <a:extLst>
              <a:ext uri="{FF2B5EF4-FFF2-40B4-BE49-F238E27FC236}">
                <a16:creationId xmlns:a16="http://schemas.microsoft.com/office/drawing/2014/main" id="{6BF2B08A-B72F-4819-A2A2-22570FEFEB89}"/>
              </a:ext>
            </a:extLst>
          </p:cNvPr>
          <p:cNvSpPr/>
          <p:nvPr/>
        </p:nvSpPr>
        <p:spPr>
          <a:xfrm>
            <a:off x="932154" y="3244334"/>
            <a:ext cx="9836459" cy="1661993"/>
          </a:xfrm>
          <a:prstGeom prst="rect">
            <a:avLst/>
          </a:prstGeom>
        </p:spPr>
        <p:txBody>
          <a:bodyPr wrap="square">
            <a:spAutoFit/>
          </a:bodyPr>
          <a:lstStyle/>
          <a:p>
            <a:pPr marL="285750" indent="-285750">
              <a:buFont typeface="Arial" panose="020B0604020202020204" pitchFamily="34" charset="0"/>
              <a:buChar char="•"/>
            </a:pPr>
            <a:r>
              <a:rPr lang="en-US" sz="2800" dirty="0"/>
              <a:t>Loan for solar as a part of home loan/home improvement loan</a:t>
            </a:r>
          </a:p>
          <a:p>
            <a:pPr marL="285750" indent="-285750">
              <a:buFont typeface="Arial" panose="020B0604020202020204" pitchFamily="34" charset="0"/>
              <a:buChar char="•"/>
            </a:pPr>
            <a:r>
              <a:rPr lang="en-US" sz="2800" dirty="0"/>
              <a:t>Loan </a:t>
            </a:r>
            <a:r>
              <a:rPr lang="en-US" sz="2800" dirty="0" err="1"/>
              <a:t>upto</a:t>
            </a:r>
            <a:r>
              <a:rPr lang="en-US" sz="2800" dirty="0"/>
              <a:t> Rs. 10 lacs available for individuals under Priority sector lending</a:t>
            </a:r>
          </a:p>
          <a:p>
            <a:endParaRPr lang="en-IN" b="0" i="0" dirty="0">
              <a:solidFill>
                <a:srgbClr val="5D5D5D"/>
              </a:solidFill>
              <a:effectLst/>
              <a:latin typeface="DIN-Bold"/>
            </a:endParaRPr>
          </a:p>
        </p:txBody>
      </p:sp>
    </p:spTree>
    <p:extLst>
      <p:ext uri="{BB962C8B-B14F-4D97-AF65-F5344CB8AC3E}">
        <p14:creationId xmlns:p14="http://schemas.microsoft.com/office/powerpoint/2010/main" val="12036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10B1-0C24-427B-8434-3800E40BA294}"/>
              </a:ext>
            </a:extLst>
          </p:cNvPr>
          <p:cNvSpPr>
            <a:spLocks noGrp="1"/>
          </p:cNvSpPr>
          <p:nvPr>
            <p:ph type="ctrTitle"/>
          </p:nvPr>
        </p:nvSpPr>
        <p:spPr>
          <a:xfrm>
            <a:off x="1524000" y="1122363"/>
            <a:ext cx="9144000" cy="1114810"/>
          </a:xfrm>
        </p:spPr>
        <p:txBody>
          <a:bodyPr/>
          <a:lstStyle/>
          <a:p>
            <a:r>
              <a:rPr lang="en-IN" b="1" dirty="0">
                <a:solidFill>
                  <a:srgbClr val="FF0000"/>
                </a:solidFill>
              </a:rPr>
              <a:t>Karnataka</a:t>
            </a:r>
          </a:p>
        </p:txBody>
      </p:sp>
      <p:sp>
        <p:nvSpPr>
          <p:cNvPr id="3" name="Subtitle 2">
            <a:extLst>
              <a:ext uri="{FF2B5EF4-FFF2-40B4-BE49-F238E27FC236}">
                <a16:creationId xmlns:a16="http://schemas.microsoft.com/office/drawing/2014/main" id="{D32E7269-8C2C-4AC4-B41D-FFF4FE6F7721}"/>
              </a:ext>
            </a:extLst>
          </p:cNvPr>
          <p:cNvSpPr>
            <a:spLocks noGrp="1"/>
          </p:cNvSpPr>
          <p:nvPr>
            <p:ph type="subTitle" idx="1"/>
          </p:nvPr>
        </p:nvSpPr>
        <p:spPr>
          <a:xfrm>
            <a:off x="1524000" y="2583401"/>
            <a:ext cx="9144000" cy="3950563"/>
          </a:xfrm>
        </p:spPr>
        <p:txBody>
          <a:bodyPr>
            <a:normAutofit fontScale="77500" lnSpcReduction="20000"/>
          </a:bodyPr>
          <a:lstStyle/>
          <a:p>
            <a:r>
              <a:rPr lang="en-US" dirty="0"/>
              <a:t>Karnataka is a state located in the southern-western part of India. The capital city of Karnataka is Bengaluru, which is considered to be the Silicon Valley of India. It is the seventh largest state in the country and one of the high contributors of commissioned solar power. IN fact, according to several reports the state has the largest capacity of almost 3.2GW of the upcoming solar projects in India, leaving states like Andhra Pradesh and Telangana behind. As of January 2017, Karnataka had a total of 341.93MW of commissioned solar power, out of which, </a:t>
            </a:r>
            <a:r>
              <a:rPr lang="en-US" b="1" dirty="0"/>
              <a:t>196.46MW came in in the previous financial year 2016/17</a:t>
            </a:r>
            <a:r>
              <a:rPr lang="en-US" dirty="0"/>
              <a:t>. Karnataka has a very strong focus towards solar and in 2016 revised its target to achieve </a:t>
            </a:r>
            <a:r>
              <a:rPr lang="en-US" i="1" dirty="0"/>
              <a:t>6000MW of grid connected solar power by the year 2021</a:t>
            </a:r>
            <a:r>
              <a:rPr lang="en-US" dirty="0"/>
              <a:t>. The state solar energy potentials is more than 24,700MW and therefore it will play a key role if India has to reach the target of </a:t>
            </a:r>
            <a:r>
              <a:rPr lang="en-US" b="1" dirty="0">
                <a:hlinkClick r:id="rId2"/>
              </a:rPr>
              <a:t>100GW by the year 2022</a:t>
            </a:r>
            <a:r>
              <a:rPr lang="en-US" dirty="0"/>
              <a:t>. Further, to encourage rooftop solar the latest policy change mandates that at least 40% of this 6000MW must come from rooftop solar with 200MW being set as the highest solar generation allowed per Taluk to ensure a widespread installation. In order to pursue the target several solar parks, schemes such as the Surya </a:t>
            </a:r>
            <a:r>
              <a:rPr lang="en-US" dirty="0" err="1"/>
              <a:t>Raitha</a:t>
            </a:r>
            <a:r>
              <a:rPr lang="en-US" dirty="0"/>
              <a:t>, awareness drives for the farmer as well as a keen focus towards distributed solar have been started. The Government of Karnataka is committed towards ensuring that at least 20% of the total power in the state is generated by the renewable sources of energy by 2020.</a:t>
            </a:r>
            <a:endParaRPr lang="en-IN" dirty="0"/>
          </a:p>
        </p:txBody>
      </p:sp>
    </p:spTree>
    <p:extLst>
      <p:ext uri="{BB962C8B-B14F-4D97-AF65-F5344CB8AC3E}">
        <p14:creationId xmlns:p14="http://schemas.microsoft.com/office/powerpoint/2010/main" val="56224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74003"/>
            <a:ext cx="10515600" cy="762339"/>
          </a:xfrm>
        </p:spPr>
        <p:txBody>
          <a:bodyPr>
            <a:normAutofit fontScale="90000"/>
          </a:bodyPr>
          <a:lstStyle/>
          <a:p>
            <a:r>
              <a:rPr lang="en-IN" b="1" dirty="0"/>
              <a:t>1. NET METERING</a:t>
            </a:r>
            <a:br>
              <a:rPr lang="en-IN" b="1"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Capacity</a:t>
            </a:r>
          </a:p>
          <a:p>
            <a:pPr lvl="1"/>
            <a:r>
              <a:rPr lang="en-US" dirty="0"/>
              <a:t>Size:</a:t>
            </a:r>
          </a:p>
          <a:p>
            <a:pPr lvl="2"/>
            <a:r>
              <a:rPr lang="sv-SE" dirty="0"/>
              <a:t>Min 1 kWp</a:t>
            </a:r>
          </a:p>
          <a:p>
            <a:pPr lvl="2"/>
            <a:r>
              <a:rPr lang="sv-SE" dirty="0"/>
              <a:t>Max 1 MWp</a:t>
            </a:r>
          </a:p>
          <a:p>
            <a:pPr lvl="2"/>
            <a:endParaRPr lang="en-US" dirty="0"/>
          </a:p>
          <a:p>
            <a:pPr lvl="1"/>
            <a:r>
              <a:rPr lang="en-US" dirty="0"/>
              <a:t>Voltage level:</a:t>
            </a:r>
          </a:p>
          <a:p>
            <a:pPr lvl="2"/>
            <a:r>
              <a:rPr lang="en-US" dirty="0"/>
              <a:t>HT Consumers : </a:t>
            </a:r>
            <a:r>
              <a:rPr lang="en-US" dirty="0" err="1"/>
              <a:t>upto</a:t>
            </a:r>
            <a:r>
              <a:rPr lang="en-US" dirty="0"/>
              <a:t> 1 MWp</a:t>
            </a:r>
          </a:p>
          <a:p>
            <a:pPr lvl="2"/>
            <a:r>
              <a:rPr lang="en-US" dirty="0"/>
              <a:t>LT Consumers (Single Phase) : </a:t>
            </a:r>
            <a:r>
              <a:rPr lang="en-US" dirty="0" err="1"/>
              <a:t>upto</a:t>
            </a:r>
            <a:r>
              <a:rPr lang="en-US" dirty="0"/>
              <a:t> 5 </a:t>
            </a:r>
            <a:r>
              <a:rPr lang="en-US" dirty="0" err="1"/>
              <a:t>kWp</a:t>
            </a:r>
            <a:endParaRPr lang="en-US" dirty="0"/>
          </a:p>
          <a:p>
            <a:pPr lvl="2"/>
            <a:r>
              <a:rPr lang="en-US" dirty="0"/>
              <a:t>LT Consumers (Three Phase): Above 5 </a:t>
            </a:r>
            <a:r>
              <a:rPr lang="en-US" dirty="0" err="1"/>
              <a:t>kWp</a:t>
            </a:r>
            <a:r>
              <a:rPr lang="en-US" dirty="0"/>
              <a:t> to 50 </a:t>
            </a:r>
            <a:r>
              <a:rPr lang="en-US" dirty="0" err="1"/>
              <a:t>kWp</a:t>
            </a:r>
            <a:endParaRPr lang="en-US" dirty="0"/>
          </a:p>
          <a:p>
            <a:pPr lvl="1"/>
            <a:endParaRPr lang="en-US" dirty="0"/>
          </a:p>
          <a:p>
            <a:pPr lvl="1"/>
            <a:r>
              <a:rPr lang="en-US" dirty="0"/>
              <a:t>Conditions:</a:t>
            </a:r>
          </a:p>
          <a:p>
            <a:pPr lvl="2"/>
            <a:r>
              <a:rPr lang="en-US" dirty="0"/>
              <a:t>&lt;= 150% of your Sanctioned Load.</a:t>
            </a:r>
          </a:p>
        </p:txBody>
      </p:sp>
    </p:spTree>
    <p:extLst>
      <p:ext uri="{BB962C8B-B14F-4D97-AF65-F5344CB8AC3E}">
        <p14:creationId xmlns:p14="http://schemas.microsoft.com/office/powerpoint/2010/main" val="3998819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Ownership options</a:t>
            </a:r>
          </a:p>
          <a:p>
            <a:pPr lvl="1"/>
            <a:r>
              <a:rPr lang="en-US" dirty="0"/>
              <a:t>Self ownership (CAPEX model)</a:t>
            </a:r>
          </a:p>
          <a:p>
            <a:pPr lvl="1"/>
            <a:r>
              <a:rPr lang="en-US" dirty="0"/>
              <a:t>Third party ownership (RESCO model)</a:t>
            </a:r>
          </a:p>
          <a:p>
            <a:pPr marL="457200" lvl="1" indent="0">
              <a:buNone/>
            </a:pPr>
            <a:endParaRPr lang="en-US" dirty="0"/>
          </a:p>
          <a:p>
            <a:r>
              <a:rPr lang="en-US" dirty="0"/>
              <a:t>Billing Mechanism</a:t>
            </a:r>
          </a:p>
          <a:p>
            <a:pPr lvl="2"/>
            <a:r>
              <a:rPr lang="en-US" dirty="0"/>
              <a:t>Annual settlement</a:t>
            </a:r>
          </a:p>
          <a:p>
            <a:pPr lvl="2"/>
            <a:r>
              <a:rPr lang="en-US" dirty="0"/>
              <a:t>All electricity injected in the grid shall be paid at applicable tariff rates</a:t>
            </a:r>
          </a:p>
          <a:p>
            <a:pPr marL="914400" lvl="2" indent="0">
              <a:buNone/>
            </a:pPr>
            <a:endParaRPr lang="en-US" dirty="0"/>
          </a:p>
          <a:p>
            <a:r>
              <a:rPr lang="en-US" dirty="0"/>
              <a:t>Others</a:t>
            </a:r>
          </a:p>
          <a:p>
            <a:pPr lvl="1"/>
            <a:r>
              <a:rPr lang="en-US" dirty="0"/>
              <a:t>Exempted from wheeling, banking, cross subsidy charges if applicable</a:t>
            </a:r>
          </a:p>
        </p:txBody>
      </p:sp>
    </p:spTree>
    <p:extLst>
      <p:ext uri="{BB962C8B-B14F-4D97-AF65-F5344CB8AC3E}">
        <p14:creationId xmlns:p14="http://schemas.microsoft.com/office/powerpoint/2010/main" val="295171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r>
              <a:rPr lang="en-IN" b="1" dirty="0"/>
              <a:t>2. SUBSIDY</a:t>
            </a:r>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3"/>
            <a:ext cx="10515600" cy="762340"/>
          </a:xfrm>
        </p:spPr>
        <p:txBody>
          <a:bodyPr>
            <a:normAutofit/>
          </a:bodyPr>
          <a:lstStyle/>
          <a:p>
            <a:r>
              <a:rPr lang="en-US" dirty="0"/>
              <a:t>Subsidy Applicable as per SECI guidelines</a:t>
            </a:r>
            <a:endParaRPr lang="en-IN" dirty="0"/>
          </a:p>
        </p:txBody>
      </p:sp>
      <p:sp>
        <p:nvSpPr>
          <p:cNvPr id="5" name="Title 1">
            <a:extLst>
              <a:ext uri="{FF2B5EF4-FFF2-40B4-BE49-F238E27FC236}">
                <a16:creationId xmlns:a16="http://schemas.microsoft.com/office/drawing/2014/main" id="{6150037F-2C39-4C09-99A8-F762FD506C63}"/>
              </a:ext>
            </a:extLst>
          </p:cNvPr>
          <p:cNvSpPr txBox="1">
            <a:spLocks/>
          </p:cNvSpPr>
          <p:nvPr/>
        </p:nvSpPr>
        <p:spPr>
          <a:xfrm>
            <a:off x="838200" y="2645546"/>
            <a:ext cx="10668000" cy="9676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LOAN AVAILABILITY</a:t>
            </a:r>
            <a:br>
              <a:rPr lang="en-IN" dirty="0"/>
            </a:br>
            <a:endParaRPr lang="en-IN" dirty="0"/>
          </a:p>
        </p:txBody>
      </p:sp>
      <p:sp>
        <p:nvSpPr>
          <p:cNvPr id="6" name="Rectangle 5">
            <a:extLst>
              <a:ext uri="{FF2B5EF4-FFF2-40B4-BE49-F238E27FC236}">
                <a16:creationId xmlns:a16="http://schemas.microsoft.com/office/drawing/2014/main" id="{6BF2B08A-B72F-4819-A2A2-22570FEFEB89}"/>
              </a:ext>
            </a:extLst>
          </p:cNvPr>
          <p:cNvSpPr/>
          <p:nvPr/>
        </p:nvSpPr>
        <p:spPr>
          <a:xfrm>
            <a:off x="932154" y="3244334"/>
            <a:ext cx="9836459" cy="1661993"/>
          </a:xfrm>
          <a:prstGeom prst="rect">
            <a:avLst/>
          </a:prstGeom>
        </p:spPr>
        <p:txBody>
          <a:bodyPr wrap="square">
            <a:spAutoFit/>
          </a:bodyPr>
          <a:lstStyle/>
          <a:p>
            <a:pPr marL="285750" indent="-285750">
              <a:buFont typeface="Arial" panose="020B0604020202020204" pitchFamily="34" charset="0"/>
              <a:buChar char="•"/>
            </a:pPr>
            <a:r>
              <a:rPr lang="en-US" sz="2800" dirty="0"/>
              <a:t>Loan for solar as a part of home loan/home improvement loan</a:t>
            </a:r>
          </a:p>
          <a:p>
            <a:pPr marL="285750" indent="-285750">
              <a:buFont typeface="Arial" panose="020B0604020202020204" pitchFamily="34" charset="0"/>
              <a:buChar char="•"/>
            </a:pPr>
            <a:r>
              <a:rPr lang="en-US" sz="2800" dirty="0"/>
              <a:t>Loan </a:t>
            </a:r>
            <a:r>
              <a:rPr lang="en-US" sz="2800" dirty="0" err="1"/>
              <a:t>upto</a:t>
            </a:r>
            <a:r>
              <a:rPr lang="en-US" sz="2800" dirty="0"/>
              <a:t> Rs. 10 lacs available for individuals under Priority sector lending</a:t>
            </a:r>
          </a:p>
          <a:p>
            <a:endParaRPr lang="en-IN" b="0" i="0" dirty="0">
              <a:solidFill>
                <a:srgbClr val="5D5D5D"/>
              </a:solidFill>
              <a:effectLst/>
              <a:latin typeface="DIN-Bold"/>
            </a:endParaRPr>
          </a:p>
        </p:txBody>
      </p:sp>
    </p:spTree>
    <p:extLst>
      <p:ext uri="{BB962C8B-B14F-4D97-AF65-F5344CB8AC3E}">
        <p14:creationId xmlns:p14="http://schemas.microsoft.com/office/powerpoint/2010/main" val="267775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10B1-0C24-427B-8434-3800E40BA294}"/>
              </a:ext>
            </a:extLst>
          </p:cNvPr>
          <p:cNvSpPr>
            <a:spLocks noGrp="1"/>
          </p:cNvSpPr>
          <p:nvPr>
            <p:ph type="ctrTitle"/>
          </p:nvPr>
        </p:nvSpPr>
        <p:spPr>
          <a:xfrm>
            <a:off x="1524000" y="1122363"/>
            <a:ext cx="9144000" cy="1114810"/>
          </a:xfrm>
        </p:spPr>
        <p:txBody>
          <a:bodyPr/>
          <a:lstStyle/>
          <a:p>
            <a:r>
              <a:rPr lang="en-IN" b="1" dirty="0">
                <a:solidFill>
                  <a:srgbClr val="FF0000"/>
                </a:solidFill>
              </a:rPr>
              <a:t>Andhra Pradesh</a:t>
            </a:r>
          </a:p>
        </p:txBody>
      </p:sp>
      <p:sp>
        <p:nvSpPr>
          <p:cNvPr id="3" name="Subtitle 2">
            <a:extLst>
              <a:ext uri="{FF2B5EF4-FFF2-40B4-BE49-F238E27FC236}">
                <a16:creationId xmlns:a16="http://schemas.microsoft.com/office/drawing/2014/main" id="{D32E7269-8C2C-4AC4-B41D-FFF4FE6F7721}"/>
              </a:ext>
            </a:extLst>
          </p:cNvPr>
          <p:cNvSpPr>
            <a:spLocks noGrp="1"/>
          </p:cNvSpPr>
          <p:nvPr>
            <p:ph type="subTitle" idx="1"/>
          </p:nvPr>
        </p:nvSpPr>
        <p:spPr>
          <a:xfrm>
            <a:off x="1524000" y="2583401"/>
            <a:ext cx="9144000" cy="3950563"/>
          </a:xfrm>
        </p:spPr>
        <p:txBody>
          <a:bodyPr>
            <a:normAutofit fontScale="92500" lnSpcReduction="20000"/>
          </a:bodyPr>
          <a:lstStyle/>
          <a:p>
            <a:r>
              <a:rPr lang="en-US" dirty="0"/>
              <a:t>Andhra Pradesh is one of the oldest states in India and is located in the Southern part of the country. Its ranks in the top ten states when it comes to the size, both by geography and population. The de facto capital city of Andhra Pradesh is Amravati. As of January 2017, a total of </a:t>
            </a:r>
            <a:r>
              <a:rPr lang="en-US" i="1" dirty="0"/>
              <a:t>979.65 MW solar power</a:t>
            </a:r>
            <a:r>
              <a:rPr lang="en-US" dirty="0"/>
              <a:t> has been commissioned in the state. AP will house solar parks with a capacity of almost </a:t>
            </a:r>
            <a:r>
              <a:rPr lang="en-US" b="1" dirty="0"/>
              <a:t>4,000 MW with Rs 2225.5 crore</a:t>
            </a:r>
            <a:r>
              <a:rPr lang="en-US" dirty="0"/>
              <a:t> for the same already sanctioned in 2016. These solar parks are expected to be up and ready by the year 2020, potentially making Andhra Pradesh one of the highest solar power producing states in the country. Other than the huge potential of solar, availability of land and rooftops at reasonable prices combined with good infrastructure, make AP an ideal state for solar installation. The solar parks in Andhra Pradesh are being developed as a joint venture between </a:t>
            </a:r>
            <a:r>
              <a:rPr lang="en-US" dirty="0">
                <a:hlinkClick r:id="rId2"/>
              </a:rPr>
              <a:t>Solar Energy Corporation of India (SECI)</a:t>
            </a:r>
            <a:r>
              <a:rPr lang="en-US" dirty="0"/>
              <a:t>, Andhra Pradesh Power Generation Corporation and New and Renewable Energy Development Corporation of Andhra Pradesh.</a:t>
            </a:r>
            <a:endParaRPr lang="en-IN" dirty="0"/>
          </a:p>
        </p:txBody>
      </p:sp>
    </p:spTree>
    <p:extLst>
      <p:ext uri="{BB962C8B-B14F-4D97-AF65-F5344CB8AC3E}">
        <p14:creationId xmlns:p14="http://schemas.microsoft.com/office/powerpoint/2010/main" val="103824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74003"/>
            <a:ext cx="10515600" cy="762339"/>
          </a:xfrm>
        </p:spPr>
        <p:txBody>
          <a:bodyPr>
            <a:normAutofit fontScale="90000"/>
          </a:bodyPr>
          <a:lstStyle/>
          <a:p>
            <a:r>
              <a:rPr lang="en-IN" b="1" dirty="0"/>
              <a:t>1. NET METERING</a:t>
            </a:r>
            <a:br>
              <a:rPr lang="en-IN" b="1"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Capacity</a:t>
            </a:r>
          </a:p>
          <a:p>
            <a:pPr lvl="1"/>
            <a:r>
              <a:rPr lang="en-US" dirty="0"/>
              <a:t>Size:</a:t>
            </a:r>
          </a:p>
          <a:p>
            <a:pPr lvl="2"/>
            <a:r>
              <a:rPr lang="en-IN" dirty="0"/>
              <a:t>&lt;=1 MWp</a:t>
            </a:r>
          </a:p>
          <a:p>
            <a:pPr marL="914400" lvl="2" indent="0">
              <a:buNone/>
            </a:pPr>
            <a:endParaRPr lang="en-US" dirty="0"/>
          </a:p>
          <a:p>
            <a:pPr lvl="1"/>
            <a:r>
              <a:rPr lang="en-US" dirty="0"/>
              <a:t>Voltage level:</a:t>
            </a:r>
          </a:p>
          <a:p>
            <a:pPr lvl="2"/>
            <a:r>
              <a:rPr lang="en-IN" dirty="0" err="1"/>
              <a:t>Upto</a:t>
            </a:r>
            <a:r>
              <a:rPr lang="en-IN" dirty="0"/>
              <a:t> 56 kW, LT Level</a:t>
            </a:r>
          </a:p>
          <a:p>
            <a:pPr lvl="2"/>
            <a:r>
              <a:rPr lang="en-IN" dirty="0"/>
              <a:t>Above 56 kW to 1 MW, HT 11/33 kV</a:t>
            </a:r>
          </a:p>
          <a:p>
            <a:pPr lvl="1"/>
            <a:endParaRPr lang="en-US" dirty="0"/>
          </a:p>
          <a:p>
            <a:pPr lvl="1"/>
            <a:r>
              <a:rPr lang="en-US" dirty="0"/>
              <a:t>Conditions:</a:t>
            </a:r>
          </a:p>
          <a:p>
            <a:pPr lvl="2"/>
            <a:r>
              <a:rPr lang="en-US" dirty="0"/>
              <a:t>Cumulative capacity of all solar systems installed in your area shall not exceed 60% of Local Distribution transformer capacity at LT level and 100% at HT level.</a:t>
            </a:r>
          </a:p>
        </p:txBody>
      </p:sp>
    </p:spTree>
    <p:extLst>
      <p:ext uri="{BB962C8B-B14F-4D97-AF65-F5344CB8AC3E}">
        <p14:creationId xmlns:p14="http://schemas.microsoft.com/office/powerpoint/2010/main" val="69696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10B1-0C24-427B-8434-3800E40BA294}"/>
              </a:ext>
            </a:extLst>
          </p:cNvPr>
          <p:cNvSpPr>
            <a:spLocks noGrp="1"/>
          </p:cNvSpPr>
          <p:nvPr>
            <p:ph type="ctrTitle"/>
          </p:nvPr>
        </p:nvSpPr>
        <p:spPr>
          <a:xfrm>
            <a:off x="1524000" y="1122363"/>
            <a:ext cx="9144000" cy="1114810"/>
          </a:xfrm>
        </p:spPr>
        <p:txBody>
          <a:bodyPr/>
          <a:lstStyle/>
          <a:p>
            <a:r>
              <a:rPr lang="en-IN" b="1" dirty="0">
                <a:solidFill>
                  <a:srgbClr val="FF0000"/>
                </a:solidFill>
              </a:rPr>
              <a:t>Maharashtra</a:t>
            </a:r>
          </a:p>
        </p:txBody>
      </p:sp>
      <p:sp>
        <p:nvSpPr>
          <p:cNvPr id="3" name="Subtitle 2">
            <a:extLst>
              <a:ext uri="{FF2B5EF4-FFF2-40B4-BE49-F238E27FC236}">
                <a16:creationId xmlns:a16="http://schemas.microsoft.com/office/drawing/2014/main" id="{D32E7269-8C2C-4AC4-B41D-FFF4FE6F7721}"/>
              </a:ext>
            </a:extLst>
          </p:cNvPr>
          <p:cNvSpPr>
            <a:spLocks noGrp="1"/>
          </p:cNvSpPr>
          <p:nvPr>
            <p:ph type="subTitle" idx="1"/>
          </p:nvPr>
        </p:nvSpPr>
        <p:spPr>
          <a:xfrm>
            <a:off x="1524000" y="2583402"/>
            <a:ext cx="9144000" cy="3746377"/>
          </a:xfrm>
        </p:spPr>
        <p:txBody>
          <a:bodyPr>
            <a:normAutofit fontScale="77500" lnSpcReduction="20000"/>
          </a:bodyPr>
          <a:lstStyle/>
          <a:p>
            <a:r>
              <a:rPr lang="en-US" dirty="0"/>
              <a:t>Maharashtra is located in the Western region of India and is the third largest state by area in India. The capital of Maharashtra is Mumbai, which is also the Financial Capital of India. With 430.46MW commissioned solar energy, Maharashtra is one of the bigger contributors of solar power in India. Out of this, </a:t>
            </a:r>
            <a:r>
              <a:rPr lang="en-US" b="1" dirty="0"/>
              <a:t>44.70MW was commissioned in the Financial year 2016/17</a:t>
            </a:r>
            <a:r>
              <a:rPr lang="en-US" dirty="0"/>
              <a:t>. Maharashtra approved its solar energy policy in January 2016, encouraging both public and private entities to go solar. The off-grid policy aims to save minimum </a:t>
            </a:r>
            <a:r>
              <a:rPr lang="en-US" i="1" dirty="0"/>
              <a:t>500MW of power in the next five years thanks to solar</a:t>
            </a:r>
            <a:r>
              <a:rPr lang="en-US" dirty="0"/>
              <a:t>. In addition to this, the Civic Development authorities were asked to ensure that construction permission is only given to those buildings, government colonies, </a:t>
            </a:r>
            <a:r>
              <a:rPr lang="en-US" dirty="0" err="1"/>
              <a:t>etc</a:t>
            </a:r>
            <a:r>
              <a:rPr lang="en-US" dirty="0"/>
              <a:t> who pledge to install solar at rooftop. As much as 100% subsidy has been offered to government and semi-government offices and 15% to the private offices to setup rooftop solar. Talking about the installed projects, the </a:t>
            </a:r>
            <a:r>
              <a:rPr lang="en-US" dirty="0" err="1"/>
              <a:t>Sakri</a:t>
            </a:r>
            <a:r>
              <a:rPr lang="en-US" dirty="0"/>
              <a:t> Solar Plant is the biggest project in the state with a capacity of 125MW. The famous Shirdi shrine has the largest solar steam system in the world and helps cool </a:t>
            </a:r>
            <a:r>
              <a:rPr lang="en-US" b="1" dirty="0"/>
              <a:t>50,000 meals per day</a:t>
            </a:r>
            <a:r>
              <a:rPr lang="en-US" dirty="0"/>
              <a:t>. Several housing societies especially in Mumbai including the Andheri housing society have installed rooftop solar systems to help save on the energy bills. Beyond residential commercial buildings are also participating with the World Trade Centre, Mumbai inaugurating a </a:t>
            </a:r>
            <a:r>
              <a:rPr lang="en-US" b="1" dirty="0"/>
              <a:t>250kWp rooftop grid connected system in September 2016</a:t>
            </a:r>
            <a:r>
              <a:rPr lang="en-US" dirty="0"/>
              <a:t>.</a:t>
            </a:r>
            <a:endParaRPr lang="en-IN" dirty="0"/>
          </a:p>
        </p:txBody>
      </p:sp>
    </p:spTree>
    <p:extLst>
      <p:ext uri="{BB962C8B-B14F-4D97-AF65-F5344CB8AC3E}">
        <p14:creationId xmlns:p14="http://schemas.microsoft.com/office/powerpoint/2010/main" val="2592632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Ownership options</a:t>
            </a:r>
          </a:p>
          <a:p>
            <a:pPr lvl="1"/>
            <a:r>
              <a:rPr lang="en-US" dirty="0"/>
              <a:t>Self ownership (CAPEX model)</a:t>
            </a:r>
          </a:p>
          <a:p>
            <a:pPr lvl="1"/>
            <a:r>
              <a:rPr lang="en-US" dirty="0"/>
              <a:t>Third party ownership (RESCO model)</a:t>
            </a:r>
          </a:p>
          <a:p>
            <a:pPr marL="457200" lvl="1" indent="0">
              <a:buNone/>
            </a:pPr>
            <a:endParaRPr lang="en-US" dirty="0"/>
          </a:p>
          <a:p>
            <a:r>
              <a:rPr lang="en-US" dirty="0"/>
              <a:t>Billing Mechanism</a:t>
            </a:r>
          </a:p>
          <a:p>
            <a:pPr lvl="2"/>
            <a:r>
              <a:rPr lang="en-US" dirty="0"/>
              <a:t>Half yearly</a:t>
            </a:r>
          </a:p>
          <a:p>
            <a:pPr lvl="2"/>
            <a:r>
              <a:rPr lang="en-US" dirty="0"/>
              <a:t>Any unadjusted electricity credits shall be paid as per the rates notified by APERC.</a:t>
            </a:r>
          </a:p>
          <a:p>
            <a:pPr marL="914400" lvl="2" indent="0">
              <a:buNone/>
            </a:pPr>
            <a:endParaRPr lang="en-US" dirty="0"/>
          </a:p>
          <a:p>
            <a:r>
              <a:rPr lang="en-US" dirty="0"/>
              <a:t>Others</a:t>
            </a:r>
          </a:p>
          <a:p>
            <a:pPr lvl="1"/>
            <a:r>
              <a:rPr lang="en-IN" dirty="0"/>
              <a:t>No Distribution losses and charges centres.</a:t>
            </a:r>
            <a:endParaRPr lang="en-US" dirty="0"/>
          </a:p>
        </p:txBody>
      </p:sp>
    </p:spTree>
    <p:extLst>
      <p:ext uri="{BB962C8B-B14F-4D97-AF65-F5344CB8AC3E}">
        <p14:creationId xmlns:p14="http://schemas.microsoft.com/office/powerpoint/2010/main" val="785436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r>
              <a:rPr lang="en-IN" b="1" dirty="0"/>
              <a:t>2. SUBSIDY</a:t>
            </a:r>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3"/>
            <a:ext cx="10515600" cy="762340"/>
          </a:xfrm>
        </p:spPr>
        <p:txBody>
          <a:bodyPr>
            <a:normAutofit/>
          </a:bodyPr>
          <a:lstStyle/>
          <a:p>
            <a:r>
              <a:rPr lang="en-US" dirty="0"/>
              <a:t>Subsidy Applicable as per SECI guidelines</a:t>
            </a:r>
            <a:endParaRPr lang="en-IN" dirty="0"/>
          </a:p>
        </p:txBody>
      </p:sp>
      <p:sp>
        <p:nvSpPr>
          <p:cNvPr id="5" name="Title 1">
            <a:extLst>
              <a:ext uri="{FF2B5EF4-FFF2-40B4-BE49-F238E27FC236}">
                <a16:creationId xmlns:a16="http://schemas.microsoft.com/office/drawing/2014/main" id="{6150037F-2C39-4C09-99A8-F762FD506C63}"/>
              </a:ext>
            </a:extLst>
          </p:cNvPr>
          <p:cNvSpPr txBox="1">
            <a:spLocks/>
          </p:cNvSpPr>
          <p:nvPr/>
        </p:nvSpPr>
        <p:spPr>
          <a:xfrm>
            <a:off x="838200" y="2645546"/>
            <a:ext cx="10668000" cy="9676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LOAN AVAILABILITY</a:t>
            </a:r>
            <a:br>
              <a:rPr lang="en-IN" dirty="0"/>
            </a:br>
            <a:endParaRPr lang="en-IN" dirty="0"/>
          </a:p>
        </p:txBody>
      </p:sp>
      <p:sp>
        <p:nvSpPr>
          <p:cNvPr id="6" name="Rectangle 5">
            <a:extLst>
              <a:ext uri="{FF2B5EF4-FFF2-40B4-BE49-F238E27FC236}">
                <a16:creationId xmlns:a16="http://schemas.microsoft.com/office/drawing/2014/main" id="{6BF2B08A-B72F-4819-A2A2-22570FEFEB89}"/>
              </a:ext>
            </a:extLst>
          </p:cNvPr>
          <p:cNvSpPr/>
          <p:nvPr/>
        </p:nvSpPr>
        <p:spPr>
          <a:xfrm>
            <a:off x="932154" y="3244334"/>
            <a:ext cx="9836459" cy="1661993"/>
          </a:xfrm>
          <a:prstGeom prst="rect">
            <a:avLst/>
          </a:prstGeom>
        </p:spPr>
        <p:txBody>
          <a:bodyPr wrap="square">
            <a:spAutoFit/>
          </a:bodyPr>
          <a:lstStyle/>
          <a:p>
            <a:pPr marL="285750" indent="-285750">
              <a:buFont typeface="Arial" panose="020B0604020202020204" pitchFamily="34" charset="0"/>
              <a:buChar char="•"/>
            </a:pPr>
            <a:r>
              <a:rPr lang="en-US" sz="2800" dirty="0"/>
              <a:t>Loan for solar as a part of home loan/home improvement loan</a:t>
            </a:r>
          </a:p>
          <a:p>
            <a:pPr marL="285750" indent="-285750">
              <a:buFont typeface="Arial" panose="020B0604020202020204" pitchFamily="34" charset="0"/>
              <a:buChar char="•"/>
            </a:pPr>
            <a:r>
              <a:rPr lang="en-US" sz="2800" dirty="0"/>
              <a:t>Loan </a:t>
            </a:r>
            <a:r>
              <a:rPr lang="en-US" sz="2800" dirty="0" err="1"/>
              <a:t>upto</a:t>
            </a:r>
            <a:r>
              <a:rPr lang="en-US" sz="2800" dirty="0"/>
              <a:t> Rs. 10 lacs available for individuals under Priority sector lending</a:t>
            </a:r>
          </a:p>
          <a:p>
            <a:endParaRPr lang="en-IN" b="0" i="0" dirty="0">
              <a:solidFill>
                <a:srgbClr val="5D5D5D"/>
              </a:solidFill>
              <a:effectLst/>
              <a:latin typeface="DIN-Bold"/>
            </a:endParaRPr>
          </a:p>
        </p:txBody>
      </p:sp>
    </p:spTree>
    <p:extLst>
      <p:ext uri="{BB962C8B-B14F-4D97-AF65-F5344CB8AC3E}">
        <p14:creationId xmlns:p14="http://schemas.microsoft.com/office/powerpoint/2010/main" val="315233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10B1-0C24-427B-8434-3800E40BA294}"/>
              </a:ext>
            </a:extLst>
          </p:cNvPr>
          <p:cNvSpPr>
            <a:spLocks noGrp="1"/>
          </p:cNvSpPr>
          <p:nvPr>
            <p:ph type="ctrTitle"/>
          </p:nvPr>
        </p:nvSpPr>
        <p:spPr>
          <a:xfrm>
            <a:off x="1524000" y="1122363"/>
            <a:ext cx="9144000" cy="1114810"/>
          </a:xfrm>
        </p:spPr>
        <p:txBody>
          <a:bodyPr/>
          <a:lstStyle/>
          <a:p>
            <a:r>
              <a:rPr lang="en-IN" b="1" dirty="0">
                <a:solidFill>
                  <a:srgbClr val="FF0000"/>
                </a:solidFill>
              </a:rPr>
              <a:t>Uttar Pradesh</a:t>
            </a:r>
          </a:p>
        </p:txBody>
      </p:sp>
      <p:sp>
        <p:nvSpPr>
          <p:cNvPr id="3" name="Subtitle 2">
            <a:extLst>
              <a:ext uri="{FF2B5EF4-FFF2-40B4-BE49-F238E27FC236}">
                <a16:creationId xmlns:a16="http://schemas.microsoft.com/office/drawing/2014/main" id="{D32E7269-8C2C-4AC4-B41D-FFF4FE6F7721}"/>
              </a:ext>
            </a:extLst>
          </p:cNvPr>
          <p:cNvSpPr>
            <a:spLocks noGrp="1"/>
          </p:cNvSpPr>
          <p:nvPr>
            <p:ph type="subTitle" idx="1"/>
          </p:nvPr>
        </p:nvSpPr>
        <p:spPr>
          <a:xfrm>
            <a:off x="1524000" y="2583401"/>
            <a:ext cx="9144000" cy="3950563"/>
          </a:xfrm>
        </p:spPr>
        <p:txBody>
          <a:bodyPr>
            <a:normAutofit fontScale="85000" lnSpcReduction="20000"/>
          </a:bodyPr>
          <a:lstStyle/>
          <a:p>
            <a:r>
              <a:rPr lang="en-US" dirty="0"/>
              <a:t>Uttar Pradesh, or UP as it is fondly called is the state with the highest population in India. It is located in the northern part of the country and has Lucknow as the capital city. Some of the best known cities in India such as Varanasi, Kanpur, Allahabad </a:t>
            </a:r>
            <a:r>
              <a:rPr lang="en-US" dirty="0" err="1"/>
              <a:t>etc</a:t>
            </a:r>
            <a:r>
              <a:rPr lang="en-US" dirty="0"/>
              <a:t> are a part of Uttar Pradesh. Despite a massive demand for power due to its shortage, UP only has </a:t>
            </a:r>
            <a:r>
              <a:rPr lang="en-US" b="1" dirty="0"/>
              <a:t>269.26MW of connected solar power</a:t>
            </a:r>
            <a:r>
              <a:rPr lang="en-US" dirty="0"/>
              <a:t>. A large majority of this, </a:t>
            </a:r>
            <a:r>
              <a:rPr lang="en-US" i="1" dirty="0"/>
              <a:t>125.76MW was commissioned in the Financial Year 2016/17</a:t>
            </a:r>
            <a:r>
              <a:rPr lang="en-US" dirty="0"/>
              <a:t>. The state defined its Rooftop Solar Power Plant policy back in the year 2014-15, and a target of generation of </a:t>
            </a:r>
            <a:r>
              <a:rPr lang="en-US" i="1" dirty="0"/>
              <a:t>20MW from rooftop solar plants was set till March 2017</a:t>
            </a:r>
            <a:r>
              <a:rPr lang="en-US" dirty="0"/>
              <a:t>. It was made a mandate that at least 25 percent area of the chair area of the office buildings in the government and public institutes will be </a:t>
            </a:r>
            <a:r>
              <a:rPr lang="en-US" dirty="0" err="1"/>
              <a:t>utilised</a:t>
            </a:r>
            <a:r>
              <a:rPr lang="en-US" dirty="0"/>
              <a:t> for the installation of </a:t>
            </a:r>
            <a:r>
              <a:rPr lang="en-US" b="1" dirty="0">
                <a:hlinkClick r:id="rId2"/>
              </a:rPr>
              <a:t>rooftop solar power</a:t>
            </a:r>
            <a:r>
              <a:rPr lang="en-US" dirty="0"/>
              <a:t> plants. The present solar policy of UP is effective till March 2017, and will soon be up for renewal with new targets being set. The target of achieving </a:t>
            </a:r>
            <a:r>
              <a:rPr lang="en-US" i="1" dirty="0"/>
              <a:t>500 MW of grid connected power till March of 2017</a:t>
            </a:r>
            <a:r>
              <a:rPr lang="en-US" dirty="0"/>
              <a:t> looks to have been missed. But with a new government lead by the BJP, a political party that has been giving a lot of push to solar in the last couple of years from the </a:t>
            </a:r>
            <a:r>
              <a:rPr lang="en-US" dirty="0" err="1"/>
              <a:t>centre</a:t>
            </a:r>
            <a:r>
              <a:rPr lang="en-US" dirty="0"/>
              <a:t>, it is expected that Uttar Pradesh will be a large contributor in the march towards the </a:t>
            </a:r>
            <a:r>
              <a:rPr lang="en-US" b="1" dirty="0"/>
              <a:t>100GW target by 2022.</a:t>
            </a:r>
            <a:endParaRPr lang="en-IN" dirty="0"/>
          </a:p>
        </p:txBody>
      </p:sp>
    </p:spTree>
    <p:extLst>
      <p:ext uri="{BB962C8B-B14F-4D97-AF65-F5344CB8AC3E}">
        <p14:creationId xmlns:p14="http://schemas.microsoft.com/office/powerpoint/2010/main" val="374899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74003"/>
            <a:ext cx="10515600" cy="762339"/>
          </a:xfrm>
        </p:spPr>
        <p:txBody>
          <a:bodyPr>
            <a:normAutofit fontScale="90000"/>
          </a:bodyPr>
          <a:lstStyle/>
          <a:p>
            <a:r>
              <a:rPr lang="en-IN" b="1" dirty="0"/>
              <a:t>1. NET METERING</a:t>
            </a:r>
            <a:br>
              <a:rPr lang="en-IN" b="1"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Capacity</a:t>
            </a:r>
          </a:p>
          <a:p>
            <a:pPr lvl="1"/>
            <a:r>
              <a:rPr lang="en-US" dirty="0"/>
              <a:t>Size:</a:t>
            </a:r>
          </a:p>
          <a:p>
            <a:pPr lvl="2"/>
            <a:r>
              <a:rPr lang="sv-SE" dirty="0"/>
              <a:t>Min 1 kWp</a:t>
            </a:r>
          </a:p>
          <a:p>
            <a:pPr lvl="2"/>
            <a:r>
              <a:rPr lang="sv-SE" dirty="0"/>
              <a:t>Max 2 MWp</a:t>
            </a:r>
            <a:endParaRPr lang="en-IN" dirty="0"/>
          </a:p>
          <a:p>
            <a:pPr marL="914400" lvl="2" indent="0">
              <a:buNone/>
            </a:pPr>
            <a:endParaRPr lang="en-US" dirty="0"/>
          </a:p>
          <a:p>
            <a:pPr lvl="1"/>
            <a:r>
              <a:rPr lang="en-US" dirty="0"/>
              <a:t>Voltage level:</a:t>
            </a:r>
          </a:p>
          <a:p>
            <a:pPr lvl="2"/>
            <a:r>
              <a:rPr lang="en-IN" dirty="0"/>
              <a:t>Low Voltage(Single phase) : </a:t>
            </a:r>
            <a:r>
              <a:rPr lang="en-IN" dirty="0" err="1"/>
              <a:t>upto</a:t>
            </a:r>
            <a:r>
              <a:rPr lang="en-IN" dirty="0"/>
              <a:t> 5 </a:t>
            </a:r>
            <a:r>
              <a:rPr lang="en-IN" dirty="0" err="1"/>
              <a:t>kWp</a:t>
            </a:r>
            <a:r>
              <a:rPr lang="en-IN" dirty="0"/>
              <a:t> max.</a:t>
            </a:r>
          </a:p>
          <a:p>
            <a:pPr lvl="2"/>
            <a:r>
              <a:rPr lang="en-IN" dirty="0"/>
              <a:t>415V (Three phase): 5- 50 </a:t>
            </a:r>
            <a:r>
              <a:rPr lang="en-IN" dirty="0" err="1"/>
              <a:t>kWp</a:t>
            </a:r>
            <a:r>
              <a:rPr lang="en-IN" dirty="0"/>
              <a:t> max.</a:t>
            </a:r>
          </a:p>
          <a:p>
            <a:pPr lvl="2"/>
            <a:r>
              <a:rPr lang="en-IN" dirty="0"/>
              <a:t>6.6/11 kV: 50-2000 kW/kVA</a:t>
            </a:r>
          </a:p>
          <a:p>
            <a:pPr lvl="2"/>
            <a:r>
              <a:rPr lang="en-IN" dirty="0"/>
              <a:t>11/33/66 kV Level : 2 MW to 5MW</a:t>
            </a:r>
          </a:p>
          <a:p>
            <a:pPr lvl="1"/>
            <a:endParaRPr lang="en-US" dirty="0"/>
          </a:p>
          <a:p>
            <a:pPr lvl="1"/>
            <a:r>
              <a:rPr lang="en-US" dirty="0"/>
              <a:t>Conditions:</a:t>
            </a:r>
          </a:p>
          <a:p>
            <a:pPr lvl="2"/>
            <a:r>
              <a:rPr lang="en-US" dirty="0"/>
              <a:t>&lt;=100% of your Sanctioned Load</a:t>
            </a:r>
          </a:p>
          <a:p>
            <a:pPr lvl="2"/>
            <a:r>
              <a:rPr lang="en-US" dirty="0"/>
              <a:t>Cumulative capacity of all solar systems installed in your area shall not exceed 75% of Local Distribution transformer capacity in your area.</a:t>
            </a:r>
          </a:p>
        </p:txBody>
      </p:sp>
    </p:spTree>
    <p:extLst>
      <p:ext uri="{BB962C8B-B14F-4D97-AF65-F5344CB8AC3E}">
        <p14:creationId xmlns:p14="http://schemas.microsoft.com/office/powerpoint/2010/main" val="153005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Ownership options</a:t>
            </a:r>
          </a:p>
          <a:p>
            <a:pPr lvl="1"/>
            <a:r>
              <a:rPr lang="en-US" dirty="0"/>
              <a:t>Self ownership (CAPEX model)</a:t>
            </a:r>
          </a:p>
          <a:p>
            <a:pPr lvl="1"/>
            <a:r>
              <a:rPr lang="en-US" dirty="0"/>
              <a:t>Third party ownership (RESCO model)</a:t>
            </a:r>
          </a:p>
          <a:p>
            <a:pPr marL="457200" lvl="1" indent="0">
              <a:buNone/>
            </a:pPr>
            <a:endParaRPr lang="en-US" dirty="0"/>
          </a:p>
          <a:p>
            <a:r>
              <a:rPr lang="en-US" dirty="0"/>
              <a:t>Billing Mechanism</a:t>
            </a:r>
          </a:p>
          <a:p>
            <a:pPr lvl="1"/>
            <a:r>
              <a:rPr lang="en-US" dirty="0"/>
              <a:t>Annual settlement</a:t>
            </a:r>
          </a:p>
          <a:p>
            <a:pPr lvl="1"/>
            <a:r>
              <a:rPr lang="en-US" dirty="0"/>
              <a:t>Any net electricity injected in the grid shall be paid at rates decided by UPERC.</a:t>
            </a:r>
          </a:p>
          <a:p>
            <a:pPr lvl="1"/>
            <a:r>
              <a:rPr lang="en-US" dirty="0"/>
              <a:t>Reconciliation rate for excess power fed in the system at the end of settlement period is increased to Rs. 2 / unit from Rs. 0.5 / unit.</a:t>
            </a:r>
          </a:p>
          <a:p>
            <a:pPr marL="914400" lvl="2" indent="0">
              <a:buNone/>
            </a:pPr>
            <a:endParaRPr lang="en-US" dirty="0"/>
          </a:p>
          <a:p>
            <a:r>
              <a:rPr lang="en-US" dirty="0"/>
              <a:t>Others</a:t>
            </a:r>
          </a:p>
          <a:p>
            <a:pPr lvl="1"/>
            <a:r>
              <a:rPr lang="en-US" dirty="0"/>
              <a:t>Exemption from wheeling &amp; cross subsidy surcharge if applicable</a:t>
            </a:r>
          </a:p>
          <a:p>
            <a:pPr lvl="1"/>
            <a:r>
              <a:rPr lang="en-US" dirty="0"/>
              <a:t>Only for installations greater than 10kW, approval from State Electricity Inspector is required.</a:t>
            </a:r>
          </a:p>
        </p:txBody>
      </p:sp>
    </p:spTree>
    <p:extLst>
      <p:ext uri="{BB962C8B-B14F-4D97-AF65-F5344CB8AC3E}">
        <p14:creationId xmlns:p14="http://schemas.microsoft.com/office/powerpoint/2010/main" val="1250817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r>
              <a:rPr lang="en-IN" b="1" dirty="0"/>
              <a:t>2. SUBSIDY</a:t>
            </a:r>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3"/>
            <a:ext cx="10515600" cy="1243318"/>
          </a:xfrm>
        </p:spPr>
        <p:txBody>
          <a:bodyPr>
            <a:normAutofit fontScale="92500" lnSpcReduction="20000"/>
          </a:bodyPr>
          <a:lstStyle/>
          <a:p>
            <a:r>
              <a:rPr lang="en-US" dirty="0"/>
              <a:t>Subsidy Applicable as per SECI guidelines</a:t>
            </a:r>
          </a:p>
          <a:p>
            <a:r>
              <a:rPr lang="en-US" dirty="0"/>
              <a:t>An incentive of a maximum absolute amount of INR 30,000 rupees would be disbursed in subsidy/customer; below which it would be disbursed at the rate of INR 15,000/ kW.</a:t>
            </a:r>
            <a:endParaRPr lang="en-IN" dirty="0"/>
          </a:p>
        </p:txBody>
      </p:sp>
      <p:sp>
        <p:nvSpPr>
          <p:cNvPr id="5" name="Title 1">
            <a:extLst>
              <a:ext uri="{FF2B5EF4-FFF2-40B4-BE49-F238E27FC236}">
                <a16:creationId xmlns:a16="http://schemas.microsoft.com/office/drawing/2014/main" id="{6150037F-2C39-4C09-99A8-F762FD506C63}"/>
              </a:ext>
            </a:extLst>
          </p:cNvPr>
          <p:cNvSpPr txBox="1">
            <a:spLocks/>
          </p:cNvSpPr>
          <p:nvPr/>
        </p:nvSpPr>
        <p:spPr>
          <a:xfrm>
            <a:off x="838200" y="2645546"/>
            <a:ext cx="10668000" cy="9676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LOAN AVAILABILITY</a:t>
            </a:r>
            <a:br>
              <a:rPr lang="en-IN" dirty="0"/>
            </a:br>
            <a:endParaRPr lang="en-IN" dirty="0"/>
          </a:p>
        </p:txBody>
      </p:sp>
      <p:sp>
        <p:nvSpPr>
          <p:cNvPr id="6" name="Rectangle 5">
            <a:extLst>
              <a:ext uri="{FF2B5EF4-FFF2-40B4-BE49-F238E27FC236}">
                <a16:creationId xmlns:a16="http://schemas.microsoft.com/office/drawing/2014/main" id="{6BF2B08A-B72F-4819-A2A2-22570FEFEB89}"/>
              </a:ext>
            </a:extLst>
          </p:cNvPr>
          <p:cNvSpPr/>
          <p:nvPr/>
        </p:nvSpPr>
        <p:spPr>
          <a:xfrm>
            <a:off x="932154" y="3244334"/>
            <a:ext cx="9836459" cy="1661993"/>
          </a:xfrm>
          <a:prstGeom prst="rect">
            <a:avLst/>
          </a:prstGeom>
        </p:spPr>
        <p:txBody>
          <a:bodyPr wrap="square">
            <a:spAutoFit/>
          </a:bodyPr>
          <a:lstStyle/>
          <a:p>
            <a:pPr marL="285750" indent="-285750">
              <a:buFont typeface="Arial" panose="020B0604020202020204" pitchFamily="34" charset="0"/>
              <a:buChar char="•"/>
            </a:pPr>
            <a:r>
              <a:rPr lang="en-US" sz="2800" dirty="0"/>
              <a:t>Loan for solar as a part of home loan/home improvement loan</a:t>
            </a:r>
          </a:p>
          <a:p>
            <a:pPr marL="285750" indent="-285750">
              <a:buFont typeface="Arial" panose="020B0604020202020204" pitchFamily="34" charset="0"/>
              <a:buChar char="•"/>
            </a:pPr>
            <a:r>
              <a:rPr lang="en-US" sz="2800" dirty="0"/>
              <a:t>Loan </a:t>
            </a:r>
            <a:r>
              <a:rPr lang="en-US" sz="2800" dirty="0" err="1"/>
              <a:t>upto</a:t>
            </a:r>
            <a:r>
              <a:rPr lang="en-US" sz="2800" dirty="0"/>
              <a:t> Rs. 10 lacs available for individuals under Priority sector lending</a:t>
            </a:r>
          </a:p>
          <a:p>
            <a:endParaRPr lang="en-IN" b="0" i="0" dirty="0">
              <a:solidFill>
                <a:srgbClr val="5D5D5D"/>
              </a:solidFill>
              <a:effectLst/>
              <a:latin typeface="DIN-Bold"/>
            </a:endParaRPr>
          </a:p>
        </p:txBody>
      </p:sp>
    </p:spTree>
    <p:extLst>
      <p:ext uri="{BB962C8B-B14F-4D97-AF65-F5344CB8AC3E}">
        <p14:creationId xmlns:p14="http://schemas.microsoft.com/office/powerpoint/2010/main" val="189196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10B1-0C24-427B-8434-3800E40BA294}"/>
              </a:ext>
            </a:extLst>
          </p:cNvPr>
          <p:cNvSpPr>
            <a:spLocks noGrp="1"/>
          </p:cNvSpPr>
          <p:nvPr>
            <p:ph type="ctrTitle"/>
          </p:nvPr>
        </p:nvSpPr>
        <p:spPr>
          <a:xfrm>
            <a:off x="1524000" y="1122363"/>
            <a:ext cx="9144000" cy="1114810"/>
          </a:xfrm>
        </p:spPr>
        <p:txBody>
          <a:bodyPr/>
          <a:lstStyle/>
          <a:p>
            <a:r>
              <a:rPr lang="en-IN" b="1" dirty="0">
                <a:solidFill>
                  <a:srgbClr val="FF0000"/>
                </a:solidFill>
              </a:rPr>
              <a:t>Madhya Pradesh</a:t>
            </a:r>
          </a:p>
        </p:txBody>
      </p:sp>
      <p:sp>
        <p:nvSpPr>
          <p:cNvPr id="3" name="Subtitle 2">
            <a:extLst>
              <a:ext uri="{FF2B5EF4-FFF2-40B4-BE49-F238E27FC236}">
                <a16:creationId xmlns:a16="http://schemas.microsoft.com/office/drawing/2014/main" id="{D32E7269-8C2C-4AC4-B41D-FFF4FE6F7721}"/>
              </a:ext>
            </a:extLst>
          </p:cNvPr>
          <p:cNvSpPr>
            <a:spLocks noGrp="1"/>
          </p:cNvSpPr>
          <p:nvPr>
            <p:ph type="subTitle" idx="1"/>
          </p:nvPr>
        </p:nvSpPr>
        <p:spPr>
          <a:xfrm>
            <a:off x="1524000" y="2583401"/>
            <a:ext cx="9144000" cy="3950563"/>
          </a:xfrm>
        </p:spPr>
        <p:txBody>
          <a:bodyPr>
            <a:normAutofit fontScale="77500" lnSpcReduction="20000"/>
          </a:bodyPr>
          <a:lstStyle/>
          <a:p>
            <a:r>
              <a:rPr lang="en-US" dirty="0"/>
              <a:t>Madhya Pradesh or MP is located in the Central part of India and that is why is called "Heart of India". Until </a:t>
            </a:r>
            <a:r>
              <a:rPr lang="en-US" dirty="0" err="1"/>
              <a:t>Chattisgarh</a:t>
            </a:r>
            <a:r>
              <a:rPr lang="en-US" dirty="0"/>
              <a:t> was born, MP was the largest state in India but since, has been demoted to the second spot in the list. As expected from the state of its size, Madhya Pradesh has a total of </a:t>
            </a:r>
            <a:r>
              <a:rPr lang="en-US" b="1" dirty="0"/>
              <a:t>850.35MW commissioned solar power so far</a:t>
            </a:r>
            <a:r>
              <a:rPr lang="en-US" dirty="0"/>
              <a:t>. In the last financial year of 2016/17 73.98MW of solar power was commissioned. The largest solar plant in the state so far is the Welspun Solar MP project that produces </a:t>
            </a:r>
            <a:r>
              <a:rPr lang="en-US" b="1" dirty="0"/>
              <a:t>151MW solar power and is located in the </a:t>
            </a:r>
            <a:r>
              <a:rPr lang="en-US" b="1" dirty="0" err="1"/>
              <a:t>Bhagwanpura</a:t>
            </a:r>
            <a:r>
              <a:rPr lang="en-US" b="1" dirty="0"/>
              <a:t> Village</a:t>
            </a:r>
            <a:r>
              <a:rPr lang="en-US" dirty="0"/>
              <a:t>. This plant has been operational since 2014 and is one of the largest solar projects in the country. Other than this, there is a 130MW solar power plant in </a:t>
            </a:r>
            <a:r>
              <a:rPr lang="en-US" dirty="0" err="1"/>
              <a:t>Bhagwanpur</a:t>
            </a:r>
            <a:r>
              <a:rPr lang="en-US" dirty="0"/>
              <a:t>. There is an upcoming </a:t>
            </a:r>
            <a:r>
              <a:rPr lang="en-US" i="1" dirty="0"/>
              <a:t>750MW solar power plant in the district of </a:t>
            </a:r>
            <a:r>
              <a:rPr lang="en-US" i="1" dirty="0" err="1"/>
              <a:t>Rewa</a:t>
            </a:r>
            <a:r>
              <a:rPr lang="en-US" dirty="0"/>
              <a:t>, which when completed will be the world's largest solar power plant, pushing the Desert Sunlight Project of California to the second spot. MP also announced a dedicated policy for rooftop renewable energy projects in 2016 which reiterates the push for rooftop solar in helping the state achieve its</a:t>
            </a:r>
            <a:r>
              <a:rPr lang="en-US" b="1" dirty="0"/>
              <a:t> target of 2.2GW by 2022</a:t>
            </a:r>
            <a:r>
              <a:rPr lang="en-US" dirty="0"/>
              <a:t>. The target for the year 2017-18 has been set to 275MW. Madhya Pradesh Electricity Regulatory Commission or MPERC has already issued the regulations for Net Metering in 2015. The policy has also exempted energy generated from renewables systems from electricity duty and </a:t>
            </a:r>
            <a:r>
              <a:rPr lang="en-US" dirty="0" err="1"/>
              <a:t>cess</a:t>
            </a:r>
            <a:r>
              <a:rPr lang="en-US" dirty="0"/>
              <a:t> for 10 years from the date of commissioning.</a:t>
            </a:r>
            <a:endParaRPr lang="en-IN" dirty="0"/>
          </a:p>
        </p:txBody>
      </p:sp>
    </p:spTree>
    <p:extLst>
      <p:ext uri="{BB962C8B-B14F-4D97-AF65-F5344CB8AC3E}">
        <p14:creationId xmlns:p14="http://schemas.microsoft.com/office/powerpoint/2010/main" val="835078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74003"/>
            <a:ext cx="10515600" cy="762339"/>
          </a:xfrm>
        </p:spPr>
        <p:txBody>
          <a:bodyPr>
            <a:normAutofit fontScale="90000"/>
          </a:bodyPr>
          <a:lstStyle/>
          <a:p>
            <a:r>
              <a:rPr lang="en-IN" b="1" dirty="0"/>
              <a:t>1. NET METERING</a:t>
            </a:r>
            <a:br>
              <a:rPr lang="en-IN" b="1"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Capacity</a:t>
            </a:r>
          </a:p>
          <a:p>
            <a:pPr lvl="1"/>
            <a:r>
              <a:rPr lang="en-US" dirty="0"/>
              <a:t>Size:</a:t>
            </a:r>
          </a:p>
          <a:p>
            <a:pPr lvl="2"/>
            <a:r>
              <a:rPr lang="en-IN" dirty="0"/>
              <a:t>Up to 1000 </a:t>
            </a:r>
            <a:r>
              <a:rPr lang="en-IN" dirty="0" err="1"/>
              <a:t>kWp</a:t>
            </a:r>
            <a:endParaRPr lang="en-IN" dirty="0"/>
          </a:p>
          <a:p>
            <a:pPr marL="914400" lvl="2" indent="0">
              <a:buNone/>
            </a:pPr>
            <a:endParaRPr lang="en-US" dirty="0"/>
          </a:p>
          <a:p>
            <a:pPr lvl="1"/>
            <a:r>
              <a:rPr lang="en-US" dirty="0"/>
              <a:t>Voltage level:</a:t>
            </a:r>
          </a:p>
          <a:p>
            <a:pPr lvl="2"/>
            <a:r>
              <a:rPr lang="en-US" dirty="0"/>
              <a:t>230 V (single Phase) : </a:t>
            </a:r>
            <a:r>
              <a:rPr lang="en-US" dirty="0" err="1"/>
              <a:t>upto</a:t>
            </a:r>
            <a:r>
              <a:rPr lang="en-US" dirty="0"/>
              <a:t> 3 </a:t>
            </a:r>
            <a:r>
              <a:rPr lang="en-US" dirty="0" err="1"/>
              <a:t>kWp</a:t>
            </a:r>
            <a:r>
              <a:rPr lang="en-US" dirty="0"/>
              <a:t> max.</a:t>
            </a:r>
          </a:p>
          <a:p>
            <a:pPr lvl="2"/>
            <a:r>
              <a:rPr lang="en-US" dirty="0"/>
              <a:t>400V (Three phase): Above 3 to 112 </a:t>
            </a:r>
            <a:r>
              <a:rPr lang="en-US" dirty="0" err="1"/>
              <a:t>kWp</a:t>
            </a:r>
            <a:r>
              <a:rPr lang="en-US" dirty="0"/>
              <a:t> max</a:t>
            </a:r>
          </a:p>
          <a:p>
            <a:pPr lvl="2"/>
            <a:r>
              <a:rPr lang="en-US" dirty="0"/>
              <a:t>11 kV HT : Above 112 to 300 </a:t>
            </a:r>
            <a:r>
              <a:rPr lang="en-US" dirty="0" err="1"/>
              <a:t>kWp</a:t>
            </a:r>
            <a:endParaRPr lang="en-US" dirty="0"/>
          </a:p>
          <a:p>
            <a:pPr lvl="2"/>
            <a:r>
              <a:rPr lang="en-US" dirty="0"/>
              <a:t>33 kV HT: Above 300 </a:t>
            </a:r>
            <a:r>
              <a:rPr lang="en-US" dirty="0" err="1"/>
              <a:t>kWp</a:t>
            </a:r>
            <a:endParaRPr lang="en-US" dirty="0"/>
          </a:p>
          <a:p>
            <a:pPr lvl="1"/>
            <a:endParaRPr lang="en-US" dirty="0"/>
          </a:p>
          <a:p>
            <a:pPr lvl="1"/>
            <a:r>
              <a:rPr lang="en-US" dirty="0"/>
              <a:t>Conditions:</a:t>
            </a:r>
          </a:p>
          <a:p>
            <a:pPr lvl="2"/>
            <a:r>
              <a:rPr lang="en-US" dirty="0"/>
              <a:t>Cumulative capacity of all solar systems installed in your area shall not exceed 30% of distribution transformer capacity in your area.</a:t>
            </a:r>
          </a:p>
        </p:txBody>
      </p:sp>
    </p:spTree>
    <p:extLst>
      <p:ext uri="{BB962C8B-B14F-4D97-AF65-F5344CB8AC3E}">
        <p14:creationId xmlns:p14="http://schemas.microsoft.com/office/powerpoint/2010/main" val="4136223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Ownership options</a:t>
            </a:r>
          </a:p>
          <a:p>
            <a:pPr lvl="1"/>
            <a:r>
              <a:rPr lang="en-US" dirty="0"/>
              <a:t>Self ownership (CAPEX model)</a:t>
            </a:r>
          </a:p>
          <a:p>
            <a:pPr lvl="1"/>
            <a:r>
              <a:rPr lang="en-US" dirty="0"/>
              <a:t>Third party ownership (RESCO model)</a:t>
            </a:r>
          </a:p>
          <a:p>
            <a:pPr marL="457200" lvl="1" indent="0">
              <a:buNone/>
            </a:pPr>
            <a:endParaRPr lang="en-US" dirty="0"/>
          </a:p>
          <a:p>
            <a:r>
              <a:rPr lang="en-US" dirty="0"/>
              <a:t>Billing Mechanism</a:t>
            </a:r>
          </a:p>
          <a:p>
            <a:pPr lvl="1"/>
            <a:r>
              <a:rPr lang="en-US" dirty="0"/>
              <a:t>Annual settlement </a:t>
            </a:r>
            <a:r>
              <a:rPr lang="en-IN" dirty="0"/>
              <a:t>(April to March)</a:t>
            </a:r>
            <a:endParaRPr lang="en-US" dirty="0"/>
          </a:p>
          <a:p>
            <a:pPr lvl="1"/>
            <a:r>
              <a:rPr lang="en-US" dirty="0"/>
              <a:t>Any unadjusted electricity credits shall be paid as per the rates notified by MPERC.</a:t>
            </a:r>
          </a:p>
          <a:p>
            <a:pPr marL="457200" lvl="1" indent="0">
              <a:buNone/>
            </a:pPr>
            <a:endParaRPr lang="en-US" dirty="0"/>
          </a:p>
          <a:p>
            <a:r>
              <a:rPr lang="en-US" dirty="0"/>
              <a:t>Others</a:t>
            </a:r>
          </a:p>
          <a:p>
            <a:pPr lvl="1"/>
            <a:r>
              <a:rPr lang="en-US" dirty="0"/>
              <a:t>Exempted from banking, wheeling, cross-subsidy surcharges &amp; electricity duty, no liability of property tax.</a:t>
            </a:r>
          </a:p>
        </p:txBody>
      </p:sp>
    </p:spTree>
    <p:extLst>
      <p:ext uri="{BB962C8B-B14F-4D97-AF65-F5344CB8AC3E}">
        <p14:creationId xmlns:p14="http://schemas.microsoft.com/office/powerpoint/2010/main" val="333593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r>
              <a:rPr lang="en-IN" b="1" dirty="0"/>
              <a:t>2. SUBSIDY</a:t>
            </a:r>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3"/>
            <a:ext cx="10515600" cy="762340"/>
          </a:xfrm>
        </p:spPr>
        <p:txBody>
          <a:bodyPr>
            <a:normAutofit/>
          </a:bodyPr>
          <a:lstStyle/>
          <a:p>
            <a:r>
              <a:rPr lang="en-US" dirty="0"/>
              <a:t>Subsidy Applicable as per SECI guidelines</a:t>
            </a:r>
            <a:endParaRPr lang="en-IN" dirty="0"/>
          </a:p>
        </p:txBody>
      </p:sp>
      <p:sp>
        <p:nvSpPr>
          <p:cNvPr id="5" name="Title 1">
            <a:extLst>
              <a:ext uri="{FF2B5EF4-FFF2-40B4-BE49-F238E27FC236}">
                <a16:creationId xmlns:a16="http://schemas.microsoft.com/office/drawing/2014/main" id="{6150037F-2C39-4C09-99A8-F762FD506C63}"/>
              </a:ext>
            </a:extLst>
          </p:cNvPr>
          <p:cNvSpPr txBox="1">
            <a:spLocks/>
          </p:cNvSpPr>
          <p:nvPr/>
        </p:nvSpPr>
        <p:spPr>
          <a:xfrm>
            <a:off x="838200" y="2645546"/>
            <a:ext cx="10668000" cy="9676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LOAN AVAILABILITY</a:t>
            </a:r>
            <a:br>
              <a:rPr lang="en-IN" dirty="0"/>
            </a:br>
            <a:endParaRPr lang="en-IN" dirty="0"/>
          </a:p>
        </p:txBody>
      </p:sp>
      <p:sp>
        <p:nvSpPr>
          <p:cNvPr id="6" name="Rectangle 5">
            <a:extLst>
              <a:ext uri="{FF2B5EF4-FFF2-40B4-BE49-F238E27FC236}">
                <a16:creationId xmlns:a16="http://schemas.microsoft.com/office/drawing/2014/main" id="{6BF2B08A-B72F-4819-A2A2-22570FEFEB89}"/>
              </a:ext>
            </a:extLst>
          </p:cNvPr>
          <p:cNvSpPr/>
          <p:nvPr/>
        </p:nvSpPr>
        <p:spPr>
          <a:xfrm>
            <a:off x="932154" y="3244334"/>
            <a:ext cx="9836459" cy="1661993"/>
          </a:xfrm>
          <a:prstGeom prst="rect">
            <a:avLst/>
          </a:prstGeom>
        </p:spPr>
        <p:txBody>
          <a:bodyPr wrap="square">
            <a:spAutoFit/>
          </a:bodyPr>
          <a:lstStyle/>
          <a:p>
            <a:pPr marL="285750" indent="-285750">
              <a:buFont typeface="Arial" panose="020B0604020202020204" pitchFamily="34" charset="0"/>
              <a:buChar char="•"/>
            </a:pPr>
            <a:r>
              <a:rPr lang="en-US" sz="2800" dirty="0"/>
              <a:t>Loan for solar as a part of home loan/home improvement loan</a:t>
            </a:r>
          </a:p>
          <a:p>
            <a:pPr marL="285750" indent="-285750">
              <a:buFont typeface="Arial" panose="020B0604020202020204" pitchFamily="34" charset="0"/>
              <a:buChar char="•"/>
            </a:pPr>
            <a:r>
              <a:rPr lang="en-US" sz="2800" dirty="0"/>
              <a:t>Loan </a:t>
            </a:r>
            <a:r>
              <a:rPr lang="en-US" sz="2800" dirty="0" err="1"/>
              <a:t>upto</a:t>
            </a:r>
            <a:r>
              <a:rPr lang="en-US" sz="2800" dirty="0"/>
              <a:t> Rs. 10 lacs available for individuals under Priority sector lending</a:t>
            </a:r>
          </a:p>
          <a:p>
            <a:endParaRPr lang="en-IN" b="0" i="0" dirty="0">
              <a:solidFill>
                <a:srgbClr val="5D5D5D"/>
              </a:solidFill>
              <a:effectLst/>
              <a:latin typeface="DIN-Bold"/>
            </a:endParaRPr>
          </a:p>
        </p:txBody>
      </p:sp>
    </p:spTree>
    <p:extLst>
      <p:ext uri="{BB962C8B-B14F-4D97-AF65-F5344CB8AC3E}">
        <p14:creationId xmlns:p14="http://schemas.microsoft.com/office/powerpoint/2010/main" val="88818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74003"/>
            <a:ext cx="10515600" cy="762339"/>
          </a:xfrm>
        </p:spPr>
        <p:txBody>
          <a:bodyPr>
            <a:normAutofit fontScale="90000"/>
          </a:bodyPr>
          <a:lstStyle/>
          <a:p>
            <a:r>
              <a:rPr lang="en-IN" b="1" dirty="0"/>
              <a:t>1. NET METERING</a:t>
            </a:r>
            <a:br>
              <a:rPr lang="en-IN" b="1"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fontScale="92500" lnSpcReduction="20000"/>
          </a:bodyPr>
          <a:lstStyle/>
          <a:p>
            <a:r>
              <a:rPr lang="en-IN" dirty="0"/>
              <a:t>Capacity</a:t>
            </a:r>
          </a:p>
          <a:p>
            <a:pPr lvl="1"/>
            <a:r>
              <a:rPr lang="en-US" dirty="0"/>
              <a:t>Size:</a:t>
            </a:r>
          </a:p>
          <a:p>
            <a:pPr lvl="2"/>
            <a:r>
              <a:rPr lang="en-US" dirty="0"/>
              <a:t>Up to 1 MWp; with variation of 5%.</a:t>
            </a:r>
          </a:p>
          <a:p>
            <a:pPr lvl="2"/>
            <a:endParaRPr lang="en-US" dirty="0"/>
          </a:p>
          <a:p>
            <a:pPr lvl="1"/>
            <a:r>
              <a:rPr lang="en-US" dirty="0"/>
              <a:t>Voltage level:</a:t>
            </a:r>
          </a:p>
          <a:p>
            <a:pPr lvl="2"/>
            <a:r>
              <a:rPr lang="en-US" dirty="0"/>
              <a:t>230 / 240V : </a:t>
            </a:r>
            <a:r>
              <a:rPr lang="en-US" dirty="0" err="1"/>
              <a:t>upto</a:t>
            </a:r>
            <a:r>
              <a:rPr lang="en-US" dirty="0"/>
              <a:t> 8 </a:t>
            </a:r>
            <a:r>
              <a:rPr lang="en-US" dirty="0" err="1"/>
              <a:t>kWp</a:t>
            </a:r>
            <a:r>
              <a:rPr lang="en-US" dirty="0"/>
              <a:t> max.</a:t>
            </a:r>
          </a:p>
          <a:p>
            <a:pPr lvl="2"/>
            <a:r>
              <a:rPr lang="en-US" dirty="0"/>
              <a:t>400/ 415V (Three phase): Above 8 to 150 </a:t>
            </a:r>
            <a:r>
              <a:rPr lang="en-US" dirty="0" err="1"/>
              <a:t>kWp</a:t>
            </a:r>
            <a:r>
              <a:rPr lang="en-US" dirty="0"/>
              <a:t> max. in </a:t>
            </a:r>
            <a:r>
              <a:rPr lang="en-US" dirty="0" err="1"/>
              <a:t>Metropolitian</a:t>
            </a:r>
            <a:r>
              <a:rPr lang="en-US" dirty="0"/>
              <a:t> Area and 8 to 80 </a:t>
            </a:r>
            <a:r>
              <a:rPr lang="en-US" dirty="0" err="1"/>
              <a:t>kWp</a:t>
            </a:r>
            <a:r>
              <a:rPr lang="en-US" dirty="0"/>
              <a:t> in Other Areas</a:t>
            </a:r>
          </a:p>
          <a:p>
            <a:pPr lvl="2"/>
            <a:r>
              <a:rPr lang="en-US" dirty="0"/>
              <a:t>11 kV and Above Level : Above 150 to 1000kWp max. in </a:t>
            </a:r>
            <a:r>
              <a:rPr lang="en-US" dirty="0" err="1"/>
              <a:t>Metropolitian</a:t>
            </a:r>
            <a:r>
              <a:rPr lang="en-US" dirty="0"/>
              <a:t> Area and 80 to 1000 </a:t>
            </a:r>
            <a:r>
              <a:rPr lang="en-US" dirty="0" err="1"/>
              <a:t>kWp</a:t>
            </a:r>
            <a:r>
              <a:rPr lang="en-US" dirty="0"/>
              <a:t> in Other Areas</a:t>
            </a:r>
          </a:p>
          <a:p>
            <a:pPr marL="914400" lvl="2" indent="0">
              <a:buNone/>
            </a:pPr>
            <a:endParaRPr lang="en-US" dirty="0"/>
          </a:p>
          <a:p>
            <a:pPr lvl="1"/>
            <a:r>
              <a:rPr lang="en-US" dirty="0"/>
              <a:t>Conditions:</a:t>
            </a:r>
          </a:p>
          <a:p>
            <a:pPr lvl="2"/>
            <a:r>
              <a:rPr lang="en-US" dirty="0"/>
              <a:t>100% of your Sanctioned Load1</a:t>
            </a:r>
          </a:p>
          <a:p>
            <a:pPr lvl="2"/>
            <a:r>
              <a:rPr lang="en-US" dirty="0"/>
              <a:t>Cumulative capacity of all solar systems installed in your area shall not exceed 40% of distribution transformer capacity2 in your area. The solar PV installation beyond 40% of DTC rated capacity may be allowed upon consideration of detailed load study on particular DTC.</a:t>
            </a:r>
          </a:p>
          <a:p>
            <a:pPr lvl="2"/>
            <a:r>
              <a:rPr lang="en-US" dirty="0"/>
              <a:t>The HT consumers (11 KV and above) may install and connect Rooftop Solar PV systems at their LT bus bar System provided that, in such cases, the Net Meter shall be installed on the HT side of the Transformer</a:t>
            </a:r>
          </a:p>
          <a:p>
            <a:pPr lvl="1"/>
            <a:endParaRPr lang="en-IN" dirty="0"/>
          </a:p>
        </p:txBody>
      </p:sp>
    </p:spTree>
    <p:extLst>
      <p:ext uri="{BB962C8B-B14F-4D97-AF65-F5344CB8AC3E}">
        <p14:creationId xmlns:p14="http://schemas.microsoft.com/office/powerpoint/2010/main" val="284635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fontScale="92500" lnSpcReduction="10000"/>
          </a:bodyPr>
          <a:lstStyle/>
          <a:p>
            <a:r>
              <a:rPr lang="en-IN" dirty="0"/>
              <a:t>Ownership options</a:t>
            </a:r>
          </a:p>
          <a:p>
            <a:pPr lvl="1"/>
            <a:r>
              <a:rPr lang="en-US" dirty="0"/>
              <a:t>Self ownership (CAPEX model)</a:t>
            </a:r>
          </a:p>
          <a:p>
            <a:pPr lvl="1"/>
            <a:r>
              <a:rPr lang="en-US" dirty="0"/>
              <a:t>Third party ownership (RESCO model)</a:t>
            </a:r>
          </a:p>
          <a:p>
            <a:pPr marL="457200" lvl="1" indent="0">
              <a:buNone/>
            </a:pPr>
            <a:endParaRPr lang="en-US" dirty="0"/>
          </a:p>
          <a:p>
            <a:r>
              <a:rPr lang="en-US" dirty="0"/>
              <a:t>Billing Mechanism</a:t>
            </a:r>
          </a:p>
          <a:p>
            <a:pPr lvl="1"/>
            <a:r>
              <a:rPr lang="en-US" dirty="0"/>
              <a:t>Annual (April to March)</a:t>
            </a:r>
          </a:p>
          <a:p>
            <a:pPr lvl="1"/>
            <a:r>
              <a:rPr lang="en-US" dirty="0"/>
              <a:t>Any unadjusted electricity credits shall be paid as per the rates notified by MERC.</a:t>
            </a:r>
          </a:p>
          <a:p>
            <a:pPr lvl="1"/>
            <a:endParaRPr lang="en-US" dirty="0"/>
          </a:p>
          <a:p>
            <a:r>
              <a:rPr lang="en-US" dirty="0"/>
              <a:t>Others</a:t>
            </a:r>
          </a:p>
          <a:p>
            <a:pPr lvl="1"/>
            <a:r>
              <a:rPr lang="en-US" dirty="0"/>
              <a:t>MSEDCL shall, within 7 working days of the completion of the feasibility study, convey its approval for installing the Roof-top Solar PV System. The approval shall be valid for a period of 6 months from the date of approval, or such extended period as may be agreed to by the MSEDCL.</a:t>
            </a:r>
          </a:p>
          <a:p>
            <a:pPr lvl="1"/>
            <a:r>
              <a:rPr lang="en-US" dirty="0"/>
              <a:t>MSEDCL shall complete the testing and commissioning of the System within 10 working days from receipt of testing and commissioning request, and shall install the Net Metering equipment and </a:t>
            </a:r>
            <a:r>
              <a:rPr lang="en-US" dirty="0" err="1"/>
              <a:t>synchronise</a:t>
            </a:r>
            <a:r>
              <a:rPr lang="en-US" dirty="0"/>
              <a:t> the Roof-top Solar PV System within 10 working days thereafter.</a:t>
            </a:r>
          </a:p>
          <a:p>
            <a:endParaRPr lang="en-US" dirty="0"/>
          </a:p>
        </p:txBody>
      </p:sp>
    </p:spTree>
    <p:extLst>
      <p:ext uri="{BB962C8B-B14F-4D97-AF65-F5344CB8AC3E}">
        <p14:creationId xmlns:p14="http://schemas.microsoft.com/office/powerpoint/2010/main" val="9158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r>
              <a:rPr lang="en-IN" b="1" dirty="0"/>
              <a:t>2. SUBSIDY</a:t>
            </a:r>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3"/>
            <a:ext cx="10515600" cy="762340"/>
          </a:xfrm>
        </p:spPr>
        <p:txBody>
          <a:bodyPr>
            <a:normAutofit/>
          </a:bodyPr>
          <a:lstStyle/>
          <a:p>
            <a:r>
              <a:rPr lang="en-US" dirty="0"/>
              <a:t>Subsidy Applicable as per SECI guidelines</a:t>
            </a:r>
            <a:endParaRPr lang="en-IN" dirty="0"/>
          </a:p>
        </p:txBody>
      </p:sp>
      <p:sp>
        <p:nvSpPr>
          <p:cNvPr id="5" name="Title 1">
            <a:extLst>
              <a:ext uri="{FF2B5EF4-FFF2-40B4-BE49-F238E27FC236}">
                <a16:creationId xmlns:a16="http://schemas.microsoft.com/office/drawing/2014/main" id="{6150037F-2C39-4C09-99A8-F762FD506C63}"/>
              </a:ext>
            </a:extLst>
          </p:cNvPr>
          <p:cNvSpPr txBox="1">
            <a:spLocks/>
          </p:cNvSpPr>
          <p:nvPr/>
        </p:nvSpPr>
        <p:spPr>
          <a:xfrm>
            <a:off x="838200" y="2645546"/>
            <a:ext cx="10668000" cy="9676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LOAN AVAILABILITY</a:t>
            </a:r>
            <a:br>
              <a:rPr lang="en-IN" dirty="0"/>
            </a:br>
            <a:endParaRPr lang="en-IN" dirty="0"/>
          </a:p>
        </p:txBody>
      </p:sp>
      <p:sp>
        <p:nvSpPr>
          <p:cNvPr id="6" name="Rectangle 5">
            <a:extLst>
              <a:ext uri="{FF2B5EF4-FFF2-40B4-BE49-F238E27FC236}">
                <a16:creationId xmlns:a16="http://schemas.microsoft.com/office/drawing/2014/main" id="{6BF2B08A-B72F-4819-A2A2-22570FEFEB89}"/>
              </a:ext>
            </a:extLst>
          </p:cNvPr>
          <p:cNvSpPr/>
          <p:nvPr/>
        </p:nvSpPr>
        <p:spPr>
          <a:xfrm>
            <a:off x="932154" y="3244334"/>
            <a:ext cx="9836459" cy="1661993"/>
          </a:xfrm>
          <a:prstGeom prst="rect">
            <a:avLst/>
          </a:prstGeom>
        </p:spPr>
        <p:txBody>
          <a:bodyPr wrap="square">
            <a:spAutoFit/>
          </a:bodyPr>
          <a:lstStyle/>
          <a:p>
            <a:pPr marL="285750" indent="-285750">
              <a:buFont typeface="Arial" panose="020B0604020202020204" pitchFamily="34" charset="0"/>
              <a:buChar char="•"/>
            </a:pPr>
            <a:r>
              <a:rPr lang="en-US" sz="2800" dirty="0"/>
              <a:t>Loan for solar as a part of home loan/home improvement loan</a:t>
            </a:r>
          </a:p>
          <a:p>
            <a:pPr marL="285750" indent="-285750">
              <a:buFont typeface="Arial" panose="020B0604020202020204" pitchFamily="34" charset="0"/>
              <a:buChar char="•"/>
            </a:pPr>
            <a:r>
              <a:rPr lang="en-US" sz="2800" dirty="0"/>
              <a:t>Loan </a:t>
            </a:r>
            <a:r>
              <a:rPr lang="en-US" sz="2800" dirty="0" err="1"/>
              <a:t>upto</a:t>
            </a:r>
            <a:r>
              <a:rPr lang="en-US" sz="2800" dirty="0"/>
              <a:t> Rs. 10 lacs available for individuals under Priority sector lending</a:t>
            </a:r>
          </a:p>
          <a:p>
            <a:endParaRPr lang="en-IN" b="0" i="0" dirty="0">
              <a:solidFill>
                <a:srgbClr val="5D5D5D"/>
              </a:solidFill>
              <a:effectLst/>
              <a:latin typeface="DIN-Bold"/>
            </a:endParaRPr>
          </a:p>
        </p:txBody>
      </p:sp>
    </p:spTree>
    <p:extLst>
      <p:ext uri="{BB962C8B-B14F-4D97-AF65-F5344CB8AC3E}">
        <p14:creationId xmlns:p14="http://schemas.microsoft.com/office/powerpoint/2010/main" val="109698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10B1-0C24-427B-8434-3800E40BA294}"/>
              </a:ext>
            </a:extLst>
          </p:cNvPr>
          <p:cNvSpPr>
            <a:spLocks noGrp="1"/>
          </p:cNvSpPr>
          <p:nvPr>
            <p:ph type="ctrTitle"/>
          </p:nvPr>
        </p:nvSpPr>
        <p:spPr>
          <a:xfrm>
            <a:off x="1524000" y="1122363"/>
            <a:ext cx="9144000" cy="1114810"/>
          </a:xfrm>
        </p:spPr>
        <p:txBody>
          <a:bodyPr/>
          <a:lstStyle/>
          <a:p>
            <a:r>
              <a:rPr lang="en-IN" b="1" dirty="0">
                <a:solidFill>
                  <a:srgbClr val="FF0000"/>
                </a:solidFill>
              </a:rPr>
              <a:t>Gujrat</a:t>
            </a:r>
          </a:p>
        </p:txBody>
      </p:sp>
      <p:sp>
        <p:nvSpPr>
          <p:cNvPr id="3" name="Subtitle 2">
            <a:extLst>
              <a:ext uri="{FF2B5EF4-FFF2-40B4-BE49-F238E27FC236}">
                <a16:creationId xmlns:a16="http://schemas.microsoft.com/office/drawing/2014/main" id="{D32E7269-8C2C-4AC4-B41D-FFF4FE6F7721}"/>
              </a:ext>
            </a:extLst>
          </p:cNvPr>
          <p:cNvSpPr>
            <a:spLocks noGrp="1"/>
          </p:cNvSpPr>
          <p:nvPr>
            <p:ph type="subTitle" idx="1"/>
          </p:nvPr>
        </p:nvSpPr>
        <p:spPr>
          <a:xfrm>
            <a:off x="1524000" y="2583401"/>
            <a:ext cx="9144000" cy="3950563"/>
          </a:xfrm>
        </p:spPr>
        <p:txBody>
          <a:bodyPr>
            <a:normAutofit fontScale="85000" lnSpcReduction="20000"/>
          </a:bodyPr>
          <a:lstStyle/>
          <a:p>
            <a:r>
              <a:rPr lang="en-US" dirty="0"/>
              <a:t>Gujarat is located on the Western coast of India and is called the "Jewel of Western India". Purely in terms of the geographical area, it is the 6th largest state in the country. With a proposed target of 8020 MW, Gujarat is set to become the fourth largest state in India when it comes to the installed </a:t>
            </a:r>
            <a:r>
              <a:rPr lang="en-US" b="1" dirty="0"/>
              <a:t>rooftop solar capacity by 2022</a:t>
            </a:r>
            <a:r>
              <a:rPr lang="en-US" dirty="0"/>
              <a:t>. This would put Gujarat, behind states likes Maharashtra, Uttar Pradesh and Tamil Nadu for grid-connected rooftop power. Currently, Gujarat alone accounts for 2.6 GW of commissioned solar power in India with about </a:t>
            </a:r>
            <a:r>
              <a:rPr lang="en-US" b="1" dirty="0"/>
              <a:t>570 MW being added in the FY 2018/19</a:t>
            </a:r>
            <a:r>
              <a:rPr lang="en-US" dirty="0"/>
              <a:t>. It is one of the fastest-growing states when it comes to solar deployment- both for rooftop as well as large-scale solar projects. Very recently, the airport of Ahmedabad also commissioned a 700kWp rooftop solar plant outlining the push from the state government towards installing solar. There have been successful subsidy lead programs, awareness drives as well as strong policies that have been formulated to ensure the rapid progression of rooftop solar in the state. Gujarat is also a home to </a:t>
            </a:r>
            <a:r>
              <a:rPr lang="en-US" dirty="0" err="1"/>
              <a:t>Charanka</a:t>
            </a:r>
            <a:r>
              <a:rPr lang="en-US" dirty="0"/>
              <a:t> Solar Park that is being constructed on a 2,000 hectare land in Norther Gujarat, encompassing 19 different solar projects. The solar park is expected to host at least </a:t>
            </a:r>
            <a:r>
              <a:rPr lang="en-US" b="1" dirty="0"/>
              <a:t>790 MW solar power systems</a:t>
            </a:r>
            <a:r>
              <a:rPr lang="en-US" dirty="0"/>
              <a:t> when it is fully completed and commissioned.</a:t>
            </a:r>
            <a:endParaRPr lang="en-IN" dirty="0"/>
          </a:p>
        </p:txBody>
      </p:sp>
    </p:spTree>
    <p:extLst>
      <p:ext uri="{BB962C8B-B14F-4D97-AF65-F5344CB8AC3E}">
        <p14:creationId xmlns:p14="http://schemas.microsoft.com/office/powerpoint/2010/main" val="356406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74003"/>
            <a:ext cx="10515600" cy="762339"/>
          </a:xfrm>
        </p:spPr>
        <p:txBody>
          <a:bodyPr>
            <a:normAutofit fontScale="90000"/>
          </a:bodyPr>
          <a:lstStyle/>
          <a:p>
            <a:r>
              <a:rPr lang="en-IN" b="1" dirty="0"/>
              <a:t>1. NET METERING</a:t>
            </a:r>
            <a:br>
              <a:rPr lang="en-IN" b="1"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Capacity</a:t>
            </a:r>
          </a:p>
          <a:p>
            <a:pPr lvl="1"/>
            <a:r>
              <a:rPr lang="en-US" dirty="0"/>
              <a:t>Size:</a:t>
            </a:r>
          </a:p>
          <a:p>
            <a:pPr lvl="2"/>
            <a:r>
              <a:rPr lang="sv-SE" dirty="0"/>
              <a:t>Min 1 kWp</a:t>
            </a:r>
          </a:p>
          <a:p>
            <a:pPr lvl="2"/>
            <a:r>
              <a:rPr lang="sv-SE" dirty="0"/>
              <a:t>Max 1 kWp</a:t>
            </a:r>
          </a:p>
          <a:p>
            <a:pPr lvl="2"/>
            <a:endParaRPr lang="en-US" dirty="0"/>
          </a:p>
          <a:p>
            <a:pPr lvl="1"/>
            <a:r>
              <a:rPr lang="en-US" dirty="0"/>
              <a:t>Voltage level:</a:t>
            </a:r>
          </a:p>
          <a:p>
            <a:pPr lvl="2"/>
            <a:r>
              <a:rPr lang="en-US" dirty="0" err="1"/>
              <a:t>Upto</a:t>
            </a:r>
            <a:r>
              <a:rPr lang="en-US" dirty="0"/>
              <a:t> 6 kW, 230V- single phase</a:t>
            </a:r>
          </a:p>
          <a:p>
            <a:pPr lvl="2"/>
            <a:r>
              <a:rPr lang="en-US" dirty="0"/>
              <a:t>Above 6 kW and </a:t>
            </a:r>
            <a:r>
              <a:rPr lang="en-US" dirty="0" err="1"/>
              <a:t>upto</a:t>
            </a:r>
            <a:r>
              <a:rPr lang="en-US" dirty="0"/>
              <a:t> 100 kW, 415 V-Three phase</a:t>
            </a:r>
          </a:p>
          <a:p>
            <a:pPr lvl="2"/>
            <a:r>
              <a:rPr lang="en-US" dirty="0"/>
              <a:t>Above 100 kW, 11 kV-Three phase (HT)</a:t>
            </a:r>
          </a:p>
          <a:p>
            <a:pPr lvl="1"/>
            <a:endParaRPr lang="en-US" dirty="0"/>
          </a:p>
          <a:p>
            <a:pPr lvl="1"/>
            <a:r>
              <a:rPr lang="en-US" dirty="0"/>
              <a:t>Conditions:</a:t>
            </a:r>
          </a:p>
          <a:p>
            <a:pPr lvl="2"/>
            <a:r>
              <a:rPr lang="en-US" dirty="0"/>
              <a:t>Cumulative capacity of all solar systems installed in your area shall not exceed 100% of distribution transformer capacity in your area.</a:t>
            </a:r>
            <a:endParaRPr lang="en-IN" dirty="0"/>
          </a:p>
        </p:txBody>
      </p:sp>
    </p:spTree>
    <p:extLst>
      <p:ext uri="{BB962C8B-B14F-4D97-AF65-F5344CB8AC3E}">
        <p14:creationId xmlns:p14="http://schemas.microsoft.com/office/powerpoint/2010/main" val="272233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2"/>
            <a:ext cx="10515600" cy="5587353"/>
          </a:xfrm>
        </p:spPr>
        <p:txBody>
          <a:bodyPr>
            <a:normAutofit/>
          </a:bodyPr>
          <a:lstStyle/>
          <a:p>
            <a:r>
              <a:rPr lang="en-IN" dirty="0"/>
              <a:t>Ownership options</a:t>
            </a:r>
          </a:p>
          <a:p>
            <a:pPr lvl="1"/>
            <a:r>
              <a:rPr lang="en-US" dirty="0"/>
              <a:t>Self ownership (CAPEX model)</a:t>
            </a:r>
          </a:p>
          <a:p>
            <a:pPr marL="457200" lvl="1" indent="0">
              <a:buNone/>
            </a:pPr>
            <a:endParaRPr lang="en-US" dirty="0"/>
          </a:p>
          <a:p>
            <a:r>
              <a:rPr lang="en-US" dirty="0"/>
              <a:t>Billing Mechanism</a:t>
            </a:r>
          </a:p>
          <a:p>
            <a:pPr lvl="1"/>
            <a:r>
              <a:rPr lang="en-US" dirty="0"/>
              <a:t>Annual (April to March)</a:t>
            </a:r>
          </a:p>
          <a:p>
            <a:pPr lvl="1"/>
            <a:r>
              <a:rPr lang="en-US" dirty="0"/>
              <a:t>Any unadjusted electricity credits shall be paid as per the rates notified by GERC.</a:t>
            </a:r>
          </a:p>
          <a:p>
            <a:pPr lvl="1"/>
            <a:endParaRPr lang="en-US" dirty="0"/>
          </a:p>
          <a:p>
            <a:r>
              <a:rPr lang="en-US" dirty="0"/>
              <a:t>Others</a:t>
            </a:r>
          </a:p>
          <a:p>
            <a:pPr lvl="1"/>
            <a:r>
              <a:rPr lang="en-US" dirty="0"/>
              <a:t>Exempted from Transmission Charge, Transmission Loss, Wheeling Charge, Cross Subsidy Surcharge, Electricity Duty</a:t>
            </a:r>
          </a:p>
        </p:txBody>
      </p:sp>
    </p:spTree>
    <p:extLst>
      <p:ext uri="{BB962C8B-B14F-4D97-AF65-F5344CB8AC3E}">
        <p14:creationId xmlns:p14="http://schemas.microsoft.com/office/powerpoint/2010/main" val="203059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C0C1-F902-40D7-B1A7-F71709B6F424}"/>
              </a:ext>
            </a:extLst>
          </p:cNvPr>
          <p:cNvSpPr>
            <a:spLocks noGrp="1"/>
          </p:cNvSpPr>
          <p:nvPr>
            <p:ph type="title"/>
          </p:nvPr>
        </p:nvSpPr>
        <p:spPr>
          <a:xfrm>
            <a:off x="838200" y="365125"/>
            <a:ext cx="10515600" cy="762339"/>
          </a:xfrm>
        </p:spPr>
        <p:txBody>
          <a:bodyPr>
            <a:normAutofit fontScale="90000"/>
          </a:bodyPr>
          <a:lstStyle/>
          <a:p>
            <a:r>
              <a:rPr lang="en-IN" b="1" dirty="0"/>
              <a:t>2. SUBSIDY</a:t>
            </a:r>
            <a:br>
              <a:rPr lang="en-IN" dirty="0"/>
            </a:br>
            <a:endParaRPr lang="en-IN" dirty="0"/>
          </a:p>
        </p:txBody>
      </p:sp>
      <p:sp>
        <p:nvSpPr>
          <p:cNvPr id="3" name="Content Placeholder 2">
            <a:extLst>
              <a:ext uri="{FF2B5EF4-FFF2-40B4-BE49-F238E27FC236}">
                <a16:creationId xmlns:a16="http://schemas.microsoft.com/office/drawing/2014/main" id="{5ECB58C5-7E0D-4524-8737-285964C83249}"/>
              </a:ext>
            </a:extLst>
          </p:cNvPr>
          <p:cNvSpPr>
            <a:spLocks noGrp="1"/>
          </p:cNvSpPr>
          <p:nvPr>
            <p:ph idx="1"/>
          </p:nvPr>
        </p:nvSpPr>
        <p:spPr>
          <a:xfrm>
            <a:off x="838200" y="905523"/>
            <a:ext cx="10515600" cy="762340"/>
          </a:xfrm>
        </p:spPr>
        <p:txBody>
          <a:bodyPr>
            <a:normAutofit/>
          </a:bodyPr>
          <a:lstStyle/>
          <a:p>
            <a:r>
              <a:rPr lang="en-US" dirty="0"/>
              <a:t>Subsidy Applicable as per SECI guidelines</a:t>
            </a:r>
            <a:endParaRPr lang="en-IN" dirty="0"/>
          </a:p>
        </p:txBody>
      </p:sp>
      <p:sp>
        <p:nvSpPr>
          <p:cNvPr id="5" name="Title 1">
            <a:extLst>
              <a:ext uri="{FF2B5EF4-FFF2-40B4-BE49-F238E27FC236}">
                <a16:creationId xmlns:a16="http://schemas.microsoft.com/office/drawing/2014/main" id="{6150037F-2C39-4C09-99A8-F762FD506C63}"/>
              </a:ext>
            </a:extLst>
          </p:cNvPr>
          <p:cNvSpPr txBox="1">
            <a:spLocks/>
          </p:cNvSpPr>
          <p:nvPr/>
        </p:nvSpPr>
        <p:spPr>
          <a:xfrm>
            <a:off x="838200" y="2645546"/>
            <a:ext cx="10668000" cy="96766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LOAN AVAILABILITY</a:t>
            </a:r>
            <a:br>
              <a:rPr lang="en-IN" dirty="0"/>
            </a:br>
            <a:endParaRPr lang="en-IN" dirty="0"/>
          </a:p>
        </p:txBody>
      </p:sp>
      <p:sp>
        <p:nvSpPr>
          <p:cNvPr id="6" name="Rectangle 5">
            <a:extLst>
              <a:ext uri="{FF2B5EF4-FFF2-40B4-BE49-F238E27FC236}">
                <a16:creationId xmlns:a16="http://schemas.microsoft.com/office/drawing/2014/main" id="{6BF2B08A-B72F-4819-A2A2-22570FEFEB89}"/>
              </a:ext>
            </a:extLst>
          </p:cNvPr>
          <p:cNvSpPr/>
          <p:nvPr/>
        </p:nvSpPr>
        <p:spPr>
          <a:xfrm>
            <a:off x="932154" y="3244334"/>
            <a:ext cx="9836459" cy="1661993"/>
          </a:xfrm>
          <a:prstGeom prst="rect">
            <a:avLst/>
          </a:prstGeom>
        </p:spPr>
        <p:txBody>
          <a:bodyPr wrap="square">
            <a:spAutoFit/>
          </a:bodyPr>
          <a:lstStyle/>
          <a:p>
            <a:pPr marL="285750" indent="-285750">
              <a:buFont typeface="Arial" panose="020B0604020202020204" pitchFamily="34" charset="0"/>
              <a:buChar char="•"/>
            </a:pPr>
            <a:r>
              <a:rPr lang="en-US" sz="2800" dirty="0"/>
              <a:t>Loan for solar as a part of home loan/home improvement loan</a:t>
            </a:r>
          </a:p>
          <a:p>
            <a:pPr marL="285750" indent="-285750">
              <a:buFont typeface="Arial" panose="020B0604020202020204" pitchFamily="34" charset="0"/>
              <a:buChar char="•"/>
            </a:pPr>
            <a:r>
              <a:rPr lang="en-US" sz="2800" dirty="0"/>
              <a:t>Loan </a:t>
            </a:r>
            <a:r>
              <a:rPr lang="en-US" sz="2800" dirty="0" err="1"/>
              <a:t>upto</a:t>
            </a:r>
            <a:r>
              <a:rPr lang="en-US" sz="2800" dirty="0"/>
              <a:t> Rs. 10 lacs available for individuals under Priority sector lending</a:t>
            </a:r>
          </a:p>
          <a:p>
            <a:endParaRPr lang="en-IN" b="0" i="0" dirty="0">
              <a:solidFill>
                <a:srgbClr val="5D5D5D"/>
              </a:solidFill>
              <a:effectLst/>
              <a:latin typeface="DIN-Bold"/>
            </a:endParaRPr>
          </a:p>
        </p:txBody>
      </p:sp>
    </p:spTree>
    <p:extLst>
      <p:ext uri="{BB962C8B-B14F-4D97-AF65-F5344CB8AC3E}">
        <p14:creationId xmlns:p14="http://schemas.microsoft.com/office/powerpoint/2010/main" val="4085719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1254</TotalTime>
  <Words>3201</Words>
  <Application>Microsoft Office PowerPoint</Application>
  <PresentationFormat>Widescreen</PresentationFormat>
  <Paragraphs>225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DIN-Bold</vt:lpstr>
      <vt:lpstr>Wingdings 3</vt:lpstr>
      <vt:lpstr>Slice</vt:lpstr>
      <vt:lpstr>Task 2 Solar Policies</vt:lpstr>
      <vt:lpstr>Maharashtra</vt:lpstr>
      <vt:lpstr>1. NET METERING </vt:lpstr>
      <vt:lpstr> </vt:lpstr>
      <vt:lpstr>2. SUBSIDY </vt:lpstr>
      <vt:lpstr>Gujrat</vt:lpstr>
      <vt:lpstr>1. NET METERING </vt:lpstr>
      <vt:lpstr> </vt:lpstr>
      <vt:lpstr>2. SUBSIDY </vt:lpstr>
      <vt:lpstr>Rajasthan</vt:lpstr>
      <vt:lpstr>1. NET METERING </vt:lpstr>
      <vt:lpstr> </vt:lpstr>
      <vt:lpstr>2. SUBSIDY </vt:lpstr>
      <vt:lpstr>Karnataka</vt:lpstr>
      <vt:lpstr>1. NET METERING </vt:lpstr>
      <vt:lpstr> </vt:lpstr>
      <vt:lpstr>2. SUBSIDY </vt:lpstr>
      <vt:lpstr>Andhra Pradesh</vt:lpstr>
      <vt:lpstr>1. NET METERING </vt:lpstr>
      <vt:lpstr> </vt:lpstr>
      <vt:lpstr>2. SUBSIDY </vt:lpstr>
      <vt:lpstr>Uttar Pradesh</vt:lpstr>
      <vt:lpstr>1. NET METERING </vt:lpstr>
      <vt:lpstr> </vt:lpstr>
      <vt:lpstr>2. SUBSIDY </vt:lpstr>
      <vt:lpstr>Madhya Pradesh</vt:lpstr>
      <vt:lpstr>1. NET METERING </vt:lpstr>
      <vt:lpstr> </vt:lpstr>
      <vt:lpstr>2. SUBSIDY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Solar Policies</dc:title>
  <dc:creator>Nishchal Bhuria</dc:creator>
  <cp:lastModifiedBy>Nishchal Bhuria</cp:lastModifiedBy>
  <cp:revision>6</cp:revision>
  <dcterms:created xsi:type="dcterms:W3CDTF">2020-05-14T10:23:49Z</dcterms:created>
  <dcterms:modified xsi:type="dcterms:W3CDTF">2020-05-15T07:17:52Z</dcterms:modified>
</cp:coreProperties>
</file>