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B4C3-5EBF-4ECA-9612-D524DE717A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0579-B36F-448C-A341-94DA92B8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24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B4C3-5EBF-4ECA-9612-D524DE717A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0579-B36F-448C-A341-94DA92B8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97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B4C3-5EBF-4ECA-9612-D524DE717A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0579-B36F-448C-A341-94DA92B8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4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B4C3-5EBF-4ECA-9612-D524DE717A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0579-B36F-448C-A341-94DA92B8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76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B4C3-5EBF-4ECA-9612-D524DE717A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0579-B36F-448C-A341-94DA92B8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03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B4C3-5EBF-4ECA-9612-D524DE717A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0579-B36F-448C-A341-94DA92B8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12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B4C3-5EBF-4ECA-9612-D524DE717A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0579-B36F-448C-A341-94DA92B808D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B4C3-5EBF-4ECA-9612-D524DE717A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0579-B36F-448C-A341-94DA92B8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6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B4C3-5EBF-4ECA-9612-D524DE717A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0579-B36F-448C-A341-94DA92B8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16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B4C3-5EBF-4ECA-9612-D524DE717A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0579-B36F-448C-A341-94DA92B8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2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1DB4C3-5EBF-4ECA-9612-D524DE717A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0579-B36F-448C-A341-94DA92B8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4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31DB4C3-5EBF-4ECA-9612-D524DE717A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5660579-B36F-448C-A341-94DA92B8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6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2B46-BFAE-03C8-B7E8-DA83C045B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Q-Learning Maze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BF270-89AB-4841-E5C0-D1E9F3472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543921"/>
          </a:xfrm>
        </p:spPr>
        <p:txBody>
          <a:bodyPr>
            <a:normAutofit/>
          </a:bodyPr>
          <a:lstStyle/>
          <a:p>
            <a:r>
              <a:rPr lang="en-US" dirty="0"/>
              <a:t>Exploring Reinforcement Learning in a Grid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2F6D4-A1C3-BE4F-F03D-52785D102AEA}"/>
              </a:ext>
            </a:extLst>
          </p:cNvPr>
          <p:cNvSpPr txBox="1"/>
          <p:nvPr/>
        </p:nvSpPr>
        <p:spPr>
          <a:xfrm>
            <a:off x="5080690" y="5216345"/>
            <a:ext cx="2030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/>
              <a:t>  Sai Kushal KS</a:t>
            </a:r>
          </a:p>
          <a:p>
            <a:r>
              <a:rPr lang="en-IN" sz="2200" dirty="0"/>
              <a:t>Arnav Upadhyay</a:t>
            </a:r>
          </a:p>
        </p:txBody>
      </p:sp>
    </p:spTree>
    <p:extLst>
      <p:ext uri="{BB962C8B-B14F-4D97-AF65-F5344CB8AC3E}">
        <p14:creationId xmlns:p14="http://schemas.microsoft.com/office/powerpoint/2010/main" val="362356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9260-7CD2-3AFC-CB93-0D75CF97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5930"/>
            <a:ext cx="7729728" cy="1188720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B430-5E3C-2229-8AB2-58C9CC80B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51" y="1873860"/>
            <a:ext cx="11611897" cy="4678210"/>
          </a:xfrm>
        </p:spPr>
        <p:txBody>
          <a:bodyPr>
            <a:normAutofit/>
          </a:bodyPr>
          <a:lstStyle/>
          <a:p>
            <a:r>
              <a:rPr lang="en-US" b="1" dirty="0"/>
              <a:t>Episodes:</a:t>
            </a:r>
            <a:r>
              <a:rPr lang="en-US" dirty="0"/>
              <a:t> The agent was trained over 200 episodes, allowing it to learn from repeated interactions with the maze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Success Rate : </a:t>
            </a:r>
            <a:r>
              <a:rPr lang="en-US" dirty="0"/>
              <a:t>The agent successfully reached the goal in approximately 80% of episodes after initial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Notable improvement observed in the agent's ability to navigate the maze as episodes progressed.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Epsilon Decay : </a:t>
            </a:r>
            <a:r>
              <a:rPr lang="en-US" dirty="0"/>
              <a:t>Initial exploration rate (epsilon) was set to 1.0, gradually decaying to 0.01.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strategy allowed the agent to explore the maze freely at first and exploit learned paths as it trained.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Reward Structure : Positive Rewards:</a:t>
            </a:r>
            <a:r>
              <a:rPr lang="en-US" dirty="0"/>
              <a:t> +100 for reaching the goal.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Negative Rewards:</a:t>
            </a:r>
            <a:r>
              <a:rPr lang="en-US" dirty="0"/>
              <a:t> -1 for valid moves and -5 for hitting walls.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reward structure reinforced goal-oriented behavior, encouraging the agent to seek the goal while avoiding walls.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Steps to Goal: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average number of steps to reach the goal decreased from approximately 50 steps in the first few episodes to around 10 steps in later episodes.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98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1C1F-59C7-C3FA-9728-D80878DC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36576-4D3F-D524-A821-B77DD448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638043"/>
            <a:ext cx="8681776" cy="39536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Effective Learning:</a:t>
            </a:r>
            <a:r>
              <a:rPr lang="en-US" dirty="0"/>
              <a:t> The Q-learning algorithm successfully trained the agent to navigate a dynamic maze environment, showcasing the capability of reinforcement learning in problem-solving.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Adaptability:</a:t>
            </a:r>
            <a:r>
              <a:rPr lang="en-US" dirty="0"/>
              <a:t> The agent adapted to its environment, significantly improving its performance over time, which demonstrates the potential for complex decision-making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not only serves as a practical demonstration of Q-learning but also paves the way for further exploration into reinforcement learning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Emphasizing the importance of visualization and tracking metrics in understanding and refining machine learning models enhances both educational and practical applications.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31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68AA-69D8-D870-6F03-E19AFE32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B206-CD5F-3313-9D06-FB21F9AD8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objective of this project is to create an intelligent agent that navigates a maze from a starting position to a goal.</a:t>
            </a:r>
          </a:p>
          <a:p>
            <a:endParaRPr lang="en-US" sz="2000" dirty="0"/>
          </a:p>
          <a:p>
            <a:r>
              <a:rPr lang="en-US" sz="2000" dirty="0"/>
              <a:t>It implements a dynamic maze generation system that uses a Q-learning model for optimal navigational strategies.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also visualizes the learning process in real time to enhance understanding of the decision making. </a:t>
            </a:r>
          </a:p>
        </p:txBody>
      </p:sp>
    </p:spTree>
    <p:extLst>
      <p:ext uri="{BB962C8B-B14F-4D97-AF65-F5344CB8AC3E}">
        <p14:creationId xmlns:p14="http://schemas.microsoft.com/office/powerpoint/2010/main" val="300720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6F23-92D6-F388-70EF-043753CB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4800"/>
            <a:ext cx="7729728" cy="1188720"/>
          </a:xfrm>
        </p:spPr>
        <p:txBody>
          <a:bodyPr/>
          <a:lstStyle/>
          <a:p>
            <a:r>
              <a:rPr lang="en-IN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A5ED-3DF7-84F3-553B-7EFE92EE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542" y="1700981"/>
            <a:ext cx="8386916" cy="48571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Reinforcement Learning </a:t>
            </a:r>
            <a:r>
              <a:rPr lang="en-US" dirty="0"/>
              <a:t>: A branch of machine learning where an agent learns to make decisions by interacting with an environment.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key components are: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Agent</a:t>
            </a:r>
            <a:r>
              <a:rPr lang="en-US" dirty="0"/>
              <a:t>: The learner or decision-maker.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Environment</a:t>
            </a:r>
            <a:r>
              <a:rPr lang="en-US" dirty="0"/>
              <a:t>: The space in which the agent operates.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Actions</a:t>
            </a:r>
            <a:r>
              <a:rPr lang="en-US" dirty="0"/>
              <a:t>: Possible moves the agent can make.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Rewards</a:t>
            </a:r>
            <a:r>
              <a:rPr lang="en-US" dirty="0"/>
              <a:t>: Feedback from the environment based on the agent's actions.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Q-Learning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model-free reinforcement learning algorithm.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a Q-table to estimate the value of taking a particular action in a given state.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Employs the Bellman equation to update Q-values.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07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25F5-26F7-52EC-3672-2B0B56B5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7104"/>
            <a:ext cx="7729728" cy="1188720"/>
          </a:xfrm>
        </p:spPr>
        <p:txBody>
          <a:bodyPr/>
          <a:lstStyle/>
          <a:p>
            <a:r>
              <a:rPr lang="en-IN" dirty="0"/>
              <a:t>Understanding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BCE2-14CF-871F-616B-7635D7C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42" y="1856038"/>
            <a:ext cx="10309515" cy="4764858"/>
          </a:xfrm>
        </p:spPr>
        <p:txBody>
          <a:bodyPr>
            <a:normAutofit/>
          </a:bodyPr>
          <a:lstStyle/>
          <a:p>
            <a:r>
              <a:rPr lang="en-US" dirty="0"/>
              <a:t>Q-learning is a model-free reinforcement learning algorithm used to learn the value of actions in a given state, aiming to maximize cumulative rewards over time.</a:t>
            </a:r>
          </a:p>
          <a:p>
            <a:r>
              <a:rPr lang="en-US" dirty="0"/>
              <a:t>The objective is to find the optimal action-selection policy, which tells the agent what action to take under different circumstances to achieve the highest long-term reward.</a:t>
            </a:r>
          </a:p>
          <a:p>
            <a:r>
              <a:rPr lang="en-US" b="1" dirty="0"/>
              <a:t>Q-Values (Action Values):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Q-values represent the expected future rewards for taking a certain action in a given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Q(</a:t>
            </a:r>
            <a:r>
              <a:rPr lang="en-US" dirty="0" err="1"/>
              <a:t>s,a</a:t>
            </a:r>
            <a:r>
              <a:rPr lang="en-US" dirty="0"/>
              <a:t>)Q(s, a)Q(</a:t>
            </a:r>
            <a:r>
              <a:rPr lang="en-US" dirty="0" err="1"/>
              <a:t>s,a</a:t>
            </a:r>
            <a:r>
              <a:rPr lang="en-US" dirty="0"/>
              <a:t>) indicates the expected utility of taking action A in state S.</a:t>
            </a:r>
          </a:p>
          <a:p>
            <a:r>
              <a:rPr lang="en-US" b="1" dirty="0"/>
              <a:t>Epsilon-Greedy Strategy: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common approach to balance exploration and exploitation: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With probability ϵ, choose a random action (exploration).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With probability 1−ϵ, choose the action with the highest Q-value (exploitation).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Epsilon Decay: Over time, ϵ is reduced to </a:t>
            </a:r>
            <a:r>
              <a:rPr lang="en-US" dirty="0" err="1"/>
              <a:t>favour</a:t>
            </a:r>
            <a:r>
              <a:rPr lang="en-US" dirty="0"/>
              <a:t> exploitation as the agent gains more knowledge.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54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FB3B-7D52-C106-C001-36E69911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1058"/>
            <a:ext cx="7729728" cy="1188720"/>
          </a:xfrm>
        </p:spPr>
        <p:txBody>
          <a:bodyPr/>
          <a:lstStyle/>
          <a:p>
            <a:r>
              <a:rPr lang="en-IN" dirty="0"/>
              <a:t>Understanding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1281-81B2-8426-ABBE-360C545A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652" y="1700981"/>
            <a:ext cx="10392696" cy="4925961"/>
          </a:xfrm>
        </p:spPr>
        <p:txBody>
          <a:bodyPr>
            <a:normAutofit/>
          </a:bodyPr>
          <a:lstStyle/>
          <a:p>
            <a:r>
              <a:rPr lang="en-IN" b="1" dirty="0"/>
              <a:t>Q-Learning Update Rule: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core update formula used to refine Q-values: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Where: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α = </a:t>
            </a:r>
            <a:r>
              <a:rPr lang="en-IN" dirty="0"/>
              <a:t>Learning rate (controls how much new information overrides old information).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 = Immediate reward received after taking action A from state 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γ = </a:t>
            </a:r>
            <a:r>
              <a:rPr lang="en-IN" dirty="0"/>
              <a:t>Discount factor (determines the importance of future rewards).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s′ = Next state after taking action A.</a:t>
            </a:r>
          </a:p>
          <a:p>
            <a:r>
              <a:rPr lang="en-US" b="1" dirty="0"/>
              <a:t>Benefits of Q-Learning: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Model-Free:</a:t>
            </a:r>
            <a:r>
              <a:rPr lang="en-US" sz="1600" dirty="0"/>
              <a:t> Does not require a model of the environment, making it flexible and applicable to various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Convergence:</a:t>
            </a:r>
            <a:r>
              <a:rPr lang="en-US" sz="1600" dirty="0"/>
              <a:t> Under certain conditions (e.g., sufficient exploration), Q-learning is guaranteed to converge to the optimal policy.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3132C-9A2F-37D2-1CA4-C0BD2EA7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597060"/>
            <a:ext cx="5363323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3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5AF4-001C-FA2E-11C4-74A6F263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Maze Generation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C4D35-9581-81D5-B822-851A8275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8" y="2725178"/>
            <a:ext cx="6823588" cy="3586614"/>
          </a:xfrm>
        </p:spPr>
        <p:txBody>
          <a:bodyPr/>
          <a:lstStyle/>
          <a:p>
            <a:r>
              <a:rPr lang="en-US" b="1" dirty="0"/>
              <a:t>Maze Initialization:</a:t>
            </a:r>
            <a:r>
              <a:rPr lang="en-US" dirty="0"/>
              <a:t> A 2D NumPy array is created to represent the maze, initialized to zeros (empty spaces).</a:t>
            </a:r>
          </a:p>
          <a:p>
            <a:r>
              <a:rPr lang="en-US" b="1" dirty="0"/>
              <a:t>Wall Generation:</a:t>
            </a:r>
            <a:r>
              <a:rPr lang="en-US" dirty="0"/>
              <a:t> Random positions are selected to place walls based on the complexity parameter.</a:t>
            </a:r>
          </a:p>
          <a:p>
            <a:r>
              <a:rPr lang="en-US" b="1" dirty="0"/>
              <a:t>Start and Goal:</a:t>
            </a:r>
            <a:r>
              <a:rPr lang="en-US" dirty="0"/>
              <a:t> The starting position (top-left corner) is set to 0, and the goal position (bottom-right corner) is set to 2.</a:t>
            </a:r>
          </a:p>
          <a:p>
            <a:r>
              <a:rPr lang="en-IN" b="1" dirty="0"/>
              <a:t>Path Creation</a:t>
            </a:r>
            <a:r>
              <a:rPr lang="en-IN" dirty="0"/>
              <a:t>: The </a:t>
            </a:r>
            <a:r>
              <a:rPr lang="en-IN" b="1" dirty="0" err="1"/>
              <a:t>find_path</a:t>
            </a:r>
            <a:r>
              <a:rPr lang="en-IN" b="1" dirty="0"/>
              <a:t> </a:t>
            </a:r>
            <a:r>
              <a:rPr lang="en-IN" dirty="0"/>
              <a:t>function ensures that there is a valid path from start to goal by modifying the maze accordingly.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220F01-0D37-B30C-6CB8-46C450B0E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642" y="2457500"/>
            <a:ext cx="4821499" cy="385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2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7BB4-7F65-6849-8C96-23F6C2AD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Q-Learning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3EDC-C339-CC33-5889-695626ACD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446" y="2667541"/>
            <a:ext cx="4959315" cy="3969233"/>
          </a:xfrm>
        </p:spPr>
        <p:txBody>
          <a:bodyPr/>
          <a:lstStyle/>
          <a:p>
            <a:r>
              <a:rPr lang="en-US" b="1" dirty="0"/>
              <a:t>Q-table Initialization:</a:t>
            </a:r>
            <a:r>
              <a:rPr lang="en-US" dirty="0"/>
              <a:t> A 3D array representing the Q-values for each state-action pair is created.</a:t>
            </a:r>
          </a:p>
          <a:p>
            <a:r>
              <a:rPr lang="en-IN" b="1" dirty="0"/>
              <a:t>Action Selection </a:t>
            </a:r>
            <a:r>
              <a:rPr lang="en-IN" dirty="0"/>
              <a:t>: the </a:t>
            </a:r>
            <a:r>
              <a:rPr lang="en-IN" b="1" dirty="0" err="1"/>
              <a:t>get_action</a:t>
            </a:r>
            <a:r>
              <a:rPr lang="en-IN" dirty="0"/>
              <a:t> method uses the epsilon-greedy strategy to balance exploration and exploitation.</a:t>
            </a:r>
          </a:p>
          <a:p>
            <a:r>
              <a:rPr lang="en-IN" b="1" dirty="0"/>
              <a:t>Q-value Update</a:t>
            </a:r>
            <a:r>
              <a:rPr lang="en-IN" dirty="0"/>
              <a:t>: The update method adjusts the Q-value based on the reward received and the maximum expected future reward, implementing the Q-learning formula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FCF2CD-E411-79B7-DFFE-3C66FA59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785" y="2431287"/>
            <a:ext cx="4883648" cy="43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9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F315-BB98-19C9-8EF0-344C40B7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2187"/>
            <a:ext cx="7729728" cy="1188720"/>
          </a:xfrm>
        </p:spPr>
        <p:txBody>
          <a:bodyPr/>
          <a:lstStyle/>
          <a:p>
            <a:r>
              <a:rPr lang="en-IN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5E23-2F16-3619-8961-4582A4D9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19" y="3084977"/>
            <a:ext cx="5430881" cy="3239222"/>
          </a:xfrm>
        </p:spPr>
        <p:txBody>
          <a:bodyPr/>
          <a:lstStyle/>
          <a:p>
            <a:r>
              <a:rPr lang="en-US" b="1" dirty="0"/>
              <a:t>Environment and Agent Creation:</a:t>
            </a:r>
            <a:r>
              <a:rPr lang="en-US" dirty="0"/>
              <a:t> A new maze environment and a Q-learning agent are instantiated.</a:t>
            </a:r>
          </a:p>
          <a:p>
            <a:r>
              <a:rPr lang="en-US" b="1" dirty="0"/>
              <a:t>Episode Loop:</a:t>
            </a:r>
            <a:r>
              <a:rPr lang="en-US" dirty="0"/>
              <a:t> For each episode, the agent resets the environment, takes actions based on the learned Q-values, and updates the Q-table after each step.</a:t>
            </a:r>
          </a:p>
          <a:p>
            <a:r>
              <a:rPr lang="en-US" b="1" dirty="0"/>
              <a:t>Termination:</a:t>
            </a:r>
            <a:r>
              <a:rPr lang="en-US" dirty="0"/>
              <a:t> The loop continues until the goal is reached or the maximum number of steps is exceeded.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8FDC6-30A4-CC34-DC8B-33A2C097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20" y="2394043"/>
            <a:ext cx="4998861" cy="416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3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00E-11EC-9C86-3B80-69573FA1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A44F-C0E9-46A1-FEC8-E33094AF2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2622002"/>
            <a:ext cx="5518484" cy="3810882"/>
          </a:xfrm>
        </p:spPr>
        <p:txBody>
          <a:bodyPr/>
          <a:lstStyle/>
          <a:p>
            <a:r>
              <a:rPr lang="en-IN" dirty="0"/>
              <a:t>Maze Update: the </a:t>
            </a:r>
            <a:r>
              <a:rPr lang="en-IN" dirty="0" err="1"/>
              <a:t>update_maze</a:t>
            </a:r>
            <a:r>
              <a:rPr lang="en-IN" dirty="0"/>
              <a:t> method redraws the maze each time the agent moves, highlighting the current position.</a:t>
            </a:r>
          </a:p>
          <a:p>
            <a:r>
              <a:rPr lang="en-IN" dirty="0" err="1"/>
              <a:t>Color</a:t>
            </a:r>
            <a:r>
              <a:rPr lang="en-IN" dirty="0"/>
              <a:t> Mapping: Different colours represent empty spaces, walls, the goal and the agent.</a:t>
            </a:r>
          </a:p>
          <a:p>
            <a:r>
              <a:rPr lang="en-IN" dirty="0"/>
              <a:t>Canvas Drawing: The method creates rectangles on the canvas to visually represent the maze state.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3D559-11D5-9C68-4567-35550A58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22002"/>
            <a:ext cx="5556904" cy="38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131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126</TotalTime>
  <Words>1001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Q-Learning Maze Solver</vt:lpstr>
      <vt:lpstr>Introduction</vt:lpstr>
      <vt:lpstr>Reinforcement learning</vt:lpstr>
      <vt:lpstr>Understanding Q-Learning</vt:lpstr>
      <vt:lpstr>Understanding q-learning</vt:lpstr>
      <vt:lpstr>Maze Generation </vt:lpstr>
      <vt:lpstr>Q-Learning Agent</vt:lpstr>
      <vt:lpstr>Training Process</vt:lpstr>
      <vt:lpstr>Visualization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Sudarshan NS</dc:creator>
  <cp:lastModifiedBy>Sudarshan NS</cp:lastModifiedBy>
  <cp:revision>1</cp:revision>
  <dcterms:created xsi:type="dcterms:W3CDTF">2024-10-19T16:18:40Z</dcterms:created>
  <dcterms:modified xsi:type="dcterms:W3CDTF">2024-10-19T18:25:31Z</dcterms:modified>
</cp:coreProperties>
</file>