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obster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YfPWjQNaqoTl5FDgeTzjLEsGC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3f9da4af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3f9da4a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3f9da4a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3f9da4af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3f9da4af9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3f9da4af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3f9da4af9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3f9da4af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3f9da4af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3f9da4a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3f9da4af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3f9da4a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3f9da4af9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3f9da4af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3f9da4af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3f9da4a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3f9da4a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63f9da4af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1524000" y="1033272"/>
            <a:ext cx="9144000" cy="24780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1524000" y="3822192"/>
            <a:ext cx="9144000" cy="143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4512564" y="-1028700"/>
            <a:ext cx="3959352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 rot="5400000">
            <a:off x="7614700" y="1949100"/>
            <a:ext cx="48493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2286218" y="-598082"/>
            <a:ext cx="4849300" cy="77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1371600" y="4974336"/>
            <a:ext cx="9966961" cy="111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371600" y="2112264"/>
            <a:ext cx="484632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6766560" y="2112265"/>
            <a:ext cx="4846320" cy="3959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3" type="body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4"/>
          <p:cNvSpPr txBox="1"/>
          <p:nvPr>
            <p:ph idx="4" type="body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/>
          <p:nvPr>
            <p:ph idx="2" type="pic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 flipH="1" rot="10800000">
            <a:off x="0" y="6401226"/>
            <a:ext cx="12192000" cy="456773"/>
          </a:xfrm>
          <a:prstGeom prst="rect">
            <a:avLst/>
          </a:prstGeom>
          <a:gradFill>
            <a:gsLst>
              <a:gs pos="0">
                <a:srgbClr val="3A3ACC">
                  <a:alpha val="27843"/>
                </a:srgbClr>
              </a:gs>
              <a:gs pos="14000">
                <a:srgbClr val="3A3ACC">
                  <a:alpha val="27843"/>
                </a:srgbClr>
              </a:gs>
              <a:gs pos="100000">
                <a:srgbClr val="377AD9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;p9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0">
                <a:srgbClr val="D273E5">
                  <a:alpha val="54901"/>
                </a:srgbClr>
              </a:gs>
              <a:gs pos="9000">
                <a:srgbClr val="D273E5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vishreekh/Depression-detection-using-Twitter-posts" TargetMode="External"/><Relationship Id="rId4" Type="http://schemas.openxmlformats.org/officeDocument/2006/relationships/hyperlink" Target="https://dataverse.harvard.edu/dataset.xhtml?persistentId=doi:10.7910/DVN/5QCCUU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" name="Google Shape;87;p1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chemeClr val="accent2"/>
              </a:gs>
              <a:gs pos="11000">
                <a:schemeClr val="accent2"/>
              </a:gs>
              <a:gs pos="100000">
                <a:srgbClr val="1B8195">
                  <a:alpha val="8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" name="Google Shape;88;p1"/>
          <p:cNvSpPr/>
          <p:nvPr/>
        </p:nvSpPr>
        <p:spPr>
          <a:xfrm rot="-54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rgbClr val="377AD9">
                  <a:alpha val="34901"/>
                </a:srgbClr>
              </a:gs>
              <a:gs pos="100000">
                <a:srgbClr val="25ACC7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Network Technology Background" id="89" name="Google Shape;89;p1"/>
          <p:cNvPicPr preferRelativeResize="0"/>
          <p:nvPr/>
        </p:nvPicPr>
        <p:blipFill rotWithShape="1">
          <a:blip r:embed="rId3">
            <a:alphaModFix/>
          </a:blip>
          <a:srcRect b="0" l="30869" r="0" t="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D6D6F5">
                  <a:alpha val="0"/>
                </a:srgbClr>
              </a:gs>
              <a:gs pos="39000">
                <a:srgbClr val="D6D6F5">
                  <a:alpha val="0"/>
                </a:srgbClr>
              </a:gs>
              <a:gs pos="100000">
                <a:srgbClr val="25ACC7">
                  <a:alpha val="28627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-2150" y="1878900"/>
            <a:ext cx="64437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chemeClr val="lt1"/>
                </a:solidFill>
              </a:rPr>
              <a:t>CLIMA</a:t>
            </a:r>
            <a:r>
              <a:rPr lang="en-US" sz="3500">
                <a:solidFill>
                  <a:schemeClr val="lt1"/>
                </a:solidFill>
              </a:rPr>
              <a:t>TE-RELATED TWITTER FEEDBACK ANALYSIS Using Bert</a:t>
            </a:r>
            <a:r>
              <a:rPr lang="en-US" sz="3200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525275" y="4004400"/>
            <a:ext cx="559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800">
                <a:solidFill>
                  <a:schemeClr val="lt1"/>
                </a:solidFill>
              </a:rPr>
              <a:t>By: Yihang Hu, Qingcheng Wei, Zinan Zhang, Chengze Xie</a:t>
            </a:r>
            <a:endParaRPr sz="2200"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3f9da4af9_0_30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Pre-training Model </a:t>
            </a:r>
            <a:endParaRPr/>
          </a:p>
        </p:txBody>
      </p:sp>
      <p:sp>
        <p:nvSpPr>
          <p:cNvPr id="160" name="Google Shape;160;g163f9da4af9_0_30"/>
          <p:cNvSpPr/>
          <p:nvPr/>
        </p:nvSpPr>
        <p:spPr>
          <a:xfrm>
            <a:off x="690400" y="2661875"/>
            <a:ext cx="2869200" cy="1112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Bert_Tokenizer</a:t>
            </a:r>
            <a:r>
              <a:rPr b="1" lang="en-US" sz="2500"/>
              <a:t> </a:t>
            </a:r>
            <a:endParaRPr b="1" sz="2500"/>
          </a:p>
        </p:txBody>
      </p:sp>
      <p:sp>
        <p:nvSpPr>
          <p:cNvPr id="161" name="Google Shape;161;g163f9da4af9_0_30"/>
          <p:cNvSpPr/>
          <p:nvPr/>
        </p:nvSpPr>
        <p:spPr>
          <a:xfrm>
            <a:off x="5201000" y="1963800"/>
            <a:ext cx="5582700" cy="981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With the help of this model, we transform the text into numbers by the</a:t>
            </a:r>
            <a:r>
              <a:rPr b="1" lang="en-US" sz="1900"/>
              <a:t> Lookup table  </a:t>
            </a:r>
            <a:endParaRPr b="1" sz="1900"/>
          </a:p>
        </p:txBody>
      </p:sp>
      <p:sp>
        <p:nvSpPr>
          <p:cNvPr id="162" name="Google Shape;162;g163f9da4af9_0_30"/>
          <p:cNvSpPr/>
          <p:nvPr/>
        </p:nvSpPr>
        <p:spPr>
          <a:xfrm>
            <a:off x="5201000" y="2945700"/>
            <a:ext cx="5582700" cy="3462600"/>
          </a:xfrm>
          <a:prstGeom prst="roundRect">
            <a:avLst>
              <a:gd fmla="val 5318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With the help of this Bert specific tokenizer, we are able to</a:t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Faster rate to remove the text disambiguate.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Tokenize the tweets that including emojis and other Twitter norms 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Split the word into multiple tokens. This will help classify words with multiple forms. </a:t>
            </a:r>
            <a:endParaRPr sz="2100"/>
          </a:p>
        </p:txBody>
      </p:sp>
      <p:cxnSp>
        <p:nvCxnSpPr>
          <p:cNvPr id="163" name="Google Shape;163;g163f9da4af9_0_30"/>
          <p:cNvCxnSpPr>
            <a:stCxn id="160" idx="3"/>
            <a:endCxn id="162" idx="1"/>
          </p:cNvCxnSpPr>
          <p:nvPr/>
        </p:nvCxnSpPr>
        <p:spPr>
          <a:xfrm>
            <a:off x="3559600" y="3218075"/>
            <a:ext cx="1641300" cy="14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163f9da4af9_0_30"/>
          <p:cNvCxnSpPr>
            <a:stCxn id="160" idx="3"/>
            <a:endCxn id="161" idx="1"/>
          </p:cNvCxnSpPr>
          <p:nvPr/>
        </p:nvCxnSpPr>
        <p:spPr>
          <a:xfrm flipH="1" rot="10800000">
            <a:off x="3559600" y="2454875"/>
            <a:ext cx="1641300" cy="7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23300" y="234676"/>
            <a:ext cx="102414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Why choose Bert transformer? 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593225" y="1752975"/>
            <a:ext cx="4766700" cy="3579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Bert Transformer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Non-sequential</a:t>
            </a:r>
            <a:r>
              <a:rPr lang="en-US" sz="1500"/>
              <a:t>: Sentences</a:t>
            </a:r>
            <a:r>
              <a:rPr lang="en-US" sz="1500"/>
              <a:t> are processed as a whole rather than word by word(Solving long dependency issues)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Self Attention</a:t>
            </a:r>
            <a:r>
              <a:rPr lang="en-US" sz="1500"/>
              <a:t>: Auto compute similarity </a:t>
            </a:r>
            <a:r>
              <a:rPr lang="en-US" sz="1500"/>
              <a:t>scores</a:t>
            </a:r>
            <a:r>
              <a:rPr lang="en-US" sz="1500"/>
              <a:t> between words in a sentence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Positional Embeddings</a:t>
            </a:r>
            <a:r>
              <a:rPr lang="en-US" sz="1500"/>
              <a:t>: introduced to replace recurrence(Providing relationship between different words ). </a:t>
            </a:r>
            <a:endParaRPr sz="1500"/>
          </a:p>
        </p:txBody>
      </p:sp>
      <p:sp>
        <p:nvSpPr>
          <p:cNvPr id="171" name="Google Shape;171;p5"/>
          <p:cNvSpPr/>
          <p:nvPr/>
        </p:nvSpPr>
        <p:spPr>
          <a:xfrm>
            <a:off x="6572875" y="1752975"/>
            <a:ext cx="4766700" cy="3579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RNN/LSTM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Sequential Processing: </a:t>
            </a:r>
            <a:r>
              <a:rPr lang="en-US" sz="1500"/>
              <a:t>sentences must be processed word by word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Markov property: </a:t>
            </a:r>
            <a:r>
              <a:rPr lang="en-US" sz="1500"/>
              <a:t>each state is only dependent on the previously seen state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2" name="Google Shape;172;p5"/>
          <p:cNvSpPr/>
          <p:nvPr/>
        </p:nvSpPr>
        <p:spPr>
          <a:xfrm>
            <a:off x="4178025" y="4961400"/>
            <a:ext cx="1305600" cy="1168200"/>
          </a:xfrm>
          <a:prstGeom prst="smileyFace">
            <a:avLst>
              <a:gd fmla="val 4653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3f9da4af9_0_41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178" name="Google Shape;178;g163f9da4af9_0_41"/>
          <p:cNvSpPr txBox="1"/>
          <p:nvPr>
            <p:ph idx="1" type="body"/>
          </p:nvPr>
        </p:nvSpPr>
        <p:spPr>
          <a:xfrm>
            <a:off x="1371600" y="234591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use a pre-trained model that has been trained on 48368 tweets.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The architecture of our model: We have 11 Bert Layers.</a:t>
            </a:r>
            <a:endParaRPr/>
          </a:p>
          <a:p>
            <a:pPr indent="-1905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We have carefully chosen the hyperparameters of this model given our relatively small sample size compared to the dataset used in pre-trained process.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FINAL OUTPUT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1139900" y="2390300"/>
            <a:ext cx="39225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figure on the right represents the average training losses’ variances in each epochs. At last based on our experiment, we got the testing accuracy of </a:t>
            </a:r>
            <a:r>
              <a:rPr b="1" lang="en-US"/>
              <a:t>83.82%</a:t>
            </a:r>
            <a:endParaRPr b="1"/>
          </a:p>
        </p:txBody>
      </p:sp>
      <p:pic>
        <p:nvPicPr>
          <p:cNvPr id="185" name="Google Shape;18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225" y="1670325"/>
            <a:ext cx="5276025" cy="35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3f9da4af9_0_94"/>
          <p:cNvSpPr txBox="1"/>
          <p:nvPr>
            <p:ph type="title"/>
          </p:nvPr>
        </p:nvSpPr>
        <p:spPr>
          <a:xfrm>
            <a:off x="1130000" y="758353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91" name="Google Shape;191;g163f9da4af9_0_94"/>
          <p:cNvSpPr txBox="1"/>
          <p:nvPr/>
        </p:nvSpPr>
        <p:spPr>
          <a:xfrm>
            <a:off x="756050" y="2469350"/>
            <a:ext cx="1098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Pre-trained model acquisition: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1: 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https://github.com/avishreekh/Depression-detection-using-Twitter-posts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Data acquisition: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2: </a:t>
            </a:r>
            <a:r>
              <a:rPr lang="en-US" sz="2100" u="sng">
                <a:solidFill>
                  <a:schemeClr val="hlink"/>
                </a:solidFill>
                <a:hlinkClick r:id="rId4"/>
              </a:rPr>
              <a:t>Climate Change Tweets Ids - GWU Libraries Dataverse (harvard.edu)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3f9da4af9_2_6"/>
          <p:cNvSpPr txBox="1"/>
          <p:nvPr>
            <p:ph type="title"/>
          </p:nvPr>
        </p:nvSpPr>
        <p:spPr>
          <a:xfrm>
            <a:off x="4512000" y="1815475"/>
            <a:ext cx="3168000" cy="123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Q &amp; A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GOAL OF THIS PROJECT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1082950" y="2524574"/>
            <a:ext cx="102414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73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/>
              <a:t>Utilizing a pre-trained model, we gather Tweets related to climate change and search for a relationship between whether this Tweet will gain public support and the content of the post. 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3f9da4af9_2_0"/>
          <p:cNvSpPr txBox="1"/>
          <p:nvPr>
            <p:ph type="ctrTitle"/>
          </p:nvPr>
        </p:nvSpPr>
        <p:spPr>
          <a:xfrm>
            <a:off x="2334875" y="-3"/>
            <a:ext cx="9144000" cy="247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Why</a:t>
            </a:r>
            <a:r>
              <a:rPr lang="en-US"/>
              <a:t> we choose this project? </a:t>
            </a:r>
            <a:endParaRPr/>
          </a:p>
        </p:txBody>
      </p:sp>
      <p:pic>
        <p:nvPicPr>
          <p:cNvPr id="104" name="Google Shape;104;g163f9da4af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000" y="3244700"/>
            <a:ext cx="2610050" cy="26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3f9da4af9_0_58"/>
          <p:cNvSpPr/>
          <p:nvPr/>
        </p:nvSpPr>
        <p:spPr>
          <a:xfrm>
            <a:off x="934675" y="1378175"/>
            <a:ext cx="4356600" cy="864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1. </a:t>
            </a:r>
            <a:r>
              <a:rPr b="1" lang="en-US" sz="1900"/>
              <a:t>Facilitate user retention and </a:t>
            </a:r>
            <a:r>
              <a:rPr b="1" lang="en-US" sz="1900"/>
              <a:t>interaction</a:t>
            </a:r>
            <a:r>
              <a:rPr lang="en-US" sz="1800"/>
              <a:t> </a:t>
            </a:r>
            <a:endParaRPr sz="1800"/>
          </a:p>
        </p:txBody>
      </p:sp>
      <p:sp>
        <p:nvSpPr>
          <p:cNvPr id="110" name="Google Shape;110;g163f9da4af9_0_58"/>
          <p:cNvSpPr txBox="1"/>
          <p:nvPr>
            <p:ph idx="4294967295" type="title"/>
          </p:nvPr>
        </p:nvSpPr>
        <p:spPr>
          <a:xfrm>
            <a:off x="316100" y="124900"/>
            <a:ext cx="6349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GOAL OF THIS PROJECT</a:t>
            </a:r>
            <a:endParaRPr/>
          </a:p>
        </p:txBody>
      </p:sp>
      <p:sp>
        <p:nvSpPr>
          <p:cNvPr id="111" name="Google Shape;111;g163f9da4af9_0_58"/>
          <p:cNvSpPr/>
          <p:nvPr/>
        </p:nvSpPr>
        <p:spPr>
          <a:xfrm>
            <a:off x="6926825" y="1378175"/>
            <a:ext cx="4356600" cy="864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2. Prone to receive positive Tweets</a:t>
            </a:r>
            <a:endParaRPr b="1" sz="2000"/>
          </a:p>
        </p:txBody>
      </p:sp>
      <p:pic>
        <p:nvPicPr>
          <p:cNvPr id="112" name="Google Shape;112;g163f9da4af9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501" y="3098437"/>
            <a:ext cx="39272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63f9da4af9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088" y="3156763"/>
            <a:ext cx="3805775" cy="213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63f9da4af9_0_58"/>
          <p:cNvSpPr/>
          <p:nvPr/>
        </p:nvSpPr>
        <p:spPr>
          <a:xfrm>
            <a:off x="5648575" y="1443075"/>
            <a:ext cx="810900" cy="799800"/>
          </a:xfrm>
          <a:prstGeom prst="mathPlus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3f9da4af9_0_75"/>
          <p:cNvSpPr/>
          <p:nvPr/>
        </p:nvSpPr>
        <p:spPr>
          <a:xfrm>
            <a:off x="748850" y="1266675"/>
            <a:ext cx="5495700" cy="864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1. Facilitate user retention and interaction</a:t>
            </a:r>
            <a:r>
              <a:rPr lang="en-US" sz="1800"/>
              <a:t> </a:t>
            </a:r>
            <a:endParaRPr sz="1800"/>
          </a:p>
        </p:txBody>
      </p:sp>
      <p:sp>
        <p:nvSpPr>
          <p:cNvPr id="120" name="Google Shape;120;g163f9da4af9_0_75"/>
          <p:cNvSpPr txBox="1"/>
          <p:nvPr>
            <p:ph idx="4294967295" type="title"/>
          </p:nvPr>
        </p:nvSpPr>
        <p:spPr>
          <a:xfrm>
            <a:off x="316100" y="124900"/>
            <a:ext cx="6349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Benefit of this project</a:t>
            </a:r>
            <a:endParaRPr/>
          </a:p>
        </p:txBody>
      </p:sp>
      <p:sp>
        <p:nvSpPr>
          <p:cNvPr id="121" name="Google Shape;121;g163f9da4af9_0_75"/>
          <p:cNvSpPr txBox="1"/>
          <p:nvPr/>
        </p:nvSpPr>
        <p:spPr>
          <a:xfrm>
            <a:off x="748850" y="2732050"/>
            <a:ext cx="10407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Whenever users post a tweet, system will use our algorithm to identify whether the tweet will be liked or not.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Based on the result, the system will push tweets that will be liked a lot forward than others when users search for climate or environment related topic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And it will </a:t>
            </a:r>
            <a:r>
              <a:rPr lang="en-US" sz="2200"/>
              <a:t>facilitate</a:t>
            </a:r>
            <a:r>
              <a:rPr lang="en-US" sz="2200"/>
              <a:t> user interaction with the platform and </a:t>
            </a:r>
            <a:r>
              <a:rPr lang="en-US" sz="2200"/>
              <a:t>improve</a:t>
            </a:r>
            <a:r>
              <a:rPr lang="en-US" sz="2200"/>
              <a:t> the user </a:t>
            </a:r>
            <a:r>
              <a:rPr lang="en-US" sz="2200"/>
              <a:t>stickiness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3f9da4af9_0_84"/>
          <p:cNvSpPr txBox="1"/>
          <p:nvPr>
            <p:ph idx="4294967295" type="title"/>
          </p:nvPr>
        </p:nvSpPr>
        <p:spPr>
          <a:xfrm>
            <a:off x="316100" y="124900"/>
            <a:ext cx="6349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GOAL OF THIS PROJECT</a:t>
            </a:r>
            <a:endParaRPr/>
          </a:p>
        </p:txBody>
      </p:sp>
      <p:sp>
        <p:nvSpPr>
          <p:cNvPr id="127" name="Google Shape;127;g163f9da4af9_0_84"/>
          <p:cNvSpPr/>
          <p:nvPr/>
        </p:nvSpPr>
        <p:spPr>
          <a:xfrm>
            <a:off x="1035275" y="1407575"/>
            <a:ext cx="4837800" cy="864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2. Prone to receive positive Tweets</a:t>
            </a:r>
            <a:endParaRPr b="1" sz="2000"/>
          </a:p>
        </p:txBody>
      </p:sp>
      <p:sp>
        <p:nvSpPr>
          <p:cNvPr id="128" name="Google Shape;128;g163f9da4af9_0_84"/>
          <p:cNvSpPr txBox="1"/>
          <p:nvPr/>
        </p:nvSpPr>
        <p:spPr>
          <a:xfrm>
            <a:off x="1035275" y="3099125"/>
            <a:ext cx="9902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Popular tweets are likely to contain positive and profound </a:t>
            </a:r>
            <a:r>
              <a:rPr lang="en-US" sz="2100"/>
              <a:t>environmental</a:t>
            </a:r>
            <a:r>
              <a:rPr lang="en-US" sz="2100"/>
              <a:t>-related topics.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With positive tweets pushed to the top, public </a:t>
            </a:r>
            <a:r>
              <a:rPr lang="en-US" sz="2100"/>
              <a:t>awareness</a:t>
            </a:r>
            <a:r>
              <a:rPr lang="en-US" sz="2100"/>
              <a:t> on climate change can be raised.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DATA GATHERING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05750" y="2546825"/>
            <a:ext cx="2071200" cy="332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1. </a:t>
            </a:r>
            <a:r>
              <a:rPr lang="en-US" sz="2100"/>
              <a:t>We use the &lt;</a:t>
            </a:r>
            <a:r>
              <a:rPr b="1" lang="en-US" sz="2100"/>
              <a:t>Tweepy</a:t>
            </a:r>
            <a:r>
              <a:rPr lang="en-US" sz="2100"/>
              <a:t>&gt; package to request for twitter API by providing its specific </a:t>
            </a:r>
            <a:r>
              <a:rPr b="1" lang="en-US" sz="2100"/>
              <a:t>ID</a:t>
            </a:r>
            <a:r>
              <a:rPr lang="en-US" sz="2100"/>
              <a:t> number </a:t>
            </a:r>
            <a:endParaRPr sz="2100"/>
          </a:p>
        </p:txBody>
      </p:sp>
      <p:sp>
        <p:nvSpPr>
          <p:cNvPr id="135" name="Google Shape;135;p3"/>
          <p:cNvSpPr/>
          <p:nvPr/>
        </p:nvSpPr>
        <p:spPr>
          <a:xfrm>
            <a:off x="4674125" y="2546825"/>
            <a:ext cx="2141100" cy="3329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We clean the table by removing all the Nah values in the table, organizing into Texts and Labels which are our associated X and Y values. </a:t>
            </a:r>
            <a:endParaRPr sz="1800"/>
          </a:p>
        </p:txBody>
      </p:sp>
      <p:sp>
        <p:nvSpPr>
          <p:cNvPr id="136" name="Google Shape;136;p3"/>
          <p:cNvSpPr/>
          <p:nvPr/>
        </p:nvSpPr>
        <p:spPr>
          <a:xfrm>
            <a:off x="8712400" y="2546825"/>
            <a:ext cx="2071200" cy="3329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3. We save our data into csv file for future references  and feed it into our pre-training model</a:t>
            </a:r>
            <a:endParaRPr sz="1900"/>
          </a:p>
        </p:txBody>
      </p:sp>
      <p:sp>
        <p:nvSpPr>
          <p:cNvPr id="137" name="Google Shape;137;p3"/>
          <p:cNvSpPr/>
          <p:nvPr/>
        </p:nvSpPr>
        <p:spPr>
          <a:xfrm>
            <a:off x="2991750" y="3843275"/>
            <a:ext cx="1473000" cy="7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133150" y="3843275"/>
            <a:ext cx="1473000" cy="7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3f9da4af9_0_9"/>
          <p:cNvSpPr txBox="1"/>
          <p:nvPr>
            <p:ph type="title"/>
          </p:nvPr>
        </p:nvSpPr>
        <p:spPr>
          <a:xfrm>
            <a:off x="1340900" y="3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DATA GATHERING Example</a:t>
            </a:r>
            <a:endParaRPr/>
          </a:p>
        </p:txBody>
      </p:sp>
      <p:sp>
        <p:nvSpPr>
          <p:cNvPr id="144" name="Google Shape;144;g163f9da4af9_0_9"/>
          <p:cNvSpPr/>
          <p:nvPr/>
        </p:nvSpPr>
        <p:spPr>
          <a:xfrm>
            <a:off x="675075" y="1626275"/>
            <a:ext cx="10310100" cy="796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Given: Twitter ID number: </a:t>
            </a: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1028957353322762240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45" name="Google Shape;145;g163f9da4af9_0_9"/>
          <p:cNvSpPr/>
          <p:nvPr/>
        </p:nvSpPr>
        <p:spPr>
          <a:xfrm rot="5400000">
            <a:off x="5484250" y="2415725"/>
            <a:ext cx="415500" cy="4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63f9da4af9_0_9"/>
          <p:cNvSpPr/>
          <p:nvPr/>
        </p:nvSpPr>
        <p:spPr>
          <a:xfrm>
            <a:off x="675075" y="2796188"/>
            <a:ext cx="10310100" cy="936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Use the ID as our parameter and put into API request functions from Tweepy package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get_tweets() 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  get_liking_users()</a:t>
            </a:r>
            <a:endParaRPr b="1" sz="90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g163f9da4af9_0_9"/>
          <p:cNvSpPr/>
          <p:nvPr/>
        </p:nvSpPr>
        <p:spPr>
          <a:xfrm rot="5400000">
            <a:off x="5466400" y="3743000"/>
            <a:ext cx="451200" cy="4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63f9da4af9_0_9"/>
          <p:cNvSpPr/>
          <p:nvPr/>
        </p:nvSpPr>
        <p:spPr>
          <a:xfrm>
            <a:off x="675075" y="4183400"/>
            <a:ext cx="10310100" cy="1465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3. We get the twitter texts and liking numbers associated with this ID: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b="1" lang="en-US" sz="1800"/>
              <a:t>Text</a:t>
            </a:r>
            <a:r>
              <a:rPr lang="en-US" sz="1900"/>
              <a:t>: </a:t>
            </a:r>
            <a:r>
              <a:rPr lang="en-US" sz="1800"/>
              <a:t>“</a:t>
            </a:r>
            <a:r>
              <a:rPr lang="en-US" sz="1800">
                <a:solidFill>
                  <a:schemeClr val="dk1"/>
                </a:solidFill>
              </a:rPr>
              <a:t>An eye-opening article. This further reinforces the need to switch to a more enviroment friendly lifestyle.\n@EamonRyan thank you for sharing this!”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Label</a:t>
            </a:r>
            <a:r>
              <a:rPr lang="en-US" sz="1700">
                <a:solidFill>
                  <a:schemeClr val="dk1"/>
                </a:solidFill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1371600" y="6881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DISPLAY THE DATASET </a:t>
            </a:r>
            <a:endParaRPr/>
          </a:p>
        </p:txBody>
      </p:sp>
      <p:pic>
        <p:nvPicPr>
          <p:cNvPr id="154" name="Google Shape;15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022" y="2101623"/>
            <a:ext cx="9783300" cy="40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Ris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2022-10-09T02:16:25Z</dcterms:created>
  <dc:creator>Wang, Zenan</dc:creator>
</cp:coreProperties>
</file>