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Robot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4" roundtripDataSignature="AMtx7mgRN7CAlQq0qGFqmBvrSDMMWPwl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5B04DD-978F-4554-934F-0407C604B1BB}">
  <a:tblStyle styleId="{0C5B04DD-978F-4554-934F-0407C604B1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2543120905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g1254312090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9ed6405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d9ed6405c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9ed6405c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2d9ed6405c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aa62cde5e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aa62cde5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9ed6405c1_0_1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d9ed6405c1_0_1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aa62cd4e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2daa62cd4eb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aa62cd4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daa62cd4eb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aa62cd4eb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2daa62cd4eb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aa62cd4eb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2daa62cd4eb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9ed6405c1_0_17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2d9ed6405c1_0_17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2</a:t>
            </a:r>
            <a:endParaRPr/>
          </a:p>
        </p:txBody>
      </p:sp>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aa62cd4eb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2daa62cd4eb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aa62cd4eb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2daa62cd4eb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aa62cd4eb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2daa62cd4eb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b0f26963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b0f26963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b0f26963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b0f26963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aa62cd4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2daa62cd4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aa62cd4eb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2daa62cd4eb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aa62cd4eb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2daa62cd4eb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3</a:t>
            </a:r>
            <a:endParaRPr/>
          </a:p>
        </p:txBody>
      </p:sp>
      <p:sp>
        <p:nvSpPr>
          <p:cNvPr id="55" name="Google Shape;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aa62cd4eb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2daa62cd4eb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b245b064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2db245b0643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b245b0643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2db245b0643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aa62cd4eb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2daa62cd4eb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b245b064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2db245b0643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daa62cd4eb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2daa62cd4eb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20fcf013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2d20fcf013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4</a:t>
            </a:r>
            <a:endParaRPr/>
          </a:p>
        </p:txBody>
      </p:sp>
      <p:sp>
        <p:nvSpPr>
          <p:cNvPr id="60" name="Google Shape;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aa62cd4eb_0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2daa62cd4eb_0_2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5</a:t>
            </a:r>
            <a:endParaRPr/>
          </a:p>
        </p:txBody>
      </p:sp>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6</a:t>
            </a:r>
            <a:endParaRPr/>
          </a:p>
        </p:txBody>
      </p:sp>
      <p:sp>
        <p:nvSpPr>
          <p:cNvPr id="80" name="Google Shape;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7</a:t>
            </a:r>
            <a:endParaRPr/>
          </a:p>
        </p:txBody>
      </p:sp>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aa62cd4e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daa62cd4eb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aa62cd4eb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2daa62cd4eb_0_2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1"/>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rmAutofit/>
          </a:bodyPr>
          <a:lstStyle>
            <a:lvl1pPr lvl="0" algn="ctr">
              <a:lnSpc>
                <a:spcPct val="9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3" name="Google Shape;13;p31"/>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4" name="Google Shape;14;p3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6"/>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32025"/>
              </a:buClr>
              <a:buSzPts val="4000"/>
              <a:buFont typeface="Arial"/>
              <a:buNone/>
              <a:defRPr b="1" i="0" sz="4000">
                <a:solidFill>
                  <a:srgbClr val="B3202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body"/>
          </p:nvPr>
        </p:nvSpPr>
        <p:spPr>
          <a:xfrm>
            <a:off x="838200" y="1530625"/>
            <a:ext cx="10515600" cy="4522305"/>
          </a:xfrm>
          <a:prstGeom prst="rect">
            <a:avLst/>
          </a:prstGeom>
          <a:noFill/>
          <a:ln>
            <a:noFill/>
          </a:ln>
        </p:spPr>
        <p:txBody>
          <a:bodyPr anchorCtr="0" anchor="t" bIns="45700" lIns="91425" spcFirstLastPara="1" rIns="91425" wrap="square" tIns="45700">
            <a:normAutofit/>
          </a:bodyPr>
          <a:lstStyle>
            <a:lvl1pPr indent="-419100" lvl="0" marL="457200" algn="l">
              <a:lnSpc>
                <a:spcPct val="120000"/>
              </a:lnSpc>
              <a:spcBef>
                <a:spcPts val="1000"/>
              </a:spcBef>
              <a:spcAft>
                <a:spcPts val="0"/>
              </a:spcAft>
              <a:buClr>
                <a:srgbClr val="3A4048"/>
              </a:buClr>
              <a:buSzPts val="3000"/>
              <a:buChar char="•"/>
              <a:defRPr b="0" i="0" sz="3000">
                <a:solidFill>
                  <a:srgbClr val="3A4048"/>
                </a:solidFill>
                <a:latin typeface="Arial"/>
                <a:ea typeface="Arial"/>
                <a:cs typeface="Arial"/>
                <a:sym typeface="Arial"/>
              </a:defRPr>
            </a:lvl1pPr>
            <a:lvl2pPr indent="-381000" lvl="1" marL="914400" algn="l">
              <a:lnSpc>
                <a:spcPct val="90000"/>
              </a:lnSpc>
              <a:spcBef>
                <a:spcPts val="500"/>
              </a:spcBef>
              <a:spcAft>
                <a:spcPts val="0"/>
              </a:spcAft>
              <a:buClr>
                <a:srgbClr val="3A4048"/>
              </a:buClr>
              <a:buSzPts val="2400"/>
              <a:buChar char="•"/>
              <a:defRPr b="0" i="0">
                <a:solidFill>
                  <a:srgbClr val="3A4048"/>
                </a:solidFill>
                <a:latin typeface="Arial"/>
                <a:ea typeface="Arial"/>
                <a:cs typeface="Arial"/>
                <a:sym typeface="Arial"/>
              </a:defRPr>
            </a:lvl2pPr>
            <a:lvl3pPr indent="-355600" lvl="2" marL="1371600" algn="l">
              <a:lnSpc>
                <a:spcPct val="90000"/>
              </a:lnSpc>
              <a:spcBef>
                <a:spcPts val="500"/>
              </a:spcBef>
              <a:spcAft>
                <a:spcPts val="0"/>
              </a:spcAft>
              <a:buClr>
                <a:srgbClr val="3A4048"/>
              </a:buClr>
              <a:buSzPts val="2000"/>
              <a:buChar char="•"/>
              <a:defRPr b="0" i="0">
                <a:solidFill>
                  <a:srgbClr val="3A4048"/>
                </a:solidFill>
                <a:latin typeface="Arial"/>
                <a:ea typeface="Arial"/>
                <a:cs typeface="Arial"/>
                <a:sym typeface="Arial"/>
              </a:defRPr>
            </a:lvl3pPr>
            <a:lvl4pPr indent="-342900" lvl="3" marL="1828800" algn="l">
              <a:lnSpc>
                <a:spcPct val="90000"/>
              </a:lnSpc>
              <a:spcBef>
                <a:spcPts val="500"/>
              </a:spcBef>
              <a:spcAft>
                <a:spcPts val="0"/>
              </a:spcAft>
              <a:buClr>
                <a:srgbClr val="3A4048"/>
              </a:buClr>
              <a:buSzPts val="1800"/>
              <a:buChar char="•"/>
              <a:defRPr b="0" i="0">
                <a:solidFill>
                  <a:srgbClr val="3A4048"/>
                </a:solidFill>
                <a:latin typeface="Arial"/>
                <a:ea typeface="Arial"/>
                <a:cs typeface="Arial"/>
                <a:sym typeface="Arial"/>
              </a:defRPr>
            </a:lvl4pPr>
            <a:lvl5pPr indent="-342900" lvl="4" marL="2286000" algn="l">
              <a:lnSpc>
                <a:spcPct val="90000"/>
              </a:lnSpc>
              <a:spcBef>
                <a:spcPts val="500"/>
              </a:spcBef>
              <a:spcAft>
                <a:spcPts val="0"/>
              </a:spcAft>
              <a:buClr>
                <a:srgbClr val="3A4048"/>
              </a:buClr>
              <a:buSzPts val="1800"/>
              <a:buChar char="•"/>
              <a:defRPr b="0" i="0">
                <a:solidFill>
                  <a:srgbClr val="3A404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 name="Google Shape;18;p16"/>
          <p:cNvCxnSpPr/>
          <p:nvPr/>
        </p:nvCxnSpPr>
        <p:spPr>
          <a:xfrm>
            <a:off x="838200" y="1461052"/>
            <a:ext cx="10515600" cy="0"/>
          </a:xfrm>
          <a:prstGeom prst="straightConnector1">
            <a:avLst/>
          </a:prstGeom>
          <a:noFill/>
          <a:ln cap="flat" cmpd="sng" w="38100">
            <a:solidFill>
              <a:srgbClr val="DCDCDC"/>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7"/>
          <p:cNvSpPr txBox="1"/>
          <p:nvPr>
            <p:ph type="title"/>
          </p:nvPr>
        </p:nvSpPr>
        <p:spPr>
          <a:xfrm>
            <a:off x="831850" y="1709738"/>
            <a:ext cx="10515600" cy="15001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B32025"/>
              </a:buClr>
              <a:buSzPts val="6000"/>
              <a:buFont typeface="Arial"/>
              <a:buNone/>
              <a:defRPr b="0" i="0" sz="6000">
                <a:solidFill>
                  <a:srgbClr val="B3202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831850" y="3209925"/>
            <a:ext cx="10515600" cy="287972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3A4048"/>
              </a:buClr>
              <a:buSzPts val="2400"/>
              <a:buNone/>
              <a:defRPr b="0" i="0" sz="2400">
                <a:solidFill>
                  <a:srgbClr val="3A4048"/>
                </a:solidFill>
                <a:latin typeface="Arial"/>
                <a:ea typeface="Arial"/>
                <a:cs typeface="Arial"/>
                <a:sym typeface="Arial"/>
              </a:defRPr>
            </a:lvl1pPr>
            <a:lvl2pPr indent="-228600" lvl="1" marL="914400" algn="l">
              <a:lnSpc>
                <a:spcPct val="90000"/>
              </a:lnSpc>
              <a:spcBef>
                <a:spcPts val="500"/>
              </a:spcBef>
              <a:spcAft>
                <a:spcPts val="0"/>
              </a:spcAft>
              <a:buClr>
                <a:srgbClr val="8F9093"/>
              </a:buClr>
              <a:buSzPts val="2000"/>
              <a:buNone/>
              <a:defRPr sz="2000">
                <a:solidFill>
                  <a:srgbClr val="8F9093"/>
                </a:solidFill>
              </a:defRPr>
            </a:lvl2pPr>
            <a:lvl3pPr indent="-228600" lvl="2" marL="1371600" algn="l">
              <a:lnSpc>
                <a:spcPct val="90000"/>
              </a:lnSpc>
              <a:spcBef>
                <a:spcPts val="500"/>
              </a:spcBef>
              <a:spcAft>
                <a:spcPts val="0"/>
              </a:spcAft>
              <a:buClr>
                <a:srgbClr val="8F9093"/>
              </a:buClr>
              <a:buSzPts val="1800"/>
              <a:buNone/>
              <a:defRPr sz="1800">
                <a:solidFill>
                  <a:srgbClr val="8F9093"/>
                </a:solidFill>
              </a:defRPr>
            </a:lvl3pPr>
            <a:lvl4pPr indent="-228600" lvl="3" marL="1828800" algn="l">
              <a:lnSpc>
                <a:spcPct val="90000"/>
              </a:lnSpc>
              <a:spcBef>
                <a:spcPts val="500"/>
              </a:spcBef>
              <a:spcAft>
                <a:spcPts val="0"/>
              </a:spcAft>
              <a:buClr>
                <a:srgbClr val="8F9093"/>
              </a:buClr>
              <a:buSzPts val="1600"/>
              <a:buNone/>
              <a:defRPr sz="1600">
                <a:solidFill>
                  <a:srgbClr val="8F9093"/>
                </a:solidFill>
              </a:defRPr>
            </a:lvl4pPr>
            <a:lvl5pPr indent="-228600" lvl="4" marL="2286000" algn="l">
              <a:lnSpc>
                <a:spcPct val="90000"/>
              </a:lnSpc>
              <a:spcBef>
                <a:spcPts val="500"/>
              </a:spcBef>
              <a:spcAft>
                <a:spcPts val="0"/>
              </a:spcAft>
              <a:buClr>
                <a:srgbClr val="8F9093"/>
              </a:buClr>
              <a:buSzPts val="1600"/>
              <a:buNone/>
              <a:defRPr sz="1600">
                <a:solidFill>
                  <a:srgbClr val="8F9093"/>
                </a:solidFill>
              </a:defRPr>
            </a:lvl5pPr>
            <a:lvl6pPr indent="-228600" lvl="5" marL="2743200" algn="l">
              <a:lnSpc>
                <a:spcPct val="90000"/>
              </a:lnSpc>
              <a:spcBef>
                <a:spcPts val="500"/>
              </a:spcBef>
              <a:spcAft>
                <a:spcPts val="0"/>
              </a:spcAft>
              <a:buClr>
                <a:srgbClr val="8F9093"/>
              </a:buClr>
              <a:buSzPts val="1600"/>
              <a:buNone/>
              <a:defRPr sz="1600">
                <a:solidFill>
                  <a:srgbClr val="8F9093"/>
                </a:solidFill>
              </a:defRPr>
            </a:lvl6pPr>
            <a:lvl7pPr indent="-228600" lvl="6" marL="3200400" algn="l">
              <a:lnSpc>
                <a:spcPct val="90000"/>
              </a:lnSpc>
              <a:spcBef>
                <a:spcPts val="500"/>
              </a:spcBef>
              <a:spcAft>
                <a:spcPts val="0"/>
              </a:spcAft>
              <a:buClr>
                <a:srgbClr val="8F9093"/>
              </a:buClr>
              <a:buSzPts val="1600"/>
              <a:buNone/>
              <a:defRPr sz="1600">
                <a:solidFill>
                  <a:srgbClr val="8F9093"/>
                </a:solidFill>
              </a:defRPr>
            </a:lvl7pPr>
            <a:lvl8pPr indent="-228600" lvl="7" marL="3657600" algn="l">
              <a:lnSpc>
                <a:spcPct val="90000"/>
              </a:lnSpc>
              <a:spcBef>
                <a:spcPts val="500"/>
              </a:spcBef>
              <a:spcAft>
                <a:spcPts val="0"/>
              </a:spcAft>
              <a:buClr>
                <a:srgbClr val="8F9093"/>
              </a:buClr>
              <a:buSzPts val="1600"/>
              <a:buNone/>
              <a:defRPr sz="1600">
                <a:solidFill>
                  <a:srgbClr val="8F9093"/>
                </a:solidFill>
              </a:defRPr>
            </a:lvl8pPr>
            <a:lvl9pPr indent="-228600" lvl="8" marL="4114800" algn="l">
              <a:lnSpc>
                <a:spcPct val="90000"/>
              </a:lnSpc>
              <a:spcBef>
                <a:spcPts val="500"/>
              </a:spcBef>
              <a:spcAft>
                <a:spcPts val="0"/>
              </a:spcAft>
              <a:buClr>
                <a:srgbClr val="8F9093"/>
              </a:buClr>
              <a:buSzPts val="1600"/>
              <a:buNone/>
              <a:defRPr sz="1600">
                <a:solidFill>
                  <a:srgbClr val="8F9093"/>
                </a:solidFill>
              </a:defRPr>
            </a:lvl9pPr>
          </a:lstStyle>
          <a:p/>
        </p:txBody>
      </p:sp>
      <p:cxnSp>
        <p:nvCxnSpPr>
          <p:cNvPr id="22" name="Google Shape;22;p17"/>
          <p:cNvCxnSpPr/>
          <p:nvPr/>
        </p:nvCxnSpPr>
        <p:spPr>
          <a:xfrm>
            <a:off x="838200" y="3209925"/>
            <a:ext cx="10515600" cy="0"/>
          </a:xfrm>
          <a:prstGeom prst="straightConnector1">
            <a:avLst/>
          </a:prstGeom>
          <a:noFill/>
          <a:ln cap="flat" cmpd="sng" w="38100">
            <a:solidFill>
              <a:srgbClr val="DCDCDC"/>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32025"/>
              </a:buClr>
              <a:buSzPts val="4000"/>
              <a:buFont typeface="Arial"/>
              <a:buNone/>
              <a:defRPr b="1" i="0" sz="4000">
                <a:solidFill>
                  <a:srgbClr val="B3202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8200" y="1530627"/>
            <a:ext cx="5181600" cy="4646336"/>
          </a:xfrm>
          <a:prstGeom prst="rect">
            <a:avLst/>
          </a:prstGeom>
          <a:noFill/>
          <a:ln>
            <a:noFill/>
          </a:ln>
        </p:spPr>
        <p:txBody>
          <a:bodyPr anchorCtr="0" anchor="t" bIns="45700" lIns="91425" spcFirstLastPara="1" rIns="91425" wrap="square" tIns="45700">
            <a:normAutofit/>
          </a:bodyPr>
          <a:lstStyle>
            <a:lvl1pPr indent="-419100" lvl="0" marL="457200" algn="l">
              <a:lnSpc>
                <a:spcPct val="120000"/>
              </a:lnSpc>
              <a:spcBef>
                <a:spcPts val="1000"/>
              </a:spcBef>
              <a:spcAft>
                <a:spcPts val="0"/>
              </a:spcAft>
              <a:buClr>
                <a:srgbClr val="3A4048"/>
              </a:buClr>
              <a:buSzPts val="3000"/>
              <a:buChar char="•"/>
              <a:defRPr b="0" i="0" sz="3000">
                <a:solidFill>
                  <a:srgbClr val="3A4048"/>
                </a:solidFill>
                <a:latin typeface="Arial"/>
                <a:ea typeface="Arial"/>
                <a:cs typeface="Arial"/>
                <a:sym typeface="Arial"/>
              </a:defRPr>
            </a:lvl1pPr>
            <a:lvl2pPr indent="-381000" lvl="1" marL="914400" algn="l">
              <a:lnSpc>
                <a:spcPct val="120000"/>
              </a:lnSpc>
              <a:spcBef>
                <a:spcPts val="500"/>
              </a:spcBef>
              <a:spcAft>
                <a:spcPts val="0"/>
              </a:spcAft>
              <a:buClr>
                <a:srgbClr val="3A4048"/>
              </a:buClr>
              <a:buSzPts val="2400"/>
              <a:buChar char="•"/>
              <a:defRPr b="0" i="0">
                <a:solidFill>
                  <a:srgbClr val="3A4048"/>
                </a:solidFill>
                <a:latin typeface="Arial"/>
                <a:ea typeface="Arial"/>
                <a:cs typeface="Arial"/>
                <a:sym typeface="Arial"/>
              </a:defRPr>
            </a:lvl2pPr>
            <a:lvl3pPr indent="-355600" lvl="2" marL="1371600" algn="l">
              <a:lnSpc>
                <a:spcPct val="120000"/>
              </a:lnSpc>
              <a:spcBef>
                <a:spcPts val="500"/>
              </a:spcBef>
              <a:spcAft>
                <a:spcPts val="0"/>
              </a:spcAft>
              <a:buClr>
                <a:srgbClr val="3A4048"/>
              </a:buClr>
              <a:buSzPts val="2000"/>
              <a:buChar char="•"/>
              <a:defRPr b="0" i="0">
                <a:solidFill>
                  <a:srgbClr val="3A4048"/>
                </a:solidFill>
                <a:latin typeface="Arial"/>
                <a:ea typeface="Arial"/>
                <a:cs typeface="Arial"/>
                <a:sym typeface="Arial"/>
              </a:defRPr>
            </a:lvl3pPr>
            <a:lvl4pPr indent="-342900" lvl="3" marL="1828800" algn="l">
              <a:lnSpc>
                <a:spcPct val="120000"/>
              </a:lnSpc>
              <a:spcBef>
                <a:spcPts val="500"/>
              </a:spcBef>
              <a:spcAft>
                <a:spcPts val="0"/>
              </a:spcAft>
              <a:buClr>
                <a:srgbClr val="3A4048"/>
              </a:buClr>
              <a:buSzPts val="1800"/>
              <a:buChar char="•"/>
              <a:defRPr b="0" i="0">
                <a:solidFill>
                  <a:srgbClr val="3A4048"/>
                </a:solidFill>
                <a:latin typeface="Arial"/>
                <a:ea typeface="Arial"/>
                <a:cs typeface="Arial"/>
                <a:sym typeface="Arial"/>
              </a:defRPr>
            </a:lvl4pPr>
            <a:lvl5pPr indent="-342900" lvl="4" marL="2286000" algn="l">
              <a:lnSpc>
                <a:spcPct val="120000"/>
              </a:lnSpc>
              <a:spcBef>
                <a:spcPts val="500"/>
              </a:spcBef>
              <a:spcAft>
                <a:spcPts val="0"/>
              </a:spcAft>
              <a:buClr>
                <a:srgbClr val="3A4048"/>
              </a:buClr>
              <a:buSzPts val="1800"/>
              <a:buChar char="•"/>
              <a:defRPr b="0" i="0">
                <a:solidFill>
                  <a:srgbClr val="3A404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2" type="body"/>
          </p:nvPr>
        </p:nvSpPr>
        <p:spPr>
          <a:xfrm>
            <a:off x="6172200" y="1530627"/>
            <a:ext cx="5181600" cy="4646336"/>
          </a:xfrm>
          <a:prstGeom prst="rect">
            <a:avLst/>
          </a:prstGeom>
          <a:noFill/>
          <a:ln>
            <a:noFill/>
          </a:ln>
        </p:spPr>
        <p:txBody>
          <a:bodyPr anchorCtr="0" anchor="t" bIns="45700" lIns="91425" spcFirstLastPara="1" rIns="91425" wrap="square" tIns="45700">
            <a:normAutofit/>
          </a:bodyPr>
          <a:lstStyle>
            <a:lvl1pPr indent="-419100" lvl="0" marL="457200" algn="l">
              <a:lnSpc>
                <a:spcPct val="120000"/>
              </a:lnSpc>
              <a:spcBef>
                <a:spcPts val="1000"/>
              </a:spcBef>
              <a:spcAft>
                <a:spcPts val="0"/>
              </a:spcAft>
              <a:buClr>
                <a:srgbClr val="3A4048"/>
              </a:buClr>
              <a:buSzPts val="3000"/>
              <a:buChar char="•"/>
              <a:defRPr b="0" i="0" sz="3000">
                <a:solidFill>
                  <a:srgbClr val="3A4048"/>
                </a:solidFill>
                <a:latin typeface="Arial"/>
                <a:ea typeface="Arial"/>
                <a:cs typeface="Arial"/>
                <a:sym typeface="Arial"/>
              </a:defRPr>
            </a:lvl1pPr>
            <a:lvl2pPr indent="-381000" lvl="1" marL="914400" algn="l">
              <a:lnSpc>
                <a:spcPct val="120000"/>
              </a:lnSpc>
              <a:spcBef>
                <a:spcPts val="500"/>
              </a:spcBef>
              <a:spcAft>
                <a:spcPts val="0"/>
              </a:spcAft>
              <a:buClr>
                <a:srgbClr val="3A4048"/>
              </a:buClr>
              <a:buSzPts val="2400"/>
              <a:buChar char="•"/>
              <a:defRPr b="0" i="0">
                <a:solidFill>
                  <a:srgbClr val="3A4048"/>
                </a:solidFill>
                <a:latin typeface="Arial"/>
                <a:ea typeface="Arial"/>
                <a:cs typeface="Arial"/>
                <a:sym typeface="Arial"/>
              </a:defRPr>
            </a:lvl2pPr>
            <a:lvl3pPr indent="-355600" lvl="2" marL="1371600" algn="l">
              <a:lnSpc>
                <a:spcPct val="120000"/>
              </a:lnSpc>
              <a:spcBef>
                <a:spcPts val="500"/>
              </a:spcBef>
              <a:spcAft>
                <a:spcPts val="0"/>
              </a:spcAft>
              <a:buClr>
                <a:srgbClr val="3A4048"/>
              </a:buClr>
              <a:buSzPts val="2000"/>
              <a:buChar char="•"/>
              <a:defRPr b="0" i="0">
                <a:solidFill>
                  <a:srgbClr val="3A4048"/>
                </a:solidFill>
                <a:latin typeface="Arial"/>
                <a:ea typeface="Arial"/>
                <a:cs typeface="Arial"/>
                <a:sym typeface="Arial"/>
              </a:defRPr>
            </a:lvl3pPr>
            <a:lvl4pPr indent="-342900" lvl="3" marL="1828800" algn="l">
              <a:lnSpc>
                <a:spcPct val="120000"/>
              </a:lnSpc>
              <a:spcBef>
                <a:spcPts val="500"/>
              </a:spcBef>
              <a:spcAft>
                <a:spcPts val="0"/>
              </a:spcAft>
              <a:buClr>
                <a:srgbClr val="3A4048"/>
              </a:buClr>
              <a:buSzPts val="1800"/>
              <a:buChar char="•"/>
              <a:defRPr b="0" i="0">
                <a:solidFill>
                  <a:srgbClr val="3A4048"/>
                </a:solidFill>
                <a:latin typeface="Arial"/>
                <a:ea typeface="Arial"/>
                <a:cs typeface="Arial"/>
                <a:sym typeface="Arial"/>
              </a:defRPr>
            </a:lvl4pPr>
            <a:lvl5pPr indent="-342900" lvl="4" marL="2286000" algn="l">
              <a:lnSpc>
                <a:spcPct val="120000"/>
              </a:lnSpc>
              <a:spcBef>
                <a:spcPts val="500"/>
              </a:spcBef>
              <a:spcAft>
                <a:spcPts val="0"/>
              </a:spcAft>
              <a:buClr>
                <a:srgbClr val="3A4048"/>
              </a:buClr>
              <a:buSzPts val="1800"/>
              <a:buChar char="•"/>
              <a:defRPr b="0" i="0">
                <a:solidFill>
                  <a:srgbClr val="3A404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7" name="Google Shape;27;p18"/>
          <p:cNvCxnSpPr/>
          <p:nvPr/>
        </p:nvCxnSpPr>
        <p:spPr>
          <a:xfrm>
            <a:off x="838200" y="1461052"/>
            <a:ext cx="10515600" cy="0"/>
          </a:xfrm>
          <a:prstGeom prst="straightConnector1">
            <a:avLst/>
          </a:prstGeom>
          <a:noFill/>
          <a:ln cap="flat" cmpd="sng" w="38100">
            <a:solidFill>
              <a:srgbClr val="DCDCDC"/>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 name="Shape 28"/>
        <p:cNvGrpSpPr/>
        <p:nvPr/>
      </p:nvGrpSpPr>
      <p:grpSpPr>
        <a:xfrm>
          <a:off x="0" y="0"/>
          <a:ext cx="0" cy="0"/>
          <a:chOff x="0" y="0"/>
          <a:chExt cx="0" cy="0"/>
        </a:xfrm>
      </p:grpSpPr>
      <p:sp>
        <p:nvSpPr>
          <p:cNvPr id="29" name="Google Shape;29;p19"/>
          <p:cNvSpPr txBox="1"/>
          <p:nvPr>
            <p:ph type="title"/>
          </p:nvPr>
        </p:nvSpPr>
        <p:spPr>
          <a:xfrm>
            <a:off x="839788" y="365126"/>
            <a:ext cx="10515600" cy="10863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B32025"/>
              </a:buClr>
              <a:buSzPts val="4000"/>
              <a:buFont typeface="Arial"/>
              <a:buNone/>
              <a:defRPr b="1" i="0" sz="4000">
                <a:solidFill>
                  <a:srgbClr val="B3202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 type="body"/>
          </p:nvPr>
        </p:nvSpPr>
        <p:spPr>
          <a:xfrm>
            <a:off x="839788" y="1681163"/>
            <a:ext cx="5157787" cy="594271"/>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A4048"/>
              </a:buClr>
              <a:buSzPts val="3000"/>
              <a:buNone/>
              <a:defRPr b="1" sz="3000">
                <a:solidFill>
                  <a:srgbClr val="3A4048"/>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9"/>
          <p:cNvSpPr txBox="1"/>
          <p:nvPr>
            <p:ph idx="2" type="body"/>
          </p:nvPr>
        </p:nvSpPr>
        <p:spPr>
          <a:xfrm>
            <a:off x="839788" y="2425148"/>
            <a:ext cx="5157787" cy="3764515"/>
          </a:xfrm>
          <a:prstGeom prst="rect">
            <a:avLst/>
          </a:prstGeom>
          <a:noFill/>
          <a:ln>
            <a:noFill/>
          </a:ln>
        </p:spPr>
        <p:txBody>
          <a:bodyPr anchorCtr="0" anchor="t" bIns="45700" lIns="91425" spcFirstLastPara="1" rIns="91425" wrap="square" tIns="45700">
            <a:normAutofit/>
          </a:bodyPr>
          <a:lstStyle>
            <a:lvl1pPr indent="-419100" lvl="0" marL="457200" algn="l">
              <a:lnSpc>
                <a:spcPct val="120000"/>
              </a:lnSpc>
              <a:spcBef>
                <a:spcPts val="1000"/>
              </a:spcBef>
              <a:spcAft>
                <a:spcPts val="0"/>
              </a:spcAft>
              <a:buClr>
                <a:srgbClr val="3A4048"/>
              </a:buClr>
              <a:buSzPts val="3000"/>
              <a:buChar char="•"/>
              <a:defRPr b="0" i="0" sz="3000">
                <a:solidFill>
                  <a:srgbClr val="3A4048"/>
                </a:solidFill>
                <a:latin typeface="Arial"/>
                <a:ea typeface="Arial"/>
                <a:cs typeface="Arial"/>
                <a:sym typeface="Arial"/>
              </a:defRPr>
            </a:lvl1pPr>
            <a:lvl2pPr indent="-381000" lvl="1" marL="914400" algn="l">
              <a:lnSpc>
                <a:spcPct val="120000"/>
              </a:lnSpc>
              <a:spcBef>
                <a:spcPts val="500"/>
              </a:spcBef>
              <a:spcAft>
                <a:spcPts val="0"/>
              </a:spcAft>
              <a:buClr>
                <a:srgbClr val="3A4048"/>
              </a:buClr>
              <a:buSzPts val="2400"/>
              <a:buChar char="•"/>
              <a:defRPr b="0" i="0">
                <a:solidFill>
                  <a:srgbClr val="3A4048"/>
                </a:solidFill>
                <a:latin typeface="Arial"/>
                <a:ea typeface="Arial"/>
                <a:cs typeface="Arial"/>
                <a:sym typeface="Arial"/>
              </a:defRPr>
            </a:lvl2pPr>
            <a:lvl3pPr indent="-355600" lvl="2" marL="1371600" algn="l">
              <a:lnSpc>
                <a:spcPct val="120000"/>
              </a:lnSpc>
              <a:spcBef>
                <a:spcPts val="500"/>
              </a:spcBef>
              <a:spcAft>
                <a:spcPts val="0"/>
              </a:spcAft>
              <a:buClr>
                <a:srgbClr val="3A4048"/>
              </a:buClr>
              <a:buSzPts val="2000"/>
              <a:buChar char="•"/>
              <a:defRPr b="0" i="0">
                <a:solidFill>
                  <a:srgbClr val="3A4048"/>
                </a:solidFill>
                <a:latin typeface="Arial"/>
                <a:ea typeface="Arial"/>
                <a:cs typeface="Arial"/>
                <a:sym typeface="Arial"/>
              </a:defRPr>
            </a:lvl3pPr>
            <a:lvl4pPr indent="-342900" lvl="3" marL="1828800" algn="l">
              <a:lnSpc>
                <a:spcPct val="120000"/>
              </a:lnSpc>
              <a:spcBef>
                <a:spcPts val="500"/>
              </a:spcBef>
              <a:spcAft>
                <a:spcPts val="0"/>
              </a:spcAft>
              <a:buClr>
                <a:srgbClr val="3A4048"/>
              </a:buClr>
              <a:buSzPts val="1800"/>
              <a:buChar char="•"/>
              <a:defRPr b="0" i="0">
                <a:solidFill>
                  <a:srgbClr val="3A4048"/>
                </a:solidFill>
                <a:latin typeface="Arial"/>
                <a:ea typeface="Arial"/>
                <a:cs typeface="Arial"/>
                <a:sym typeface="Arial"/>
              </a:defRPr>
            </a:lvl4pPr>
            <a:lvl5pPr indent="-342900" lvl="4" marL="2286000" algn="l">
              <a:lnSpc>
                <a:spcPct val="120000"/>
              </a:lnSpc>
              <a:spcBef>
                <a:spcPts val="500"/>
              </a:spcBef>
              <a:spcAft>
                <a:spcPts val="0"/>
              </a:spcAft>
              <a:buClr>
                <a:srgbClr val="3A4048"/>
              </a:buClr>
              <a:buSzPts val="1800"/>
              <a:buChar char="•"/>
              <a:defRPr b="0" i="0">
                <a:solidFill>
                  <a:srgbClr val="3A404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3" type="body"/>
          </p:nvPr>
        </p:nvSpPr>
        <p:spPr>
          <a:xfrm>
            <a:off x="6172200" y="1681163"/>
            <a:ext cx="5183188" cy="594266"/>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3A4048"/>
              </a:buClr>
              <a:buSzPts val="3000"/>
              <a:buNone/>
              <a:defRPr b="1" sz="3000">
                <a:solidFill>
                  <a:srgbClr val="3A4048"/>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9"/>
          <p:cNvSpPr txBox="1"/>
          <p:nvPr>
            <p:ph idx="4" type="body"/>
          </p:nvPr>
        </p:nvSpPr>
        <p:spPr>
          <a:xfrm>
            <a:off x="6172200" y="2425148"/>
            <a:ext cx="5183188" cy="3764515"/>
          </a:xfrm>
          <a:prstGeom prst="rect">
            <a:avLst/>
          </a:prstGeom>
          <a:noFill/>
          <a:ln>
            <a:noFill/>
          </a:ln>
        </p:spPr>
        <p:txBody>
          <a:bodyPr anchorCtr="0" anchor="t" bIns="45700" lIns="91425" spcFirstLastPara="1" rIns="91425" wrap="square" tIns="45700">
            <a:normAutofit/>
          </a:bodyPr>
          <a:lstStyle>
            <a:lvl1pPr indent="-419100" lvl="0" marL="457200" algn="l">
              <a:lnSpc>
                <a:spcPct val="120000"/>
              </a:lnSpc>
              <a:spcBef>
                <a:spcPts val="1000"/>
              </a:spcBef>
              <a:spcAft>
                <a:spcPts val="0"/>
              </a:spcAft>
              <a:buClr>
                <a:srgbClr val="3A4048"/>
              </a:buClr>
              <a:buSzPts val="3000"/>
              <a:buChar char="•"/>
              <a:defRPr b="0" i="0" sz="3000">
                <a:solidFill>
                  <a:srgbClr val="3A4048"/>
                </a:solidFill>
                <a:latin typeface="Arial"/>
                <a:ea typeface="Arial"/>
                <a:cs typeface="Arial"/>
                <a:sym typeface="Arial"/>
              </a:defRPr>
            </a:lvl1pPr>
            <a:lvl2pPr indent="-381000" lvl="1" marL="914400" algn="l">
              <a:lnSpc>
                <a:spcPct val="120000"/>
              </a:lnSpc>
              <a:spcBef>
                <a:spcPts val="500"/>
              </a:spcBef>
              <a:spcAft>
                <a:spcPts val="0"/>
              </a:spcAft>
              <a:buClr>
                <a:srgbClr val="3A4048"/>
              </a:buClr>
              <a:buSzPts val="2400"/>
              <a:buChar char="•"/>
              <a:defRPr b="0" i="0">
                <a:solidFill>
                  <a:srgbClr val="3A4048"/>
                </a:solidFill>
                <a:latin typeface="Arial"/>
                <a:ea typeface="Arial"/>
                <a:cs typeface="Arial"/>
                <a:sym typeface="Arial"/>
              </a:defRPr>
            </a:lvl2pPr>
            <a:lvl3pPr indent="-355600" lvl="2" marL="1371600" algn="l">
              <a:lnSpc>
                <a:spcPct val="120000"/>
              </a:lnSpc>
              <a:spcBef>
                <a:spcPts val="500"/>
              </a:spcBef>
              <a:spcAft>
                <a:spcPts val="0"/>
              </a:spcAft>
              <a:buClr>
                <a:srgbClr val="3A4048"/>
              </a:buClr>
              <a:buSzPts val="2000"/>
              <a:buChar char="•"/>
              <a:defRPr b="0" i="0">
                <a:solidFill>
                  <a:srgbClr val="3A4048"/>
                </a:solidFill>
                <a:latin typeface="Arial"/>
                <a:ea typeface="Arial"/>
                <a:cs typeface="Arial"/>
                <a:sym typeface="Arial"/>
              </a:defRPr>
            </a:lvl3pPr>
            <a:lvl4pPr indent="-342900" lvl="3" marL="1828800" algn="l">
              <a:lnSpc>
                <a:spcPct val="120000"/>
              </a:lnSpc>
              <a:spcBef>
                <a:spcPts val="500"/>
              </a:spcBef>
              <a:spcAft>
                <a:spcPts val="0"/>
              </a:spcAft>
              <a:buClr>
                <a:srgbClr val="3A4048"/>
              </a:buClr>
              <a:buSzPts val="1800"/>
              <a:buChar char="•"/>
              <a:defRPr b="0" i="0">
                <a:solidFill>
                  <a:srgbClr val="3A4048"/>
                </a:solidFill>
                <a:latin typeface="Arial"/>
                <a:ea typeface="Arial"/>
                <a:cs typeface="Arial"/>
                <a:sym typeface="Arial"/>
              </a:defRPr>
            </a:lvl4pPr>
            <a:lvl5pPr indent="-342900" lvl="4" marL="2286000" algn="l">
              <a:lnSpc>
                <a:spcPct val="120000"/>
              </a:lnSpc>
              <a:spcBef>
                <a:spcPts val="500"/>
              </a:spcBef>
              <a:spcAft>
                <a:spcPts val="0"/>
              </a:spcAft>
              <a:buClr>
                <a:srgbClr val="3A4048"/>
              </a:buClr>
              <a:buSzPts val="1800"/>
              <a:buChar char="•"/>
              <a:defRPr b="0" i="0">
                <a:solidFill>
                  <a:srgbClr val="3A404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4" name="Google Shape;34;p19"/>
          <p:cNvCxnSpPr/>
          <p:nvPr/>
        </p:nvCxnSpPr>
        <p:spPr>
          <a:xfrm>
            <a:off x="838200" y="1461052"/>
            <a:ext cx="10515600" cy="0"/>
          </a:xfrm>
          <a:prstGeom prst="straightConnector1">
            <a:avLst/>
          </a:prstGeom>
          <a:noFill/>
          <a:ln cap="flat" cmpd="sng" w="38100">
            <a:solidFill>
              <a:srgbClr val="DCDCDC"/>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22"/>
          <p:cNvSpPr txBox="1"/>
          <p:nvPr>
            <p:ph type="title"/>
          </p:nvPr>
        </p:nvSpPr>
        <p:spPr>
          <a:xfrm>
            <a:off x="839788" y="457200"/>
            <a:ext cx="3932237" cy="14809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B32025"/>
              </a:buClr>
              <a:buSzPts val="4000"/>
              <a:buFont typeface="Arial"/>
              <a:buNone/>
              <a:defRPr b="1" i="0" sz="4000">
                <a:solidFill>
                  <a:srgbClr val="B3202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p:nvPr>
            <p:ph idx="2" type="pic"/>
          </p:nvPr>
        </p:nvSpPr>
        <p:spPr>
          <a:xfrm>
            <a:off x="5183188" y="987425"/>
            <a:ext cx="6172200" cy="4873625"/>
          </a:xfrm>
          <a:prstGeom prst="rect">
            <a:avLst/>
          </a:prstGeom>
          <a:noFill/>
          <a:ln>
            <a:noFill/>
          </a:ln>
        </p:spPr>
      </p:sp>
      <p:sp>
        <p:nvSpPr>
          <p:cNvPr id="38" name="Google Shape;38;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3A4048"/>
              </a:buClr>
              <a:buSzPts val="1600"/>
              <a:buNone/>
              <a:defRPr b="0" i="0" sz="1600">
                <a:solidFill>
                  <a:srgbClr val="3A4048"/>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cxnSp>
        <p:nvCxnSpPr>
          <p:cNvPr id="39" name="Google Shape;39;p22"/>
          <p:cNvCxnSpPr/>
          <p:nvPr/>
        </p:nvCxnSpPr>
        <p:spPr>
          <a:xfrm>
            <a:off x="838200" y="1997766"/>
            <a:ext cx="3933825" cy="0"/>
          </a:xfrm>
          <a:prstGeom prst="straightConnector1">
            <a:avLst/>
          </a:prstGeom>
          <a:noFill/>
          <a:ln cap="flat" cmpd="sng" w="38100">
            <a:solidFill>
              <a:srgbClr val="DCDCDC"/>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nvSpPr>
        <p:spPr>
          <a:xfrm>
            <a:off x="11499574" y="6360309"/>
            <a:ext cx="459408" cy="21544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3A4048"/>
                </a:solidFill>
                <a:latin typeface="Open Sans"/>
                <a:ea typeface="Open Sans"/>
                <a:cs typeface="Open Sans"/>
                <a:sym typeface="Open Sans"/>
              </a:rPr>
              <a:t>‹#›</a:t>
            </a:fld>
            <a:endParaRPr b="0" i="0" sz="1800" u="none" cap="none" strike="noStrike">
              <a:solidFill>
                <a:srgbClr val="3A4048"/>
              </a:solidFill>
              <a:latin typeface="Open Sans"/>
              <a:ea typeface="Open Sans"/>
              <a:cs typeface="Open Sans"/>
              <a:sym typeface="Open Sans"/>
            </a:endParaRPr>
          </a:p>
        </p:txBody>
      </p:sp>
      <p:pic>
        <p:nvPicPr>
          <p:cNvPr id="9" name="Google Shape;9;p14"/>
          <p:cNvPicPr preferRelativeResize="0"/>
          <p:nvPr/>
        </p:nvPicPr>
        <p:blipFill rotWithShape="1">
          <a:blip r:embed="rId1">
            <a:alphaModFix/>
          </a:blip>
          <a:srcRect b="0" l="0" r="0" t="0"/>
          <a:stretch/>
        </p:blipFill>
        <p:spPr>
          <a:xfrm>
            <a:off x="233018" y="6251712"/>
            <a:ext cx="1879044" cy="469761"/>
          </a:xfrm>
          <a:prstGeom prst="rect">
            <a:avLst/>
          </a:prstGeom>
          <a:noFill/>
          <a:ln>
            <a:noFill/>
          </a:ln>
        </p:spPr>
      </p:pic>
      <p:sp>
        <p:nvSpPr>
          <p:cNvPr id="10" name="Google Shape;10;p14"/>
          <p:cNvSpPr txBox="1"/>
          <p:nvPr/>
        </p:nvSpPr>
        <p:spPr>
          <a:xfrm>
            <a:off x="9845523" y="6367628"/>
            <a:ext cx="1659835" cy="215444"/>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3A4048"/>
              </a:buClr>
              <a:buSzPts val="800"/>
              <a:buFont typeface="Open Sans"/>
              <a:buNone/>
            </a:pPr>
            <a:r>
              <a:rPr b="0" i="0" lang="en-US" sz="800" u="none" cap="none" strike="noStrike">
                <a:solidFill>
                  <a:srgbClr val="3A4048"/>
                </a:solidFill>
                <a:latin typeface="Open Sans"/>
                <a:ea typeface="Open Sans"/>
                <a:cs typeface="Open Sans"/>
                <a:sym typeface="Open Sans"/>
              </a:rPr>
              <a:t>© 2024 Cornell University</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1.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12543120905_0_8"/>
          <p:cNvSpPr txBox="1"/>
          <p:nvPr>
            <p:ph type="ctrTitle"/>
          </p:nvPr>
        </p:nvSpPr>
        <p:spPr>
          <a:xfrm>
            <a:off x="658750" y="2573575"/>
            <a:ext cx="10904100" cy="1156500"/>
          </a:xfrm>
          <a:prstGeom prst="rect">
            <a:avLst/>
          </a:prstGeom>
          <a:noFill/>
          <a:ln>
            <a:noFill/>
          </a:ln>
        </p:spPr>
        <p:txBody>
          <a:bodyPr anchorCtr="0" anchor="b" bIns="121900" lIns="121900" spcFirstLastPara="1" rIns="121900" wrap="square" tIns="121900">
            <a:normAutofit/>
          </a:bodyPr>
          <a:lstStyle/>
          <a:p>
            <a:pPr indent="0" lvl="0" marL="0" rtl="0" algn="ctr">
              <a:lnSpc>
                <a:spcPct val="90000"/>
              </a:lnSpc>
              <a:spcBef>
                <a:spcPts val="0"/>
              </a:spcBef>
              <a:spcAft>
                <a:spcPts val="0"/>
              </a:spcAft>
              <a:buClr>
                <a:srgbClr val="B32025"/>
              </a:buClr>
              <a:buSzPts val="4000"/>
              <a:buNone/>
            </a:pPr>
            <a:r>
              <a:rPr b="1" lang="en-US" sz="4000">
                <a:solidFill>
                  <a:srgbClr val="B32025"/>
                </a:solidFill>
              </a:rPr>
              <a:t>Modeling Retirees’ Liquidity Needs</a:t>
            </a:r>
            <a:endParaRPr b="1" sz="4000">
              <a:solidFill>
                <a:srgbClr val="B32025"/>
              </a:solidFill>
            </a:endParaRPr>
          </a:p>
        </p:txBody>
      </p:sp>
      <p:sp>
        <p:nvSpPr>
          <p:cNvPr id="45" name="Google Shape;45;g12543120905_0_8"/>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SzPts val="1097"/>
              <a:buNone/>
            </a:pPr>
            <a:r>
              <a:rPr i="1" lang="en-US" sz="1800"/>
              <a:t>Project Team 11: Jessica Rizzo, Yihang Hu, Haotian Xiang, Mingtao Jia, and Haoyang Wang</a:t>
            </a:r>
            <a:endParaRPr i="1" sz="1800"/>
          </a:p>
          <a:p>
            <a:pPr indent="0" lvl="0" marL="0" rtl="0" algn="ctr">
              <a:lnSpc>
                <a:spcPct val="115000"/>
              </a:lnSpc>
              <a:spcBef>
                <a:spcPts val="0"/>
              </a:spcBef>
              <a:spcAft>
                <a:spcPts val="0"/>
              </a:spcAft>
              <a:buSzPts val="1097"/>
              <a:buNone/>
            </a:pPr>
            <a:r>
              <a:rPr i="1" lang="en-US" sz="1800"/>
              <a:t>Sponsor Participants: Dr. Sudipto Banerjee, and Dr. Louisa Schafer </a:t>
            </a:r>
            <a:endParaRPr/>
          </a:p>
          <a:p>
            <a:pPr indent="0" lvl="0" marL="0" rtl="0" algn="ctr">
              <a:lnSpc>
                <a:spcPct val="115000"/>
              </a:lnSpc>
              <a:spcBef>
                <a:spcPts val="0"/>
              </a:spcBef>
              <a:spcAft>
                <a:spcPts val="0"/>
              </a:spcAft>
              <a:buSzPts val="1097"/>
              <a:buNone/>
            </a:pPr>
            <a:r>
              <a:rPr i="1" lang="en-US" sz="1800"/>
              <a:t>Project Advisor: Dr. David Ruppert</a:t>
            </a:r>
            <a:endParaRPr/>
          </a:p>
          <a:p>
            <a:pPr indent="0" lvl="0" marL="0" rtl="0" algn="ctr">
              <a:lnSpc>
                <a:spcPct val="115000"/>
              </a:lnSpc>
              <a:spcBef>
                <a:spcPts val="0"/>
              </a:spcBef>
              <a:spcAft>
                <a:spcPts val="0"/>
              </a:spcAft>
              <a:buSzPts val="1097"/>
              <a:buNone/>
            </a:pPr>
            <a:r>
              <a:t/>
            </a:r>
            <a:endParaRPr i="1" sz="1800"/>
          </a:p>
          <a:p>
            <a:pPr indent="0" lvl="0" marL="0" rtl="0" algn="ctr">
              <a:lnSpc>
                <a:spcPct val="115000"/>
              </a:lnSpc>
              <a:spcBef>
                <a:spcPts val="0"/>
              </a:spcBef>
              <a:spcAft>
                <a:spcPts val="0"/>
              </a:spcAft>
              <a:buSzPts val="990"/>
              <a:buNone/>
            </a:pPr>
            <a:r>
              <a:t/>
            </a:r>
            <a:endParaRPr i="1" sz="1800"/>
          </a:p>
          <a:p>
            <a:pPr indent="0" lvl="0" marL="0" rtl="0" algn="ctr">
              <a:lnSpc>
                <a:spcPct val="115000"/>
              </a:lnSpc>
              <a:spcBef>
                <a:spcPts val="0"/>
              </a:spcBef>
              <a:spcAft>
                <a:spcPts val="0"/>
              </a:spcAft>
              <a:buSzPts val="990"/>
              <a:buNone/>
            </a:pPr>
            <a:r>
              <a:t/>
            </a:r>
            <a:endParaRPr sz="1800"/>
          </a:p>
        </p:txBody>
      </p:sp>
      <p:cxnSp>
        <p:nvCxnSpPr>
          <p:cNvPr id="46" name="Google Shape;46;g12543120905_0_8"/>
          <p:cNvCxnSpPr/>
          <p:nvPr/>
        </p:nvCxnSpPr>
        <p:spPr>
          <a:xfrm>
            <a:off x="658761" y="3681142"/>
            <a:ext cx="10904100" cy="0"/>
          </a:xfrm>
          <a:prstGeom prst="straightConnector1">
            <a:avLst/>
          </a:prstGeom>
          <a:noFill/>
          <a:ln cap="flat" cmpd="sng" w="38100">
            <a:solidFill>
              <a:srgbClr val="DCDCDC"/>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0" y="1709750"/>
            <a:ext cx="12192000" cy="1500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B32025"/>
              </a:buClr>
              <a:buSzPts val="4444"/>
              <a:buFont typeface="Arial"/>
              <a:buNone/>
            </a:pPr>
            <a:r>
              <a:rPr lang="en-US"/>
              <a:t>Methodologies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d9ed6405c1_0_0"/>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The Goal</a:t>
            </a:r>
            <a:endParaRPr/>
          </a:p>
        </p:txBody>
      </p:sp>
      <p:sp>
        <p:nvSpPr>
          <p:cNvPr id="122" name="Google Shape;122;g2d9ed6405c1_0_0"/>
          <p:cNvSpPr txBox="1"/>
          <p:nvPr>
            <p:ph idx="1" type="body"/>
          </p:nvPr>
        </p:nvSpPr>
        <p:spPr>
          <a:xfrm>
            <a:off x="838200" y="1616975"/>
            <a:ext cx="5254200" cy="4871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Clr>
                <a:srgbClr val="3A4048"/>
              </a:buClr>
              <a:buSzPts val="3000"/>
              <a:buNone/>
            </a:pPr>
            <a:r>
              <a:rPr lang="en-US" sz="1919">
                <a:solidFill>
                  <a:schemeClr val="dk1"/>
                </a:solidFill>
              </a:rPr>
              <a:t>Our goal is to build a simulation model which can reproduce spending paths with the same statistical properties as the training data.  Our model must fit into T. Rowe’s existing simulation framework; thus</a:t>
            </a:r>
            <a:r>
              <a:rPr b="1" lang="en-US" sz="1919">
                <a:solidFill>
                  <a:schemeClr val="accent1"/>
                </a:solidFill>
              </a:rPr>
              <a:t> the only input can be age</a:t>
            </a:r>
            <a:r>
              <a:rPr lang="en-US" sz="1919">
                <a:solidFill>
                  <a:schemeClr val="dk1"/>
                </a:solidFill>
              </a:rPr>
              <a:t>. Therefore, the simulation must contain: </a:t>
            </a:r>
            <a:endParaRPr sz="1919">
              <a:solidFill>
                <a:schemeClr val="dk1"/>
              </a:solidFill>
            </a:endParaRPr>
          </a:p>
          <a:p>
            <a:pPr indent="0" lvl="0" marL="0" rtl="0" algn="l">
              <a:lnSpc>
                <a:spcPct val="120000"/>
              </a:lnSpc>
              <a:spcBef>
                <a:spcPts val="1000"/>
              </a:spcBef>
              <a:spcAft>
                <a:spcPts val="0"/>
              </a:spcAft>
              <a:buClr>
                <a:srgbClr val="3A4048"/>
              </a:buClr>
              <a:buSzPts val="3000"/>
              <a:buNone/>
            </a:pPr>
            <a:r>
              <a:t/>
            </a:r>
            <a:endParaRPr sz="1919">
              <a:solidFill>
                <a:schemeClr val="dk1"/>
              </a:solidFill>
            </a:endParaRPr>
          </a:p>
          <a:p>
            <a:pPr indent="-350485" lvl="0" marL="914400" rtl="0" algn="l">
              <a:lnSpc>
                <a:spcPct val="120000"/>
              </a:lnSpc>
              <a:spcBef>
                <a:spcPts val="1000"/>
              </a:spcBef>
              <a:spcAft>
                <a:spcPts val="0"/>
              </a:spcAft>
              <a:buClr>
                <a:schemeClr val="dk1"/>
              </a:buClr>
              <a:buSzPts val="1919"/>
              <a:buAutoNum type="arabicPeriod"/>
            </a:pPr>
            <a:r>
              <a:rPr lang="en-US" sz="1919">
                <a:solidFill>
                  <a:schemeClr val="dk1"/>
                </a:solidFill>
              </a:rPr>
              <a:t>a mechanism to </a:t>
            </a:r>
            <a:r>
              <a:rPr b="1" lang="en-US" sz="1919">
                <a:solidFill>
                  <a:schemeClr val="accent1"/>
                </a:solidFill>
              </a:rPr>
              <a:t>simulate health status based on age</a:t>
            </a:r>
            <a:r>
              <a:rPr lang="en-US" sz="1919">
                <a:solidFill>
                  <a:schemeClr val="dk1"/>
                </a:solidFill>
              </a:rPr>
              <a:t> and</a:t>
            </a:r>
            <a:endParaRPr sz="1919">
              <a:solidFill>
                <a:schemeClr val="dk1"/>
              </a:solidFill>
            </a:endParaRPr>
          </a:p>
          <a:p>
            <a:pPr indent="-350485" lvl="0" marL="914400" rtl="0" algn="l">
              <a:lnSpc>
                <a:spcPct val="120000"/>
              </a:lnSpc>
              <a:spcBef>
                <a:spcPts val="0"/>
              </a:spcBef>
              <a:spcAft>
                <a:spcPts val="0"/>
              </a:spcAft>
              <a:buClr>
                <a:schemeClr val="dk1"/>
              </a:buClr>
              <a:buSzPts val="1919"/>
              <a:buAutoNum type="arabicPeriod"/>
            </a:pPr>
            <a:r>
              <a:rPr lang="en-US" sz="1919">
                <a:solidFill>
                  <a:schemeClr val="dk1"/>
                </a:solidFill>
              </a:rPr>
              <a:t>a model for </a:t>
            </a:r>
            <a:r>
              <a:rPr b="1" lang="en-US" sz="1919">
                <a:solidFill>
                  <a:schemeClr val="accent1"/>
                </a:solidFill>
              </a:rPr>
              <a:t>spending based on health status</a:t>
            </a:r>
            <a:r>
              <a:rPr lang="en-US" sz="1919">
                <a:solidFill>
                  <a:schemeClr val="dk1"/>
                </a:solidFill>
              </a:rPr>
              <a:t>.</a:t>
            </a:r>
            <a:endParaRPr sz="3100">
              <a:solidFill>
                <a:schemeClr val="dk1"/>
              </a:solidFill>
            </a:endParaRPr>
          </a:p>
        </p:txBody>
      </p:sp>
      <p:pic>
        <p:nvPicPr>
          <p:cNvPr id="123" name="Google Shape;123;g2d9ed6405c1_0_0"/>
          <p:cNvPicPr preferRelativeResize="0"/>
          <p:nvPr/>
        </p:nvPicPr>
        <p:blipFill>
          <a:blip r:embed="rId3">
            <a:alphaModFix/>
          </a:blip>
          <a:stretch>
            <a:fillRect/>
          </a:stretch>
        </p:blipFill>
        <p:spPr>
          <a:xfrm>
            <a:off x="6498375" y="1530625"/>
            <a:ext cx="4855426" cy="3035465"/>
          </a:xfrm>
          <a:prstGeom prst="rect">
            <a:avLst/>
          </a:prstGeom>
          <a:noFill/>
          <a:ln>
            <a:noFill/>
          </a:ln>
        </p:spPr>
      </p:pic>
      <p:sp>
        <p:nvSpPr>
          <p:cNvPr id="124" name="Google Shape;124;g2d9ed6405c1_0_0"/>
          <p:cNvSpPr txBox="1"/>
          <p:nvPr/>
        </p:nvSpPr>
        <p:spPr>
          <a:xfrm>
            <a:off x="7024500" y="4566100"/>
            <a:ext cx="4329300" cy="283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Clr>
                <a:schemeClr val="dk1"/>
              </a:buClr>
              <a:buSzPts val="3000"/>
              <a:buFont typeface="Arial"/>
              <a:buNone/>
            </a:pPr>
            <a:r>
              <a:rPr i="1" lang="en-US">
                <a:solidFill>
                  <a:schemeClr val="dk1"/>
                </a:solidFill>
              </a:rPr>
              <a:t>1</a:t>
            </a:r>
            <a:r>
              <a:rPr i="1" lang="en-US">
                <a:solidFill>
                  <a:schemeClr val="dk1"/>
                </a:solidFill>
              </a:rPr>
              <a:t>0 randomly sampled “spending paths” from our training dataset.</a:t>
            </a:r>
            <a:endParaRPr i="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d9ed6405c1_0_6"/>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Health Shocks</a:t>
            </a:r>
            <a:endParaRPr/>
          </a:p>
        </p:txBody>
      </p:sp>
      <p:sp>
        <p:nvSpPr>
          <p:cNvPr id="130" name="Google Shape;130;g2d9ed6405c1_0_6"/>
          <p:cNvSpPr txBox="1"/>
          <p:nvPr>
            <p:ph idx="1" type="body"/>
          </p:nvPr>
        </p:nvSpPr>
        <p:spPr>
          <a:xfrm>
            <a:off x="838200" y="1530625"/>
            <a:ext cx="6266400" cy="4522200"/>
          </a:xfrm>
          <a:prstGeom prst="rect">
            <a:avLst/>
          </a:prstGeom>
          <a:noFill/>
          <a:ln>
            <a:noFill/>
          </a:ln>
        </p:spPr>
        <p:txBody>
          <a:bodyPr anchorCtr="0" anchor="t" bIns="45700" lIns="91425" spcFirstLastPara="1" rIns="91425" wrap="square" tIns="45700">
            <a:normAutofit/>
          </a:bodyPr>
          <a:lstStyle/>
          <a:p>
            <a:pPr indent="-361950" lvl="0" marL="457200" rtl="0" algn="l">
              <a:lnSpc>
                <a:spcPct val="115000"/>
              </a:lnSpc>
              <a:spcBef>
                <a:spcPts val="1000"/>
              </a:spcBef>
              <a:spcAft>
                <a:spcPts val="0"/>
              </a:spcAft>
              <a:buClr>
                <a:schemeClr val="dk1"/>
              </a:buClr>
              <a:buSzPts val="2100"/>
              <a:buChar char="➢"/>
            </a:pPr>
            <a:r>
              <a:rPr lang="en-US" sz="2100">
                <a:solidFill>
                  <a:schemeClr val="dk1"/>
                </a:solidFill>
              </a:rPr>
              <a:t>Health shocks have many causes: a trip to the hospital, a new diagnosis, etc. They are the single biggest factor for determining spending. </a:t>
            </a:r>
            <a:endParaRPr sz="2100">
              <a:solidFill>
                <a:schemeClr val="dk1"/>
              </a:solidFill>
            </a:endParaRPr>
          </a:p>
          <a:p>
            <a:pPr indent="0" lvl="0" marL="457200" rtl="0" algn="l">
              <a:lnSpc>
                <a:spcPct val="115000"/>
              </a:lnSpc>
              <a:spcBef>
                <a:spcPts val="1000"/>
              </a:spcBef>
              <a:spcAft>
                <a:spcPts val="0"/>
              </a:spcAft>
              <a:buNone/>
            </a:pPr>
            <a:r>
              <a:t/>
            </a:r>
            <a:endParaRPr sz="2100">
              <a:solidFill>
                <a:schemeClr val="dk1"/>
              </a:solidFill>
            </a:endParaRPr>
          </a:p>
          <a:p>
            <a:pPr indent="-361950" lvl="0" marL="457200" rtl="0" algn="l">
              <a:lnSpc>
                <a:spcPct val="115000"/>
              </a:lnSpc>
              <a:spcBef>
                <a:spcPts val="1000"/>
              </a:spcBef>
              <a:spcAft>
                <a:spcPts val="0"/>
              </a:spcAft>
              <a:buClr>
                <a:schemeClr val="dk1"/>
              </a:buClr>
              <a:buSzPts val="2100"/>
              <a:buChar char="➢"/>
            </a:pPr>
            <a:r>
              <a:rPr lang="en-US" sz="2100">
                <a:solidFill>
                  <a:schemeClr val="dk1"/>
                </a:solidFill>
              </a:rPr>
              <a:t>We use </a:t>
            </a:r>
            <a:r>
              <a:rPr b="1" lang="en-US" sz="2100">
                <a:solidFill>
                  <a:schemeClr val="accent1"/>
                </a:solidFill>
              </a:rPr>
              <a:t>two different methodologies</a:t>
            </a:r>
            <a:r>
              <a:rPr lang="en-US" sz="2100">
                <a:solidFill>
                  <a:schemeClr val="dk1"/>
                </a:solidFill>
              </a:rPr>
              <a:t> for simulation which differ in:</a:t>
            </a:r>
            <a:endParaRPr sz="2100">
              <a:solidFill>
                <a:schemeClr val="dk1"/>
              </a:solidFill>
            </a:endParaRPr>
          </a:p>
          <a:p>
            <a:pPr indent="0" lvl="0" marL="0" rtl="0" algn="l">
              <a:lnSpc>
                <a:spcPct val="115000"/>
              </a:lnSpc>
              <a:spcBef>
                <a:spcPts val="1000"/>
              </a:spcBef>
              <a:spcAft>
                <a:spcPts val="0"/>
              </a:spcAft>
              <a:buNone/>
            </a:pPr>
            <a:r>
              <a:t/>
            </a:r>
            <a:endParaRPr sz="2100">
              <a:solidFill>
                <a:schemeClr val="dk1"/>
              </a:solidFill>
            </a:endParaRPr>
          </a:p>
          <a:p>
            <a:pPr indent="-361950" lvl="0" marL="914400" rtl="0" algn="l">
              <a:lnSpc>
                <a:spcPct val="115000"/>
              </a:lnSpc>
              <a:spcBef>
                <a:spcPts val="1000"/>
              </a:spcBef>
              <a:spcAft>
                <a:spcPts val="0"/>
              </a:spcAft>
              <a:buClr>
                <a:schemeClr val="dk1"/>
              </a:buClr>
              <a:buSzPts val="2100"/>
              <a:buAutoNum type="arabicPeriod"/>
            </a:pPr>
            <a:r>
              <a:rPr lang="en-US" sz="2100">
                <a:solidFill>
                  <a:schemeClr val="dk1"/>
                </a:solidFill>
              </a:rPr>
              <a:t>how they account for health shocks and</a:t>
            </a:r>
            <a:endParaRPr sz="2100">
              <a:solidFill>
                <a:schemeClr val="dk1"/>
              </a:solidFill>
            </a:endParaRPr>
          </a:p>
          <a:p>
            <a:pPr indent="-361950" lvl="0" marL="914400" rtl="0" algn="l">
              <a:lnSpc>
                <a:spcPct val="115000"/>
              </a:lnSpc>
              <a:spcBef>
                <a:spcPts val="0"/>
              </a:spcBef>
              <a:spcAft>
                <a:spcPts val="0"/>
              </a:spcAft>
              <a:buClr>
                <a:schemeClr val="dk1"/>
              </a:buClr>
              <a:buSzPts val="2100"/>
              <a:buAutoNum type="arabicPeriod"/>
            </a:pPr>
            <a:r>
              <a:rPr lang="en-US" sz="2100">
                <a:solidFill>
                  <a:schemeClr val="dk1"/>
                </a:solidFill>
              </a:rPr>
              <a:t>the method used for simulating the joint distribution of health variables.</a:t>
            </a:r>
            <a:endParaRPr>
              <a:solidFill>
                <a:schemeClr val="dk1"/>
              </a:solidFill>
            </a:endParaRPr>
          </a:p>
        </p:txBody>
      </p:sp>
      <p:pic>
        <p:nvPicPr>
          <p:cNvPr id="131" name="Google Shape;131;g2d9ed6405c1_0_6"/>
          <p:cNvPicPr preferRelativeResize="0"/>
          <p:nvPr/>
        </p:nvPicPr>
        <p:blipFill>
          <a:blip r:embed="rId3">
            <a:alphaModFix/>
          </a:blip>
          <a:stretch>
            <a:fillRect/>
          </a:stretch>
        </p:blipFill>
        <p:spPr>
          <a:xfrm>
            <a:off x="7104600" y="1831438"/>
            <a:ext cx="4264500" cy="2465133"/>
          </a:xfrm>
          <a:prstGeom prst="rect">
            <a:avLst/>
          </a:prstGeom>
          <a:noFill/>
          <a:ln>
            <a:noFill/>
          </a:ln>
        </p:spPr>
      </p:pic>
      <p:sp>
        <p:nvSpPr>
          <p:cNvPr id="132" name="Google Shape;132;g2d9ed6405c1_0_6"/>
          <p:cNvSpPr txBox="1"/>
          <p:nvPr/>
        </p:nvSpPr>
        <p:spPr>
          <a:xfrm>
            <a:off x="7561075" y="4296575"/>
            <a:ext cx="38976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chemeClr val="dk1"/>
                </a:solidFill>
              </a:rPr>
              <a:t>One sample spending path from the training dataset.  Peaks indicate health shocks.</a:t>
            </a:r>
            <a:endParaRPr i="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daa62cde5e_2_6"/>
          <p:cNvSpPr txBox="1"/>
          <p:nvPr>
            <p:ph type="title"/>
          </p:nvPr>
        </p:nvSpPr>
        <p:spPr>
          <a:xfrm>
            <a:off x="838200" y="365126"/>
            <a:ext cx="10515600" cy="109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Notes of Regime-Switching</a:t>
            </a:r>
            <a:endParaRPr/>
          </a:p>
        </p:txBody>
      </p:sp>
      <p:sp>
        <p:nvSpPr>
          <p:cNvPr id="138" name="Google Shape;138;g2daa62cde5e_2_6"/>
          <p:cNvSpPr txBox="1"/>
          <p:nvPr>
            <p:ph idx="1" type="body"/>
          </p:nvPr>
        </p:nvSpPr>
        <p:spPr>
          <a:xfrm>
            <a:off x="838200" y="1530625"/>
            <a:ext cx="10515600" cy="4522200"/>
          </a:xfrm>
          <a:prstGeom prst="rect">
            <a:avLst/>
          </a:prstGeom>
        </p:spPr>
        <p:txBody>
          <a:bodyPr anchorCtr="0" anchor="t" bIns="45700" lIns="91425" spcFirstLastPara="1" rIns="91425" wrap="square" tIns="45700">
            <a:normAutofit fontScale="70000" lnSpcReduction="20000"/>
          </a:bodyPr>
          <a:lstStyle/>
          <a:p>
            <a:pPr indent="-361950" lvl="0" marL="457200" rtl="0" algn="l">
              <a:spcBef>
                <a:spcPts val="1000"/>
              </a:spcBef>
              <a:spcAft>
                <a:spcPts val="0"/>
              </a:spcAft>
              <a:buSzPct val="100000"/>
              <a:buChar char="➢"/>
            </a:pPr>
            <a:r>
              <a:rPr lang="en-US"/>
              <a:t>The initial goal was to use </a:t>
            </a:r>
            <a:r>
              <a:rPr lang="en-US"/>
              <a:t>regime-switching</a:t>
            </a:r>
            <a:r>
              <a:rPr lang="en-US"/>
              <a:t> models to predict </a:t>
            </a:r>
            <a:r>
              <a:rPr lang="en-US"/>
              <a:t>spending</a:t>
            </a:r>
            <a:r>
              <a:rPr lang="en-US"/>
              <a:t>. A regime switching model relies on the assumption that there is underlying Markov Chain. </a:t>
            </a:r>
            <a:endParaRPr/>
          </a:p>
          <a:p>
            <a:pPr indent="0" lvl="0" marL="0" rtl="0" algn="l">
              <a:spcBef>
                <a:spcPts val="1000"/>
              </a:spcBef>
              <a:spcAft>
                <a:spcPts val="0"/>
              </a:spcAft>
              <a:buNone/>
            </a:pPr>
            <a:r>
              <a:t/>
            </a:r>
            <a:endParaRPr/>
          </a:p>
          <a:p>
            <a:pPr indent="-361950" lvl="0" marL="457200" rtl="0" algn="l">
              <a:spcBef>
                <a:spcPts val="1000"/>
              </a:spcBef>
              <a:spcAft>
                <a:spcPts val="0"/>
              </a:spcAft>
              <a:buSzPct val="100000"/>
              <a:buChar char="➢"/>
            </a:pPr>
            <a:r>
              <a:rPr lang="en-US"/>
              <a:t>One of the assumptions of a Markov chain is that the transition probabilities are </a:t>
            </a:r>
            <a:r>
              <a:rPr lang="en-US"/>
              <a:t>homogeneous</a:t>
            </a:r>
            <a:r>
              <a:rPr lang="en-US"/>
              <a:t> in time. </a:t>
            </a:r>
            <a:endParaRPr/>
          </a:p>
          <a:p>
            <a:pPr indent="0" lvl="0" marL="0" rtl="0" algn="l">
              <a:spcBef>
                <a:spcPts val="1000"/>
              </a:spcBef>
              <a:spcAft>
                <a:spcPts val="0"/>
              </a:spcAft>
              <a:buNone/>
            </a:pPr>
            <a:r>
              <a:t/>
            </a:r>
            <a:endParaRPr/>
          </a:p>
          <a:p>
            <a:pPr indent="-361950" lvl="0" marL="457200" rtl="0" algn="l">
              <a:spcBef>
                <a:spcPts val="1000"/>
              </a:spcBef>
              <a:spcAft>
                <a:spcPts val="0"/>
              </a:spcAft>
              <a:buSzPct val="100000"/>
              <a:buChar char="➢"/>
            </a:pPr>
            <a:r>
              <a:rPr lang="en-US"/>
              <a:t>For our purposes, that would mean that the probability of experiencing a health shock is constant across age (which does not hold). </a:t>
            </a:r>
            <a:endParaRPr/>
          </a:p>
          <a:p>
            <a:pPr indent="0" lvl="0" marL="0" rtl="0" algn="l">
              <a:spcBef>
                <a:spcPts val="1000"/>
              </a:spcBef>
              <a:spcAft>
                <a:spcPts val="0"/>
              </a:spcAft>
              <a:buNone/>
            </a:pPr>
            <a:r>
              <a:t/>
            </a:r>
            <a:endParaRPr/>
          </a:p>
          <a:p>
            <a:pPr indent="-361950" lvl="0" marL="457200" rtl="0" algn="l">
              <a:spcBef>
                <a:spcPts val="1000"/>
              </a:spcBef>
              <a:spcAft>
                <a:spcPts val="0"/>
              </a:spcAft>
              <a:buSzPct val="100000"/>
              <a:buChar char="➢"/>
            </a:pPr>
            <a:r>
              <a:rPr lang="en-US"/>
              <a:t>Our final </a:t>
            </a:r>
            <a:r>
              <a:rPr lang="en-US"/>
              <a:t>two-stage approach captures the structure of a regime-switching without this </a:t>
            </a:r>
            <a:r>
              <a:rPr lang="en-US"/>
              <a:t>restrictive</a:t>
            </a:r>
            <a:r>
              <a:rPr lang="en-US"/>
              <a:t> assumption.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d9ed6405c1_0_1128"/>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Method 1</a:t>
            </a:r>
            <a:endParaRPr/>
          </a:p>
        </p:txBody>
      </p:sp>
      <p:sp>
        <p:nvSpPr>
          <p:cNvPr id="144" name="Google Shape;144;g2d9ed6405c1_0_1128"/>
          <p:cNvSpPr txBox="1"/>
          <p:nvPr/>
        </p:nvSpPr>
        <p:spPr>
          <a:xfrm>
            <a:off x="838200" y="1776175"/>
            <a:ext cx="10225800" cy="3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dk1"/>
                </a:solidFill>
              </a:rPr>
              <a:t>Step 1:</a:t>
            </a:r>
            <a:r>
              <a:rPr lang="en-US" sz="2800">
                <a:solidFill>
                  <a:schemeClr val="dk1"/>
                </a:solidFill>
              </a:rPr>
              <a:t> </a:t>
            </a:r>
            <a:r>
              <a:rPr lang="en-US" sz="2300">
                <a:solidFill>
                  <a:schemeClr val="dk1"/>
                </a:solidFill>
              </a:rPr>
              <a:t>Estimating the Probability of a Shock with Logistic Regression</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US" sz="2300" u="sng">
                <a:solidFill>
                  <a:schemeClr val="dk1"/>
                </a:solidFill>
              </a:rPr>
              <a:t>Step 2:</a:t>
            </a:r>
            <a:r>
              <a:rPr lang="en-US" sz="2300">
                <a:solidFill>
                  <a:schemeClr val="dk1"/>
                </a:solidFill>
              </a:rPr>
              <a:t>  Linear Regression</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US" sz="2300" u="sng">
                <a:solidFill>
                  <a:schemeClr val="dk1"/>
                </a:solidFill>
              </a:rPr>
              <a:t>Step 3:</a:t>
            </a:r>
            <a:r>
              <a:rPr lang="en-US" sz="2300">
                <a:solidFill>
                  <a:schemeClr val="dk1"/>
                </a:solidFill>
              </a:rPr>
              <a:t> Approximating the Joint Distribution of Health Variables</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US" sz="2300" u="sng">
                <a:solidFill>
                  <a:schemeClr val="dk1"/>
                </a:solidFill>
              </a:rPr>
              <a:t>Step 4:</a:t>
            </a:r>
            <a:r>
              <a:rPr lang="en-US" sz="2300">
                <a:solidFill>
                  <a:schemeClr val="dk1"/>
                </a:solidFill>
              </a:rPr>
              <a:t> Simulation</a:t>
            </a:r>
            <a:endParaRPr sz="2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daa62cd4eb_0_53"/>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700">
                <a:solidFill>
                  <a:schemeClr val="accent1"/>
                </a:solidFill>
              </a:rPr>
              <a:t>Estimating the Probability of a Shock with Logistic Regression</a:t>
            </a:r>
            <a:endParaRPr sz="2700">
              <a:solidFill>
                <a:schemeClr val="accent1"/>
              </a:solidFill>
            </a:endParaRPr>
          </a:p>
        </p:txBody>
      </p:sp>
      <p:sp>
        <p:nvSpPr>
          <p:cNvPr id="150" name="Google Shape;150;g2daa62cd4eb_0_53"/>
          <p:cNvSpPr txBox="1"/>
          <p:nvPr/>
        </p:nvSpPr>
        <p:spPr>
          <a:xfrm>
            <a:off x="677850" y="1763850"/>
            <a:ext cx="10225800" cy="3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chemeClr val="dk1"/>
              </a:solidFill>
            </a:endParaRPr>
          </a:p>
        </p:txBody>
      </p:sp>
      <p:sp>
        <p:nvSpPr>
          <p:cNvPr id="151" name="Google Shape;151;g2daa62cd4eb_0_53"/>
          <p:cNvSpPr txBox="1"/>
          <p:nvPr/>
        </p:nvSpPr>
        <p:spPr>
          <a:xfrm>
            <a:off x="900425" y="1763850"/>
            <a:ext cx="5304000" cy="3515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US" sz="2100"/>
              <a:t>A shock is defined as a </a:t>
            </a:r>
            <a:r>
              <a:rPr b="1" lang="en-US" sz="2100">
                <a:solidFill>
                  <a:schemeClr val="accent1"/>
                </a:solidFill>
              </a:rPr>
              <a:t>15% increase in adjusted spending from the non-shock baseline</a:t>
            </a:r>
            <a:r>
              <a:rPr lang="en-US" sz="2100"/>
              <a:t>. (Previous research conducted by T. Rowe shows that 15% constitutes a financial hardship.) </a:t>
            </a:r>
            <a:endParaRPr sz="2100"/>
          </a:p>
          <a:p>
            <a:pPr indent="0" lvl="0" marL="0" rtl="0" algn="l">
              <a:spcBef>
                <a:spcPts val="0"/>
              </a:spcBef>
              <a:spcAft>
                <a:spcPts val="0"/>
              </a:spcAft>
              <a:buNone/>
            </a:pPr>
            <a:r>
              <a:t/>
            </a:r>
            <a:endParaRPr sz="2100"/>
          </a:p>
          <a:p>
            <a:pPr indent="-361950" lvl="0" marL="457200" rtl="0" algn="l">
              <a:spcBef>
                <a:spcPts val="0"/>
              </a:spcBef>
              <a:spcAft>
                <a:spcPts val="0"/>
              </a:spcAft>
              <a:buSzPts val="2100"/>
              <a:buChar char="➢"/>
            </a:pPr>
            <a:r>
              <a:rPr lang="en-US" sz="2100"/>
              <a:t>Estimated probability of shock 6% vs. </a:t>
            </a:r>
            <a:endParaRPr sz="2100"/>
          </a:p>
          <a:p>
            <a:pPr indent="0" lvl="0" marL="0" rtl="0" algn="l">
              <a:spcBef>
                <a:spcPts val="0"/>
              </a:spcBef>
              <a:spcAft>
                <a:spcPts val="0"/>
              </a:spcAft>
              <a:buNone/>
            </a:pPr>
            <a:r>
              <a:rPr lang="en-US" sz="2100"/>
              <a:t>      Actual probability of shock 7% </a:t>
            </a:r>
            <a:endParaRPr sz="2100"/>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2800">
              <a:solidFill>
                <a:schemeClr val="dk1"/>
              </a:solidFill>
            </a:endParaRPr>
          </a:p>
        </p:txBody>
      </p:sp>
      <p:pic>
        <p:nvPicPr>
          <p:cNvPr id="152" name="Google Shape;152;g2daa62cd4eb_0_53"/>
          <p:cNvPicPr preferRelativeResize="0"/>
          <p:nvPr/>
        </p:nvPicPr>
        <p:blipFill rotWithShape="1">
          <a:blip r:embed="rId3">
            <a:alphaModFix/>
          </a:blip>
          <a:srcRect b="11142" l="0" r="0" t="0"/>
          <a:stretch/>
        </p:blipFill>
        <p:spPr>
          <a:xfrm>
            <a:off x="6137100" y="1763850"/>
            <a:ext cx="5943600" cy="2381250"/>
          </a:xfrm>
          <a:prstGeom prst="rect">
            <a:avLst/>
          </a:prstGeom>
          <a:noFill/>
          <a:ln>
            <a:noFill/>
          </a:ln>
        </p:spPr>
      </p:pic>
      <p:graphicFrame>
        <p:nvGraphicFramePr>
          <p:cNvPr id="153" name="Google Shape;153;g2daa62cd4eb_0_53"/>
          <p:cNvGraphicFramePr/>
          <p:nvPr/>
        </p:nvGraphicFramePr>
        <p:xfrm>
          <a:off x="6913113" y="4447913"/>
          <a:ext cx="3000000" cy="3000000"/>
        </p:xfrm>
        <a:graphic>
          <a:graphicData uri="http://schemas.openxmlformats.org/drawingml/2006/table">
            <a:tbl>
              <a:tblPr>
                <a:noFill/>
                <a:tableStyleId>{0C5B04DD-978F-4554-934F-0407C604B1BB}</a:tableStyleId>
              </a:tblPr>
              <a:tblGrid>
                <a:gridCol w="1402325"/>
                <a:gridCol w="1598375"/>
                <a:gridCol w="1500350"/>
              </a:tblGrid>
              <a:tr h="311775">
                <a:tc>
                  <a:txBody>
                    <a:bodyPr/>
                    <a:lstStyle/>
                    <a:p>
                      <a:pPr indent="0" lvl="0" marL="0" rtl="0" algn="l">
                        <a:spcBef>
                          <a:spcPts val="0"/>
                        </a:spcBef>
                        <a:spcAft>
                          <a:spcPts val="0"/>
                        </a:spcAft>
                        <a:buNone/>
                      </a:pPr>
                      <a:r>
                        <a:rPr i="1" lang="en-US"/>
                        <a:t>             Actual</a:t>
                      </a:r>
                      <a:endParaRPr i="1"/>
                    </a:p>
                    <a:p>
                      <a:pPr indent="0" lvl="0" marL="0" rtl="0" algn="l">
                        <a:spcBef>
                          <a:spcPts val="0"/>
                        </a:spcBef>
                        <a:spcAft>
                          <a:spcPts val="0"/>
                        </a:spcAft>
                        <a:buNone/>
                      </a:pPr>
                      <a:r>
                        <a:rPr i="1" lang="en-US"/>
                        <a:t>Predicted</a:t>
                      </a:r>
                      <a:endParaRPr i="1"/>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Shock </a:t>
                      </a:r>
                      <a:endParaRPr sz="1800"/>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No Shock</a:t>
                      </a:r>
                      <a:endParaRPr sz="1800"/>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r>
              <a:tr h="382175">
                <a:tc>
                  <a:txBody>
                    <a:bodyPr/>
                    <a:lstStyle/>
                    <a:p>
                      <a:pPr indent="0" lvl="0" marL="0" rtl="0" algn="r">
                        <a:spcBef>
                          <a:spcPts val="0"/>
                        </a:spcBef>
                        <a:spcAft>
                          <a:spcPts val="0"/>
                        </a:spcAft>
                        <a:buNone/>
                      </a:pPr>
                      <a:r>
                        <a:rPr lang="en-US" sz="1800"/>
                        <a:t>Shock</a:t>
                      </a:r>
                      <a:endParaRPr sz="1800"/>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245</a:t>
                      </a:r>
                      <a:endParaRPr sz="1800"/>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696</a:t>
                      </a:r>
                      <a:endParaRPr sz="1800"/>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r>
              <a:tr h="100000">
                <a:tc>
                  <a:txBody>
                    <a:bodyPr/>
                    <a:lstStyle/>
                    <a:p>
                      <a:pPr indent="0" lvl="0" marL="0" rtl="0" algn="r">
                        <a:spcBef>
                          <a:spcPts val="0"/>
                        </a:spcBef>
                        <a:spcAft>
                          <a:spcPts val="0"/>
                        </a:spcAft>
                        <a:buNone/>
                      </a:pPr>
                      <a:r>
                        <a:rPr lang="en-US" sz="1800"/>
                        <a:t>No Shock</a:t>
                      </a:r>
                      <a:endParaRPr sz="1800"/>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895</a:t>
                      </a:r>
                      <a:endParaRPr sz="1800"/>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15692</a:t>
                      </a:r>
                      <a:endParaRPr sz="1800"/>
                    </a:p>
                  </a:txBody>
                  <a:tcPr marT="91425" marB="91425" marR="91425" marL="91425">
                    <a:lnL cap="flat" cmpd="sng" w="19050">
                      <a:solidFill>
                        <a:srgbClr val="082836"/>
                      </a:solidFill>
                      <a:prstDash val="solid"/>
                      <a:round/>
                      <a:headEnd len="sm" w="sm" type="none"/>
                      <a:tailEnd len="sm" w="sm" type="none"/>
                    </a:lnL>
                    <a:lnR cap="flat" cmpd="sng" w="19050">
                      <a:solidFill>
                        <a:srgbClr val="082836"/>
                      </a:solidFill>
                      <a:prstDash val="solid"/>
                      <a:round/>
                      <a:headEnd len="sm" w="sm" type="none"/>
                      <a:tailEnd len="sm" w="sm" type="none"/>
                    </a:lnR>
                    <a:lnT cap="flat" cmpd="sng" w="19050">
                      <a:solidFill>
                        <a:srgbClr val="082836"/>
                      </a:solidFill>
                      <a:prstDash val="solid"/>
                      <a:round/>
                      <a:headEnd len="sm" w="sm" type="none"/>
                      <a:tailEnd len="sm" w="sm" type="none"/>
                    </a:lnT>
                    <a:lnB cap="flat" cmpd="sng" w="19050">
                      <a:solidFill>
                        <a:srgbClr val="082836"/>
                      </a:solidFill>
                      <a:prstDash val="solid"/>
                      <a:round/>
                      <a:headEnd len="sm" w="sm" type="none"/>
                      <a:tailEnd len="sm" w="sm" type="none"/>
                    </a:lnB>
                    <a:solidFill>
                      <a:srgbClr val="FFFFFF"/>
                    </a:solidFill>
                  </a:tcPr>
                </a:tc>
              </a:tr>
            </a:tbl>
          </a:graphicData>
        </a:graphic>
      </p:graphicFrame>
      <p:sp>
        <p:nvSpPr>
          <p:cNvPr id="154" name="Google Shape;154;g2daa62cd4eb_0_53"/>
          <p:cNvSpPr txBox="1"/>
          <p:nvPr/>
        </p:nvSpPr>
        <p:spPr>
          <a:xfrm>
            <a:off x="6913125" y="5964275"/>
            <a:ext cx="48105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chemeClr val="dk1"/>
                </a:solidFill>
              </a:rPr>
              <a:t>Confusion matrix on the test set. </a:t>
            </a:r>
            <a:endParaRPr i="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daa62cd4eb_0_63"/>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700">
                <a:solidFill>
                  <a:schemeClr val="accent1"/>
                </a:solidFill>
              </a:rPr>
              <a:t>Linear Regression</a:t>
            </a:r>
            <a:endParaRPr sz="2700">
              <a:solidFill>
                <a:schemeClr val="accent1"/>
              </a:solidFill>
            </a:endParaRPr>
          </a:p>
        </p:txBody>
      </p:sp>
      <p:sp>
        <p:nvSpPr>
          <p:cNvPr id="160" name="Google Shape;160;g2daa62cd4eb_0_63"/>
          <p:cNvSpPr txBox="1"/>
          <p:nvPr/>
        </p:nvSpPr>
        <p:spPr>
          <a:xfrm>
            <a:off x="677850" y="1763850"/>
            <a:ext cx="10225800" cy="3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chemeClr val="dk1"/>
              </a:solidFill>
            </a:endParaRPr>
          </a:p>
        </p:txBody>
      </p:sp>
      <p:sp>
        <p:nvSpPr>
          <p:cNvPr id="161" name="Google Shape;161;g2daa62cd4eb_0_63"/>
          <p:cNvSpPr txBox="1"/>
          <p:nvPr/>
        </p:nvSpPr>
        <p:spPr>
          <a:xfrm>
            <a:off x="912750" y="2203300"/>
            <a:ext cx="5069100" cy="16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374650" lvl="0" marL="457200" rtl="0" algn="l">
              <a:spcBef>
                <a:spcPts val="0"/>
              </a:spcBef>
              <a:spcAft>
                <a:spcPts val="0"/>
              </a:spcAft>
              <a:buSzPts val="2300"/>
              <a:buChar char="➢"/>
            </a:pPr>
            <a:r>
              <a:rPr lang="en-US" sz="2300"/>
              <a:t>We then fit a model for adjusted spending on the predicted no shock and shock sets. </a:t>
            </a:r>
            <a:endParaRPr sz="2300"/>
          </a:p>
          <a:p>
            <a:pPr indent="0" lvl="0" marL="0" rtl="0" algn="l">
              <a:spcBef>
                <a:spcPts val="0"/>
              </a:spcBef>
              <a:spcAft>
                <a:spcPts val="0"/>
              </a:spcAft>
              <a:buNone/>
            </a:pPr>
            <a:r>
              <a:t/>
            </a:r>
            <a:endParaRPr sz="2800">
              <a:solidFill>
                <a:schemeClr val="dk1"/>
              </a:solidFill>
            </a:endParaRPr>
          </a:p>
        </p:txBody>
      </p:sp>
      <p:sp>
        <p:nvSpPr>
          <p:cNvPr id="162" name="Google Shape;162;g2daa62cd4eb_0_63"/>
          <p:cNvSpPr txBox="1"/>
          <p:nvPr/>
        </p:nvSpPr>
        <p:spPr>
          <a:xfrm>
            <a:off x="6761675" y="2391050"/>
            <a:ext cx="1169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300" u="sng">
                <a:solidFill>
                  <a:srgbClr val="000000"/>
                </a:solidFill>
              </a:rPr>
              <a:t>Shock</a:t>
            </a:r>
            <a:endParaRPr i="1" sz="700"/>
          </a:p>
        </p:txBody>
      </p:sp>
      <p:sp>
        <p:nvSpPr>
          <p:cNvPr id="163" name="Google Shape;163;g2daa62cd4eb_0_63"/>
          <p:cNvSpPr txBox="1"/>
          <p:nvPr/>
        </p:nvSpPr>
        <p:spPr>
          <a:xfrm>
            <a:off x="6412475" y="3646850"/>
            <a:ext cx="1867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300" u="sng">
                <a:solidFill>
                  <a:srgbClr val="000000"/>
                </a:solidFill>
              </a:rPr>
              <a:t>No Shock</a:t>
            </a:r>
            <a:endParaRPr i="1" sz="2300"/>
          </a:p>
        </p:txBody>
      </p:sp>
      <p:graphicFrame>
        <p:nvGraphicFramePr>
          <p:cNvPr id="164" name="Google Shape;164;g2daa62cd4eb_0_63"/>
          <p:cNvGraphicFramePr/>
          <p:nvPr/>
        </p:nvGraphicFramePr>
        <p:xfrm>
          <a:off x="8148300" y="2203300"/>
          <a:ext cx="3000000" cy="3000000"/>
        </p:xfrm>
        <a:graphic>
          <a:graphicData uri="http://schemas.openxmlformats.org/drawingml/2006/table">
            <a:tbl>
              <a:tblPr>
                <a:noFill/>
                <a:tableStyleId>{0C5B04DD-978F-4554-934F-0407C604B1BB}</a:tableStyleId>
              </a:tblPr>
              <a:tblGrid>
                <a:gridCol w="906775"/>
                <a:gridCol w="955825"/>
                <a:gridCol w="807950"/>
                <a:gridCol w="987850"/>
              </a:tblGrid>
              <a:tr h="49825">
                <a:tc>
                  <a:txBody>
                    <a:bodyPr/>
                    <a:lstStyle/>
                    <a:p>
                      <a:pPr indent="0" lvl="0" marL="0" rtl="0" algn="ctr">
                        <a:spcBef>
                          <a:spcPts val="0"/>
                        </a:spcBef>
                        <a:spcAft>
                          <a:spcPts val="0"/>
                        </a:spcAft>
                        <a:buNone/>
                      </a:pPr>
                      <a:r>
                        <a:rPr i="1" lang="en-US" sz="1800"/>
                        <a:t>Metric</a:t>
                      </a:r>
                      <a:endParaRPr i="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Adj. R</a:t>
                      </a:r>
                      <a:r>
                        <a:rPr baseline="30000" lang="en-US" sz="1800"/>
                        <a:t>2</a:t>
                      </a:r>
                      <a:endParaRPr baseline="30000"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RSE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MSE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9825">
                <a:tc>
                  <a:txBody>
                    <a:bodyPr/>
                    <a:lstStyle/>
                    <a:p>
                      <a:pPr indent="0" lvl="0" marL="0" rtl="0" algn="ctr">
                        <a:spcBef>
                          <a:spcPts val="0"/>
                        </a:spcBef>
                        <a:spcAft>
                          <a:spcPts val="0"/>
                        </a:spcAft>
                        <a:buNone/>
                      </a:pPr>
                      <a:r>
                        <a:rPr i="1" lang="en-US" sz="1800"/>
                        <a:t>Value</a:t>
                      </a:r>
                      <a:endParaRPr i="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.387</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1.425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2.116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165" name="Google Shape;165;g2daa62cd4eb_0_63"/>
          <p:cNvGraphicFramePr/>
          <p:nvPr/>
        </p:nvGraphicFramePr>
        <p:xfrm>
          <a:off x="8148300" y="3511163"/>
          <a:ext cx="3000000" cy="3000000"/>
        </p:xfrm>
        <a:graphic>
          <a:graphicData uri="http://schemas.openxmlformats.org/drawingml/2006/table">
            <a:tbl>
              <a:tblPr>
                <a:noFill/>
                <a:tableStyleId>{0C5B04DD-978F-4554-934F-0407C604B1BB}</a:tableStyleId>
              </a:tblPr>
              <a:tblGrid>
                <a:gridCol w="906775"/>
                <a:gridCol w="955825"/>
                <a:gridCol w="807950"/>
                <a:gridCol w="987850"/>
              </a:tblGrid>
              <a:tr h="49825">
                <a:tc>
                  <a:txBody>
                    <a:bodyPr/>
                    <a:lstStyle/>
                    <a:p>
                      <a:pPr indent="0" lvl="0" marL="0" rtl="0" algn="ctr">
                        <a:spcBef>
                          <a:spcPts val="0"/>
                        </a:spcBef>
                        <a:spcAft>
                          <a:spcPts val="0"/>
                        </a:spcAft>
                        <a:buNone/>
                      </a:pPr>
                      <a:r>
                        <a:rPr i="1" lang="en-US" sz="1800"/>
                        <a:t>Metric</a:t>
                      </a:r>
                      <a:endParaRPr i="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Adj. R</a:t>
                      </a:r>
                      <a:r>
                        <a:rPr baseline="30000" lang="en-US" sz="1800"/>
                        <a:t>2</a:t>
                      </a:r>
                      <a:endParaRPr baseline="30000"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RSE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MSE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9825">
                <a:tc>
                  <a:txBody>
                    <a:bodyPr/>
                    <a:lstStyle/>
                    <a:p>
                      <a:pPr indent="0" lvl="0" marL="0" rtl="0" algn="ctr">
                        <a:spcBef>
                          <a:spcPts val="0"/>
                        </a:spcBef>
                        <a:spcAft>
                          <a:spcPts val="0"/>
                        </a:spcAft>
                        <a:buNone/>
                      </a:pPr>
                      <a:r>
                        <a:rPr i="1" lang="en-US" sz="1800"/>
                        <a:t>Value</a:t>
                      </a:r>
                      <a:endParaRPr i="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.128</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1.265</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1.646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daa62cd4eb_0_76"/>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700">
                <a:solidFill>
                  <a:schemeClr val="accent1"/>
                </a:solidFill>
              </a:rPr>
              <a:t>Approximating the Joint Distribution of Health Variables</a:t>
            </a:r>
            <a:endParaRPr sz="2700">
              <a:solidFill>
                <a:schemeClr val="accent1"/>
              </a:solidFill>
            </a:endParaRPr>
          </a:p>
        </p:txBody>
      </p:sp>
      <p:sp>
        <p:nvSpPr>
          <p:cNvPr id="171" name="Google Shape;171;g2daa62cd4eb_0_76"/>
          <p:cNvSpPr txBox="1"/>
          <p:nvPr/>
        </p:nvSpPr>
        <p:spPr>
          <a:xfrm>
            <a:off x="925100" y="1648250"/>
            <a:ext cx="3651000" cy="16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374650" lvl="0" marL="457200" rtl="0" algn="l">
              <a:spcBef>
                <a:spcPts val="0"/>
              </a:spcBef>
              <a:spcAft>
                <a:spcPts val="0"/>
              </a:spcAft>
              <a:buSzPts val="2300"/>
              <a:buChar char="➢"/>
            </a:pPr>
            <a:r>
              <a:rPr lang="en-US" sz="2300"/>
              <a:t>We simplify the joint distribution by considering the four most common scenarios. </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US" sz="2300"/>
              <a:t>Severe condition includes: Heart Attack, Stroke, Psych, Lungs</a:t>
            </a:r>
            <a:endParaRPr sz="2300"/>
          </a:p>
          <a:p>
            <a:pPr indent="0" lvl="0" marL="0" rtl="0" algn="l">
              <a:spcBef>
                <a:spcPts val="0"/>
              </a:spcBef>
              <a:spcAft>
                <a:spcPts val="0"/>
              </a:spcAft>
              <a:buNone/>
            </a:pPr>
            <a:r>
              <a:t/>
            </a:r>
            <a:endParaRPr sz="2800">
              <a:solidFill>
                <a:schemeClr val="dk1"/>
              </a:solidFill>
            </a:endParaRPr>
          </a:p>
        </p:txBody>
      </p:sp>
      <p:pic>
        <p:nvPicPr>
          <p:cNvPr id="172" name="Google Shape;172;g2daa62cd4eb_0_76"/>
          <p:cNvPicPr preferRelativeResize="0"/>
          <p:nvPr/>
        </p:nvPicPr>
        <p:blipFill>
          <a:blip r:embed="rId3">
            <a:alphaModFix/>
          </a:blip>
          <a:stretch>
            <a:fillRect/>
          </a:stretch>
        </p:blipFill>
        <p:spPr>
          <a:xfrm>
            <a:off x="7259787" y="1949737"/>
            <a:ext cx="4501050" cy="3697697"/>
          </a:xfrm>
          <a:prstGeom prst="rect">
            <a:avLst/>
          </a:prstGeom>
          <a:noFill/>
          <a:ln>
            <a:noFill/>
          </a:ln>
        </p:spPr>
      </p:pic>
      <p:sp>
        <p:nvSpPr>
          <p:cNvPr id="173" name="Google Shape;173;g2daa62cd4eb_0_76"/>
          <p:cNvSpPr/>
          <p:nvPr/>
        </p:nvSpPr>
        <p:spPr>
          <a:xfrm>
            <a:off x="19663763" y="27108825"/>
            <a:ext cx="699600" cy="30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g2daa62cd4eb_0_76"/>
          <p:cNvSpPr txBox="1"/>
          <p:nvPr/>
        </p:nvSpPr>
        <p:spPr>
          <a:xfrm>
            <a:off x="19083413" y="27073250"/>
            <a:ext cx="1518000" cy="1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000000"/>
                </a:solidFill>
                <a:latin typeface="Calibri"/>
                <a:ea typeface="Calibri"/>
                <a:cs typeface="Calibri"/>
                <a:sym typeface="Calibri"/>
              </a:rPr>
              <a:t>Age</a:t>
            </a:r>
            <a:endParaRPr sz="1800">
              <a:solidFill>
                <a:srgbClr val="000000"/>
              </a:solidFill>
              <a:latin typeface="Calibri"/>
              <a:ea typeface="Calibri"/>
              <a:cs typeface="Calibri"/>
              <a:sym typeface="Calibri"/>
            </a:endParaRPr>
          </a:p>
        </p:txBody>
      </p:sp>
      <p:grpSp>
        <p:nvGrpSpPr>
          <p:cNvPr id="175" name="Google Shape;175;g2daa62cd4eb_0_76"/>
          <p:cNvGrpSpPr/>
          <p:nvPr/>
        </p:nvGrpSpPr>
        <p:grpSpPr>
          <a:xfrm>
            <a:off x="5269764" y="2721409"/>
            <a:ext cx="1896884" cy="1867187"/>
            <a:chOff x="14845100" y="24583050"/>
            <a:chExt cx="2096700" cy="2102925"/>
          </a:xfrm>
        </p:grpSpPr>
        <p:sp>
          <p:nvSpPr>
            <p:cNvPr id="176" name="Google Shape;176;g2daa62cd4eb_0_76"/>
            <p:cNvSpPr/>
            <p:nvPr/>
          </p:nvSpPr>
          <p:spPr>
            <a:xfrm>
              <a:off x="14845100" y="24727225"/>
              <a:ext cx="291600" cy="224100"/>
            </a:xfrm>
            <a:prstGeom prst="rect">
              <a:avLst/>
            </a:prstGeom>
            <a:solidFill>
              <a:srgbClr val="0000F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g2daa62cd4eb_0_76"/>
            <p:cNvSpPr/>
            <p:nvPr/>
          </p:nvSpPr>
          <p:spPr>
            <a:xfrm>
              <a:off x="14845100" y="25178150"/>
              <a:ext cx="291600" cy="224100"/>
            </a:xfrm>
            <a:prstGeom prst="rect">
              <a:avLst/>
            </a:prstGeom>
            <a:solidFill>
              <a:srgbClr val="00FF00"/>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g2daa62cd4eb_0_76"/>
            <p:cNvSpPr/>
            <p:nvPr/>
          </p:nvSpPr>
          <p:spPr>
            <a:xfrm>
              <a:off x="14845100" y="25885600"/>
              <a:ext cx="291600" cy="224100"/>
            </a:xfrm>
            <a:prstGeom prst="rect">
              <a:avLst/>
            </a:prstGeom>
            <a:solidFill>
              <a:srgbClr val="FF9900"/>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9900"/>
                </a:solidFill>
              </a:endParaRPr>
            </a:p>
          </p:txBody>
        </p:sp>
        <p:sp>
          <p:nvSpPr>
            <p:cNvPr id="179" name="Google Shape;179;g2daa62cd4eb_0_76"/>
            <p:cNvSpPr txBox="1"/>
            <p:nvPr/>
          </p:nvSpPr>
          <p:spPr>
            <a:xfrm>
              <a:off x="15132750" y="24583050"/>
              <a:ext cx="14382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00"/>
                  </a:solidFill>
                </a:rPr>
                <a:t>Healthy</a:t>
              </a:r>
              <a:endParaRPr>
                <a:solidFill>
                  <a:srgbClr val="000000"/>
                </a:solidFill>
              </a:endParaRPr>
            </a:p>
          </p:txBody>
        </p:sp>
        <p:sp>
          <p:nvSpPr>
            <p:cNvPr id="180" name="Google Shape;180;g2daa62cd4eb_0_76"/>
            <p:cNvSpPr txBox="1"/>
            <p:nvPr/>
          </p:nvSpPr>
          <p:spPr>
            <a:xfrm>
              <a:off x="15132750" y="25033638"/>
              <a:ext cx="18051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00"/>
                  </a:solidFill>
                </a:rPr>
                <a:t>Hospital (not severe condition)</a:t>
              </a:r>
              <a:endParaRPr>
                <a:solidFill>
                  <a:srgbClr val="000000"/>
                </a:solidFill>
              </a:endParaRPr>
            </a:p>
          </p:txBody>
        </p:sp>
        <p:sp>
          <p:nvSpPr>
            <p:cNvPr id="181" name="Google Shape;181;g2daa62cd4eb_0_76"/>
            <p:cNvSpPr txBox="1"/>
            <p:nvPr/>
          </p:nvSpPr>
          <p:spPr>
            <a:xfrm>
              <a:off x="15132750" y="25771675"/>
              <a:ext cx="18051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00"/>
                  </a:solidFill>
                </a:rPr>
                <a:t>Severe Condition</a:t>
              </a:r>
              <a:endParaRPr>
                <a:solidFill>
                  <a:srgbClr val="000000"/>
                </a:solidFill>
              </a:endParaRPr>
            </a:p>
          </p:txBody>
        </p:sp>
        <p:sp>
          <p:nvSpPr>
            <p:cNvPr id="182" name="Google Shape;182;g2daa62cd4eb_0_76"/>
            <p:cNvSpPr/>
            <p:nvPr/>
          </p:nvSpPr>
          <p:spPr>
            <a:xfrm>
              <a:off x="14845100" y="26429338"/>
              <a:ext cx="291600" cy="224100"/>
            </a:xfrm>
            <a:prstGeom prst="rect">
              <a:avLst/>
            </a:prstGeom>
            <a:solidFill>
              <a:srgbClr val="FF0000"/>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D40000"/>
                </a:solidFill>
              </a:endParaRPr>
            </a:p>
          </p:txBody>
        </p:sp>
        <p:sp>
          <p:nvSpPr>
            <p:cNvPr id="183" name="Google Shape;183;g2daa62cd4eb_0_76"/>
            <p:cNvSpPr txBox="1"/>
            <p:nvPr/>
          </p:nvSpPr>
          <p:spPr>
            <a:xfrm>
              <a:off x="15136700" y="26299875"/>
              <a:ext cx="18051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000000"/>
                  </a:solidFill>
                </a:rPr>
                <a:t>Nursing Home</a:t>
              </a:r>
              <a:endParaRPr>
                <a:solidFill>
                  <a:srgbClr val="000000"/>
                </a:solidFill>
              </a:endParaRPr>
            </a:p>
          </p:txBody>
        </p:sp>
      </p:grpSp>
      <p:sp>
        <p:nvSpPr>
          <p:cNvPr id="184" name="Google Shape;184;g2daa62cd4eb_0_76"/>
          <p:cNvSpPr txBox="1"/>
          <p:nvPr/>
        </p:nvSpPr>
        <p:spPr>
          <a:xfrm>
            <a:off x="7259775" y="5548650"/>
            <a:ext cx="4613100" cy="1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chemeClr val="dk1"/>
                </a:solidFill>
              </a:rPr>
              <a:t>The probability of being healthy decreases with age. </a:t>
            </a:r>
            <a:endParaRPr i="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daa62cd4eb_0_128"/>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700">
                <a:solidFill>
                  <a:schemeClr val="accent1"/>
                </a:solidFill>
              </a:rPr>
              <a:t>Simulation</a:t>
            </a:r>
            <a:endParaRPr sz="2700">
              <a:solidFill>
                <a:schemeClr val="accent1"/>
              </a:solidFill>
            </a:endParaRPr>
          </a:p>
        </p:txBody>
      </p:sp>
      <p:sp>
        <p:nvSpPr>
          <p:cNvPr id="190" name="Google Shape;190;g2daa62cd4eb_0_128"/>
          <p:cNvSpPr txBox="1"/>
          <p:nvPr/>
        </p:nvSpPr>
        <p:spPr>
          <a:xfrm>
            <a:off x="925100" y="1648250"/>
            <a:ext cx="10515600" cy="3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374650" lvl="0" marL="457200" rtl="0" algn="l">
              <a:spcBef>
                <a:spcPts val="0"/>
              </a:spcBef>
              <a:spcAft>
                <a:spcPts val="0"/>
              </a:spcAft>
              <a:buSzPts val="2300"/>
              <a:buChar char="➢"/>
            </a:pPr>
            <a:r>
              <a:rPr lang="en-US" sz="2300"/>
              <a:t>We can combine the results from the previous three steps into one simulation engine. </a:t>
            </a:r>
            <a:endParaRPr sz="2300"/>
          </a:p>
          <a:p>
            <a:pPr indent="0" lvl="0" marL="0" rtl="0" algn="l">
              <a:spcBef>
                <a:spcPts val="0"/>
              </a:spcBef>
              <a:spcAft>
                <a:spcPts val="0"/>
              </a:spcAft>
              <a:buNone/>
            </a:pPr>
            <a:r>
              <a:t/>
            </a:r>
            <a:endParaRPr sz="2300"/>
          </a:p>
          <a:p>
            <a:pPr indent="-374650" lvl="0" marL="457200" rtl="0" algn="l">
              <a:spcBef>
                <a:spcPts val="0"/>
              </a:spcBef>
              <a:spcAft>
                <a:spcPts val="0"/>
              </a:spcAft>
              <a:buSzPts val="2300"/>
              <a:buChar char="➢"/>
            </a:pPr>
            <a:r>
              <a:rPr lang="en-US" sz="2300"/>
              <a:t> For a simulated person at a given age, we estimate their spending as follows:</a:t>
            </a:r>
            <a:endParaRPr sz="2300"/>
          </a:p>
          <a:p>
            <a:pPr indent="-374650" lvl="1" marL="914400" rtl="0" algn="l">
              <a:spcBef>
                <a:spcPts val="0"/>
              </a:spcBef>
              <a:spcAft>
                <a:spcPts val="0"/>
              </a:spcAft>
              <a:buClr>
                <a:schemeClr val="accent1"/>
              </a:buClr>
              <a:buSzPts val="2300"/>
              <a:buChar char="○"/>
            </a:pPr>
            <a:r>
              <a:rPr lang="en-US" sz="2300">
                <a:solidFill>
                  <a:schemeClr val="accent1"/>
                </a:solidFill>
              </a:rPr>
              <a:t>Select a health scenario</a:t>
            </a:r>
            <a:endParaRPr sz="2300">
              <a:solidFill>
                <a:schemeClr val="accent1"/>
              </a:solidFill>
            </a:endParaRPr>
          </a:p>
          <a:p>
            <a:pPr indent="-374650" lvl="1" marL="914400" rtl="0" algn="l">
              <a:spcBef>
                <a:spcPts val="0"/>
              </a:spcBef>
              <a:spcAft>
                <a:spcPts val="0"/>
              </a:spcAft>
              <a:buClr>
                <a:schemeClr val="accent1"/>
              </a:buClr>
              <a:buSzPts val="2300"/>
              <a:buChar char="○"/>
            </a:pPr>
            <a:r>
              <a:rPr lang="en-US" sz="2300">
                <a:solidFill>
                  <a:schemeClr val="accent1"/>
                </a:solidFill>
              </a:rPr>
              <a:t>Based on selected health status, classify the year as a shock year or not</a:t>
            </a:r>
            <a:endParaRPr sz="2300">
              <a:solidFill>
                <a:schemeClr val="accent1"/>
              </a:solidFill>
            </a:endParaRPr>
          </a:p>
          <a:p>
            <a:pPr indent="-374650" lvl="1" marL="914400" rtl="0" algn="l">
              <a:spcBef>
                <a:spcPts val="0"/>
              </a:spcBef>
              <a:spcAft>
                <a:spcPts val="0"/>
              </a:spcAft>
              <a:buClr>
                <a:schemeClr val="accent1"/>
              </a:buClr>
              <a:buSzPts val="2300"/>
              <a:buChar char="○"/>
            </a:pPr>
            <a:r>
              <a:rPr lang="en-US" sz="2300">
                <a:solidFill>
                  <a:schemeClr val="accent1"/>
                </a:solidFill>
              </a:rPr>
              <a:t>Use either the shock or no shock model to obtain an estimate of adjusted spending</a:t>
            </a:r>
            <a:endParaRPr sz="2300">
              <a:solidFill>
                <a:schemeClr val="accent1"/>
              </a:solidFill>
            </a:endParaRPr>
          </a:p>
        </p:txBody>
      </p:sp>
      <p:sp>
        <p:nvSpPr>
          <p:cNvPr id="191" name="Google Shape;191;g2daa62cd4eb_0_128"/>
          <p:cNvSpPr/>
          <p:nvPr/>
        </p:nvSpPr>
        <p:spPr>
          <a:xfrm>
            <a:off x="19663763" y="27108825"/>
            <a:ext cx="699600" cy="30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g2daa62cd4eb_0_128"/>
          <p:cNvSpPr txBox="1"/>
          <p:nvPr/>
        </p:nvSpPr>
        <p:spPr>
          <a:xfrm>
            <a:off x="19083413" y="27073250"/>
            <a:ext cx="1518000" cy="1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000000"/>
                </a:solidFill>
                <a:latin typeface="Calibri"/>
                <a:ea typeface="Calibri"/>
                <a:cs typeface="Calibri"/>
                <a:sym typeface="Calibri"/>
              </a:rPr>
              <a:t>Age</a:t>
            </a:r>
            <a:endParaRPr sz="18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d9ed6405c1_0_1778"/>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B32025"/>
              </a:buClr>
              <a:buSzPct val="100000"/>
              <a:buFont typeface="Arial"/>
              <a:buNone/>
            </a:pPr>
            <a:r>
              <a:rPr lang="en-US"/>
              <a:t>Analysis of Simulation </a:t>
            </a:r>
            <a:r>
              <a:rPr i="1" lang="en-US"/>
              <a:t>- Aggregate </a:t>
            </a:r>
            <a:r>
              <a:rPr i="1" lang="en-US"/>
              <a:t>Statistics</a:t>
            </a:r>
            <a:endParaRPr i="1"/>
          </a:p>
        </p:txBody>
      </p:sp>
      <p:pic>
        <p:nvPicPr>
          <p:cNvPr id="198" name="Google Shape;198;g2d9ed6405c1_0_1778"/>
          <p:cNvPicPr preferRelativeResize="0"/>
          <p:nvPr/>
        </p:nvPicPr>
        <p:blipFill>
          <a:blip r:embed="rId3">
            <a:alphaModFix/>
          </a:blip>
          <a:stretch>
            <a:fillRect/>
          </a:stretch>
        </p:blipFill>
        <p:spPr>
          <a:xfrm>
            <a:off x="811085" y="4549278"/>
            <a:ext cx="303042" cy="205676"/>
          </a:xfrm>
          <a:prstGeom prst="rect">
            <a:avLst/>
          </a:prstGeom>
          <a:noFill/>
          <a:ln>
            <a:noFill/>
          </a:ln>
        </p:spPr>
      </p:pic>
      <p:pic>
        <p:nvPicPr>
          <p:cNvPr id="199" name="Google Shape;199;g2d9ed6405c1_0_1778"/>
          <p:cNvPicPr preferRelativeResize="0"/>
          <p:nvPr/>
        </p:nvPicPr>
        <p:blipFill>
          <a:blip r:embed="rId4">
            <a:alphaModFix/>
          </a:blip>
          <a:stretch>
            <a:fillRect/>
          </a:stretch>
        </p:blipFill>
        <p:spPr>
          <a:xfrm>
            <a:off x="814966" y="5147542"/>
            <a:ext cx="295272" cy="205676"/>
          </a:xfrm>
          <a:prstGeom prst="rect">
            <a:avLst/>
          </a:prstGeom>
          <a:noFill/>
          <a:ln>
            <a:noFill/>
          </a:ln>
        </p:spPr>
      </p:pic>
      <p:sp>
        <p:nvSpPr>
          <p:cNvPr id="200" name="Google Shape;200;g2d9ed6405c1_0_1778"/>
          <p:cNvSpPr txBox="1"/>
          <p:nvPr/>
        </p:nvSpPr>
        <p:spPr>
          <a:xfrm>
            <a:off x="1199645" y="4478525"/>
            <a:ext cx="17730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Training data</a:t>
            </a:r>
            <a:endParaRPr>
              <a:solidFill>
                <a:schemeClr val="dk1"/>
              </a:solidFill>
            </a:endParaRPr>
          </a:p>
        </p:txBody>
      </p:sp>
      <p:sp>
        <p:nvSpPr>
          <p:cNvPr id="201" name="Google Shape;201;g2d9ed6405c1_0_1778"/>
          <p:cNvSpPr txBox="1"/>
          <p:nvPr/>
        </p:nvSpPr>
        <p:spPr>
          <a:xfrm>
            <a:off x="1199596" y="5063800"/>
            <a:ext cx="17730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Simulated</a:t>
            </a:r>
            <a:r>
              <a:rPr lang="en-US">
                <a:solidFill>
                  <a:schemeClr val="dk1"/>
                </a:solidFill>
              </a:rPr>
              <a:t> data</a:t>
            </a:r>
            <a:endParaRPr>
              <a:solidFill>
                <a:schemeClr val="dk1"/>
              </a:solidFill>
            </a:endParaRPr>
          </a:p>
        </p:txBody>
      </p:sp>
      <p:pic>
        <p:nvPicPr>
          <p:cNvPr id="202" name="Google Shape;202;g2d9ed6405c1_0_1778"/>
          <p:cNvPicPr preferRelativeResize="0"/>
          <p:nvPr/>
        </p:nvPicPr>
        <p:blipFill>
          <a:blip r:embed="rId5">
            <a:alphaModFix/>
          </a:blip>
          <a:stretch>
            <a:fillRect/>
          </a:stretch>
        </p:blipFill>
        <p:spPr>
          <a:xfrm>
            <a:off x="201700" y="1613425"/>
            <a:ext cx="2894250" cy="2556800"/>
          </a:xfrm>
          <a:prstGeom prst="rect">
            <a:avLst/>
          </a:prstGeom>
          <a:noFill/>
          <a:ln>
            <a:noFill/>
          </a:ln>
        </p:spPr>
      </p:pic>
      <p:pic>
        <p:nvPicPr>
          <p:cNvPr id="203" name="Google Shape;203;g2d9ed6405c1_0_1778"/>
          <p:cNvPicPr preferRelativeResize="0"/>
          <p:nvPr/>
        </p:nvPicPr>
        <p:blipFill>
          <a:blip r:embed="rId6">
            <a:alphaModFix/>
          </a:blip>
          <a:stretch>
            <a:fillRect/>
          </a:stretch>
        </p:blipFill>
        <p:spPr>
          <a:xfrm>
            <a:off x="3095950" y="1613425"/>
            <a:ext cx="2894246" cy="2556800"/>
          </a:xfrm>
          <a:prstGeom prst="rect">
            <a:avLst/>
          </a:prstGeom>
          <a:noFill/>
          <a:ln>
            <a:noFill/>
          </a:ln>
        </p:spPr>
      </p:pic>
      <p:pic>
        <p:nvPicPr>
          <p:cNvPr id="204" name="Google Shape;204;g2d9ed6405c1_0_1778"/>
          <p:cNvPicPr preferRelativeResize="0"/>
          <p:nvPr/>
        </p:nvPicPr>
        <p:blipFill>
          <a:blip r:embed="rId7">
            <a:alphaModFix/>
          </a:blip>
          <a:stretch>
            <a:fillRect/>
          </a:stretch>
        </p:blipFill>
        <p:spPr>
          <a:xfrm>
            <a:off x="6097675" y="1613425"/>
            <a:ext cx="2894250" cy="2556800"/>
          </a:xfrm>
          <a:prstGeom prst="rect">
            <a:avLst/>
          </a:prstGeom>
          <a:noFill/>
          <a:ln>
            <a:noFill/>
          </a:ln>
        </p:spPr>
      </p:pic>
      <p:pic>
        <p:nvPicPr>
          <p:cNvPr id="205" name="Google Shape;205;g2d9ed6405c1_0_1778"/>
          <p:cNvPicPr preferRelativeResize="0"/>
          <p:nvPr/>
        </p:nvPicPr>
        <p:blipFill>
          <a:blip r:embed="rId8">
            <a:alphaModFix/>
          </a:blip>
          <a:stretch>
            <a:fillRect/>
          </a:stretch>
        </p:blipFill>
        <p:spPr>
          <a:xfrm>
            <a:off x="9099400" y="1671063"/>
            <a:ext cx="2763767" cy="2441525"/>
          </a:xfrm>
          <a:prstGeom prst="rect">
            <a:avLst/>
          </a:prstGeom>
          <a:noFill/>
          <a:ln>
            <a:noFill/>
          </a:ln>
        </p:spPr>
      </p:pic>
      <p:sp>
        <p:nvSpPr>
          <p:cNvPr id="206" name="Google Shape;206;g2d9ed6405c1_0_1778"/>
          <p:cNvSpPr txBox="1"/>
          <p:nvPr/>
        </p:nvSpPr>
        <p:spPr>
          <a:xfrm>
            <a:off x="3912250" y="4478525"/>
            <a:ext cx="7793100" cy="505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Char char="➢"/>
            </a:pPr>
            <a:r>
              <a:rPr lang="en-US" sz="2300">
                <a:solidFill>
                  <a:schemeClr val="dk1"/>
                </a:solidFill>
              </a:rPr>
              <a:t>Method 1 shows reasonable performance in all aggregate statistics. There is the most deviation in the upper tail. </a:t>
            </a:r>
            <a:endParaRPr sz="2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Content</a:t>
            </a:r>
            <a:endParaRPr/>
          </a:p>
        </p:txBody>
      </p:sp>
      <p:sp>
        <p:nvSpPr>
          <p:cNvPr id="52" name="Google Shape;52;p1"/>
          <p:cNvSpPr txBox="1"/>
          <p:nvPr>
            <p:ph idx="1" type="body"/>
          </p:nvPr>
        </p:nvSpPr>
        <p:spPr>
          <a:xfrm>
            <a:off x="838200" y="1319800"/>
            <a:ext cx="10515600" cy="5454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t/>
            </a:r>
            <a:endParaRPr b="1" sz="1425"/>
          </a:p>
          <a:p>
            <a:pPr indent="-400050" lvl="0" marL="457200" rtl="0" algn="l">
              <a:lnSpc>
                <a:spcPct val="115000"/>
              </a:lnSpc>
              <a:spcBef>
                <a:spcPts val="1000"/>
              </a:spcBef>
              <a:spcAft>
                <a:spcPts val="0"/>
              </a:spcAft>
              <a:buClr>
                <a:srgbClr val="3A4048"/>
              </a:buClr>
              <a:buSzPts val="2100"/>
              <a:buFont typeface="Noto Sans Symbols"/>
              <a:buChar char="➢"/>
            </a:pPr>
            <a:r>
              <a:rPr lang="en-US" sz="1425">
                <a:solidFill>
                  <a:schemeClr val="dk1"/>
                </a:solidFill>
              </a:rPr>
              <a:t>Introduction and Objectives</a:t>
            </a:r>
            <a:endParaRPr sz="1425"/>
          </a:p>
          <a:p>
            <a:pPr indent="-400050" lvl="0" marL="457200" rtl="0" algn="l">
              <a:lnSpc>
                <a:spcPct val="115000"/>
              </a:lnSpc>
              <a:spcBef>
                <a:spcPts val="1000"/>
              </a:spcBef>
              <a:spcAft>
                <a:spcPts val="0"/>
              </a:spcAft>
              <a:buClr>
                <a:srgbClr val="3A4048"/>
              </a:buClr>
              <a:buSzPts val="2100"/>
              <a:buFont typeface="Noto Sans Symbols"/>
              <a:buChar char="➢"/>
            </a:pPr>
            <a:r>
              <a:rPr lang="en-US" sz="1425">
                <a:solidFill>
                  <a:schemeClr val="dk1"/>
                </a:solidFill>
              </a:rPr>
              <a:t>Data Description and Processing</a:t>
            </a:r>
            <a:endParaRPr sz="1425"/>
          </a:p>
          <a:p>
            <a:pPr indent="-400050" lvl="0" marL="457200" rtl="0" algn="l">
              <a:lnSpc>
                <a:spcPct val="115000"/>
              </a:lnSpc>
              <a:spcBef>
                <a:spcPts val="1000"/>
              </a:spcBef>
              <a:spcAft>
                <a:spcPts val="0"/>
              </a:spcAft>
              <a:buClr>
                <a:srgbClr val="3A4048"/>
              </a:buClr>
              <a:buSzPts val="2100"/>
              <a:buFont typeface="Noto Sans Symbols"/>
              <a:buChar char="➢"/>
            </a:pPr>
            <a:r>
              <a:rPr lang="en-US" sz="1425">
                <a:solidFill>
                  <a:schemeClr val="dk1"/>
                </a:solidFill>
              </a:rPr>
              <a:t>Methodologies</a:t>
            </a:r>
            <a:endParaRPr sz="1425">
              <a:solidFill>
                <a:schemeClr val="dk1"/>
              </a:solidFill>
            </a:endParaRPr>
          </a:p>
          <a:p>
            <a:pPr indent="-400050" lvl="0" marL="457200" rtl="0" algn="l">
              <a:lnSpc>
                <a:spcPct val="115000"/>
              </a:lnSpc>
              <a:spcBef>
                <a:spcPts val="1000"/>
              </a:spcBef>
              <a:spcAft>
                <a:spcPts val="0"/>
              </a:spcAft>
              <a:buClr>
                <a:srgbClr val="3A4048"/>
              </a:buClr>
              <a:buSzPts val="2100"/>
              <a:buFont typeface="Noto Sans Symbols"/>
              <a:buChar char="➢"/>
            </a:pPr>
            <a:r>
              <a:rPr lang="en-US" sz="1425">
                <a:solidFill>
                  <a:schemeClr val="dk1"/>
                </a:solidFill>
              </a:rPr>
              <a:t>Results and Conclusions</a:t>
            </a:r>
            <a:endParaRPr sz="1425"/>
          </a:p>
          <a:p>
            <a:pPr indent="-400050" lvl="0" marL="457200" rtl="0" algn="l">
              <a:lnSpc>
                <a:spcPct val="115000"/>
              </a:lnSpc>
              <a:spcBef>
                <a:spcPts val="1000"/>
              </a:spcBef>
              <a:spcAft>
                <a:spcPts val="0"/>
              </a:spcAft>
              <a:buClr>
                <a:srgbClr val="3A4048"/>
              </a:buClr>
              <a:buSzPts val="2100"/>
              <a:buFont typeface="Noto Sans Symbols"/>
              <a:buChar char="➢"/>
            </a:pPr>
            <a:r>
              <a:rPr lang="en-US" sz="1425">
                <a:solidFill>
                  <a:schemeClr val="dk1"/>
                </a:solidFill>
              </a:rPr>
              <a:t>Limitations</a:t>
            </a:r>
            <a:endParaRPr sz="1425">
              <a:solidFill>
                <a:schemeClr val="dk1"/>
              </a:solidFill>
            </a:endParaRPr>
          </a:p>
          <a:p>
            <a:pPr indent="-400050" lvl="0" marL="457200" rtl="0" algn="l">
              <a:lnSpc>
                <a:spcPct val="115000"/>
              </a:lnSpc>
              <a:spcBef>
                <a:spcPts val="1000"/>
              </a:spcBef>
              <a:spcAft>
                <a:spcPts val="0"/>
              </a:spcAft>
              <a:buClr>
                <a:srgbClr val="3A4048"/>
              </a:buClr>
              <a:buSzPts val="2100"/>
              <a:buFont typeface="Noto Sans Symbols"/>
              <a:buChar char="➢"/>
            </a:pPr>
            <a:r>
              <a:rPr lang="en-US" sz="1425">
                <a:solidFill>
                  <a:schemeClr val="dk1"/>
                </a:solidFill>
              </a:rPr>
              <a:t>Acknowledgements</a:t>
            </a:r>
            <a:endParaRPr sz="1425">
              <a:solidFill>
                <a:schemeClr val="dk1"/>
              </a:solidFill>
            </a:endParaRPr>
          </a:p>
          <a:p>
            <a:pPr indent="-400050" lvl="0" marL="457200" rtl="0" algn="l">
              <a:lnSpc>
                <a:spcPct val="115000"/>
              </a:lnSpc>
              <a:spcBef>
                <a:spcPts val="1000"/>
              </a:spcBef>
              <a:spcAft>
                <a:spcPts val="0"/>
              </a:spcAft>
              <a:buClr>
                <a:srgbClr val="3A4048"/>
              </a:buClr>
              <a:buSzPts val="2100"/>
              <a:buFont typeface="Noto Sans Symbols"/>
              <a:buChar char="➢"/>
            </a:pPr>
            <a:r>
              <a:rPr lang="en-US" sz="1425">
                <a:solidFill>
                  <a:schemeClr val="dk1"/>
                </a:solidFill>
              </a:rPr>
              <a:t>Reference</a:t>
            </a:r>
            <a:endParaRPr sz="1425">
              <a:solidFill>
                <a:schemeClr val="dk1"/>
              </a:solidFill>
            </a:endParaRPr>
          </a:p>
          <a:p>
            <a:pPr indent="-400050" lvl="0" marL="457200" rtl="0" algn="l">
              <a:lnSpc>
                <a:spcPct val="115000"/>
              </a:lnSpc>
              <a:spcBef>
                <a:spcPts val="1000"/>
              </a:spcBef>
              <a:spcAft>
                <a:spcPts val="0"/>
              </a:spcAft>
              <a:buClr>
                <a:srgbClr val="3A4048"/>
              </a:buClr>
              <a:buSzPts val="2100"/>
              <a:buFont typeface="Noto Sans Symbols"/>
              <a:buChar char="➢"/>
            </a:pPr>
            <a:r>
              <a:rPr lang="en-US" sz="1425">
                <a:solidFill>
                  <a:schemeClr val="dk1"/>
                </a:solidFill>
              </a:rPr>
              <a:t>Q&amp;A</a:t>
            </a:r>
            <a:endParaRPr sz="1425">
              <a:solidFill>
                <a:schemeClr val="dk1"/>
              </a:solidFill>
            </a:endParaRPr>
          </a:p>
          <a:p>
            <a:pPr indent="0" lvl="0" marL="457200" rtl="0" algn="l">
              <a:lnSpc>
                <a:spcPct val="115000"/>
              </a:lnSpc>
              <a:spcBef>
                <a:spcPts val="1000"/>
              </a:spcBef>
              <a:spcAft>
                <a:spcPts val="0"/>
              </a:spcAft>
              <a:buNone/>
            </a:pPr>
            <a:r>
              <a:t/>
            </a:r>
            <a:endParaRPr b="1" sz="1425">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daa62cd4eb_0_216"/>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B32025"/>
              </a:buClr>
              <a:buSzPct val="100000"/>
              <a:buFont typeface="Arial"/>
              <a:buNone/>
            </a:pPr>
            <a:r>
              <a:rPr lang="en-US"/>
              <a:t>Analysis of Simulation </a:t>
            </a:r>
            <a:r>
              <a:rPr i="1" lang="en-US"/>
              <a:t>- Inter-Path Variation</a:t>
            </a:r>
            <a:endParaRPr i="1"/>
          </a:p>
        </p:txBody>
      </p:sp>
      <p:pic>
        <p:nvPicPr>
          <p:cNvPr id="212" name="Google Shape;212;g2daa62cd4eb_0_216"/>
          <p:cNvPicPr preferRelativeResize="0"/>
          <p:nvPr/>
        </p:nvPicPr>
        <p:blipFill>
          <a:blip r:embed="rId3">
            <a:alphaModFix/>
          </a:blip>
          <a:stretch>
            <a:fillRect/>
          </a:stretch>
        </p:blipFill>
        <p:spPr>
          <a:xfrm>
            <a:off x="335075" y="1648438"/>
            <a:ext cx="3759875" cy="3088800"/>
          </a:xfrm>
          <a:prstGeom prst="rect">
            <a:avLst/>
          </a:prstGeom>
          <a:noFill/>
          <a:ln>
            <a:noFill/>
          </a:ln>
        </p:spPr>
      </p:pic>
      <p:pic>
        <p:nvPicPr>
          <p:cNvPr id="213" name="Google Shape;213;g2daa62cd4eb_0_216"/>
          <p:cNvPicPr preferRelativeResize="0"/>
          <p:nvPr/>
        </p:nvPicPr>
        <p:blipFill rotWithShape="1">
          <a:blip r:embed="rId4">
            <a:alphaModFix/>
          </a:blip>
          <a:srcRect b="4379" l="0" r="0" t="-4380"/>
          <a:stretch/>
        </p:blipFill>
        <p:spPr>
          <a:xfrm>
            <a:off x="4175262" y="1461025"/>
            <a:ext cx="3841475" cy="3155850"/>
          </a:xfrm>
          <a:prstGeom prst="rect">
            <a:avLst/>
          </a:prstGeom>
          <a:noFill/>
          <a:ln>
            <a:noFill/>
          </a:ln>
        </p:spPr>
      </p:pic>
      <p:pic>
        <p:nvPicPr>
          <p:cNvPr id="214" name="Google Shape;214;g2daa62cd4eb_0_216"/>
          <p:cNvPicPr preferRelativeResize="0"/>
          <p:nvPr/>
        </p:nvPicPr>
        <p:blipFill>
          <a:blip r:embed="rId5">
            <a:alphaModFix/>
          </a:blip>
          <a:stretch>
            <a:fillRect/>
          </a:stretch>
        </p:blipFill>
        <p:spPr>
          <a:xfrm>
            <a:off x="8097050" y="1593325"/>
            <a:ext cx="3894091" cy="3199050"/>
          </a:xfrm>
          <a:prstGeom prst="rect">
            <a:avLst/>
          </a:prstGeom>
          <a:noFill/>
          <a:ln>
            <a:noFill/>
          </a:ln>
        </p:spPr>
      </p:pic>
      <p:sp>
        <p:nvSpPr>
          <p:cNvPr id="215" name="Google Shape;215;g2daa62cd4eb_0_216"/>
          <p:cNvSpPr txBox="1"/>
          <p:nvPr/>
        </p:nvSpPr>
        <p:spPr>
          <a:xfrm>
            <a:off x="1153525" y="1788525"/>
            <a:ext cx="30834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Standard Deviation</a:t>
            </a:r>
            <a:endParaRPr b="1" sz="2000"/>
          </a:p>
        </p:txBody>
      </p:sp>
      <p:sp>
        <p:nvSpPr>
          <p:cNvPr id="216" name="Google Shape;216;g2daa62cd4eb_0_216"/>
          <p:cNvSpPr txBox="1"/>
          <p:nvPr/>
        </p:nvSpPr>
        <p:spPr>
          <a:xfrm>
            <a:off x="5167725" y="1788525"/>
            <a:ext cx="30834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Avg. % Increase</a:t>
            </a:r>
            <a:endParaRPr b="1" sz="2000"/>
          </a:p>
        </p:txBody>
      </p:sp>
      <p:sp>
        <p:nvSpPr>
          <p:cNvPr id="217" name="Google Shape;217;g2daa62cd4eb_0_216"/>
          <p:cNvSpPr txBox="1"/>
          <p:nvPr/>
        </p:nvSpPr>
        <p:spPr>
          <a:xfrm>
            <a:off x="9181925" y="1837875"/>
            <a:ext cx="30834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t>Max % Increase</a:t>
            </a:r>
            <a:endParaRPr b="1" sz="2000"/>
          </a:p>
        </p:txBody>
      </p:sp>
      <p:sp>
        <p:nvSpPr>
          <p:cNvPr id="218" name="Google Shape;218;g2daa62cd4eb_0_216"/>
          <p:cNvSpPr txBox="1"/>
          <p:nvPr/>
        </p:nvSpPr>
        <p:spPr>
          <a:xfrm>
            <a:off x="3961575" y="4761075"/>
            <a:ext cx="7929000" cy="827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Char char="➢"/>
            </a:pPr>
            <a:r>
              <a:rPr lang="en-US" sz="2300">
                <a:solidFill>
                  <a:schemeClr val="dk1"/>
                </a:solidFill>
              </a:rPr>
              <a:t>Method 1 shows reasonable performance in all inter-path statistics as well. There is variance in the simulated data.  </a:t>
            </a:r>
            <a:endParaRPr sz="2300">
              <a:solidFill>
                <a:schemeClr val="dk1"/>
              </a:solidFill>
            </a:endParaRPr>
          </a:p>
        </p:txBody>
      </p:sp>
      <p:pic>
        <p:nvPicPr>
          <p:cNvPr id="219" name="Google Shape;219;g2daa62cd4eb_0_216"/>
          <p:cNvPicPr preferRelativeResize="0"/>
          <p:nvPr/>
        </p:nvPicPr>
        <p:blipFill>
          <a:blip r:embed="rId6">
            <a:alphaModFix/>
          </a:blip>
          <a:stretch>
            <a:fillRect/>
          </a:stretch>
        </p:blipFill>
        <p:spPr>
          <a:xfrm>
            <a:off x="838210" y="4761078"/>
            <a:ext cx="303042" cy="205676"/>
          </a:xfrm>
          <a:prstGeom prst="rect">
            <a:avLst/>
          </a:prstGeom>
          <a:noFill/>
          <a:ln>
            <a:noFill/>
          </a:ln>
        </p:spPr>
      </p:pic>
      <p:pic>
        <p:nvPicPr>
          <p:cNvPr id="220" name="Google Shape;220;g2daa62cd4eb_0_216"/>
          <p:cNvPicPr preferRelativeResize="0"/>
          <p:nvPr/>
        </p:nvPicPr>
        <p:blipFill>
          <a:blip r:embed="rId7">
            <a:alphaModFix/>
          </a:blip>
          <a:stretch>
            <a:fillRect/>
          </a:stretch>
        </p:blipFill>
        <p:spPr>
          <a:xfrm>
            <a:off x="842091" y="5359342"/>
            <a:ext cx="295272" cy="205676"/>
          </a:xfrm>
          <a:prstGeom prst="rect">
            <a:avLst/>
          </a:prstGeom>
          <a:noFill/>
          <a:ln>
            <a:noFill/>
          </a:ln>
        </p:spPr>
      </p:pic>
      <p:sp>
        <p:nvSpPr>
          <p:cNvPr id="221" name="Google Shape;221;g2daa62cd4eb_0_216"/>
          <p:cNvSpPr txBox="1"/>
          <p:nvPr/>
        </p:nvSpPr>
        <p:spPr>
          <a:xfrm>
            <a:off x="1226770" y="4690325"/>
            <a:ext cx="17730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Training data</a:t>
            </a:r>
            <a:endParaRPr>
              <a:solidFill>
                <a:schemeClr val="dk1"/>
              </a:solidFill>
            </a:endParaRPr>
          </a:p>
        </p:txBody>
      </p:sp>
      <p:sp>
        <p:nvSpPr>
          <p:cNvPr id="222" name="Google Shape;222;g2daa62cd4eb_0_216"/>
          <p:cNvSpPr txBox="1"/>
          <p:nvPr/>
        </p:nvSpPr>
        <p:spPr>
          <a:xfrm>
            <a:off x="1226721" y="5275600"/>
            <a:ext cx="1773000" cy="2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Simulated data</a:t>
            </a:r>
            <a:endParaRPr>
              <a:solidFill>
                <a:schemeClr val="dk1"/>
              </a:solidFill>
            </a:endParaRPr>
          </a:p>
        </p:txBody>
      </p:sp>
      <p:sp>
        <p:nvSpPr>
          <p:cNvPr id="223" name="Google Shape;223;g2daa62cd4eb_0_216"/>
          <p:cNvSpPr txBox="1"/>
          <p:nvPr/>
        </p:nvSpPr>
        <p:spPr>
          <a:xfrm>
            <a:off x="7304050" y="1461025"/>
            <a:ext cx="4835100" cy="1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chemeClr val="dk1"/>
                </a:solidFill>
              </a:rPr>
              <a:t>Note: the plots show the log of adjusted spending. </a:t>
            </a:r>
            <a:endParaRPr i="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daa62cd4eb_0_145"/>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Method 2</a:t>
            </a:r>
            <a:endParaRPr/>
          </a:p>
        </p:txBody>
      </p:sp>
      <p:sp>
        <p:nvSpPr>
          <p:cNvPr id="229" name="Google Shape;229;g2daa62cd4eb_0_145"/>
          <p:cNvSpPr txBox="1"/>
          <p:nvPr/>
        </p:nvSpPr>
        <p:spPr>
          <a:xfrm>
            <a:off x="838200" y="1776175"/>
            <a:ext cx="10225800" cy="3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dk1"/>
                </a:solidFill>
              </a:rPr>
              <a:t>Step 1:</a:t>
            </a:r>
            <a:r>
              <a:rPr lang="en-US" sz="2800">
                <a:solidFill>
                  <a:schemeClr val="dk1"/>
                </a:solidFill>
              </a:rPr>
              <a:t> </a:t>
            </a:r>
            <a:r>
              <a:rPr lang="en-US" sz="2300">
                <a:solidFill>
                  <a:schemeClr val="dk1"/>
                </a:solidFill>
              </a:rPr>
              <a:t>Clustering with t-SNE and DBSCAN</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US" sz="2300" u="sng">
                <a:solidFill>
                  <a:schemeClr val="dk1"/>
                </a:solidFill>
              </a:rPr>
              <a:t>Step 2:</a:t>
            </a:r>
            <a:r>
              <a:rPr lang="en-US" sz="2300">
                <a:solidFill>
                  <a:schemeClr val="dk1"/>
                </a:solidFill>
              </a:rPr>
              <a:t>  Linear Regression</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US" sz="2300" u="sng">
                <a:solidFill>
                  <a:schemeClr val="dk1"/>
                </a:solidFill>
              </a:rPr>
              <a:t>Step 3:</a:t>
            </a:r>
            <a:r>
              <a:rPr lang="en-US" sz="2300">
                <a:solidFill>
                  <a:schemeClr val="dk1"/>
                </a:solidFill>
              </a:rPr>
              <a:t> </a:t>
            </a:r>
            <a:r>
              <a:rPr lang="en-US" sz="2300">
                <a:solidFill>
                  <a:schemeClr val="dk1"/>
                </a:solidFill>
              </a:rPr>
              <a:t>Approximating the Distribution of Each Variable with FITTER</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US" sz="2300" u="sng">
                <a:solidFill>
                  <a:schemeClr val="dk1"/>
                </a:solidFill>
              </a:rPr>
              <a:t>Step 4:</a:t>
            </a:r>
            <a:r>
              <a:rPr lang="en-US" sz="2300">
                <a:solidFill>
                  <a:schemeClr val="dk1"/>
                </a:solidFill>
              </a:rPr>
              <a:t> Simulation</a:t>
            </a:r>
            <a:endParaRPr sz="2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daa62cd4eb_0_150"/>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700">
                <a:solidFill>
                  <a:schemeClr val="accent1"/>
                </a:solidFill>
              </a:rPr>
              <a:t>Clustering with t-SNE and DBSCAN</a:t>
            </a:r>
            <a:endParaRPr sz="2700">
              <a:solidFill>
                <a:schemeClr val="accent1"/>
              </a:solidFill>
            </a:endParaRPr>
          </a:p>
        </p:txBody>
      </p:sp>
      <p:sp>
        <p:nvSpPr>
          <p:cNvPr id="235" name="Google Shape;235;g2daa62cd4eb_0_150"/>
          <p:cNvSpPr txBox="1"/>
          <p:nvPr/>
        </p:nvSpPr>
        <p:spPr>
          <a:xfrm>
            <a:off x="677850" y="1763850"/>
            <a:ext cx="10225800" cy="3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chemeClr val="dk1"/>
              </a:solidFill>
            </a:endParaRPr>
          </a:p>
        </p:txBody>
      </p:sp>
      <p:sp>
        <p:nvSpPr>
          <p:cNvPr id="236" name="Google Shape;236;g2daa62cd4eb_0_150"/>
          <p:cNvSpPr txBox="1"/>
          <p:nvPr/>
        </p:nvSpPr>
        <p:spPr>
          <a:xfrm>
            <a:off x="345375" y="1763850"/>
            <a:ext cx="6419100" cy="4368600"/>
          </a:xfrm>
          <a:prstGeom prst="rect">
            <a:avLst/>
          </a:prstGeom>
          <a:noFill/>
          <a:ln>
            <a:noFill/>
          </a:ln>
        </p:spPr>
        <p:txBody>
          <a:bodyPr anchorCtr="0" anchor="t" bIns="91425" lIns="91425" spcFirstLastPara="1" rIns="91425" wrap="square" tIns="91425">
            <a:noAutofit/>
          </a:bodyPr>
          <a:lstStyle/>
          <a:p>
            <a:pPr indent="-438150" lvl="0" marL="609600" rtl="0" algn="l">
              <a:lnSpc>
                <a:spcPct val="115000"/>
              </a:lnSpc>
              <a:spcBef>
                <a:spcPts val="0"/>
              </a:spcBef>
              <a:spcAft>
                <a:spcPts val="0"/>
              </a:spcAft>
              <a:buClr>
                <a:schemeClr val="dk1"/>
              </a:buClr>
              <a:buSzPts val="2100"/>
              <a:buChar char="➢"/>
            </a:pPr>
            <a:r>
              <a:rPr lang="en-US" sz="2100">
                <a:solidFill>
                  <a:schemeClr val="dk1"/>
                </a:solidFill>
              </a:rPr>
              <a:t>t-SNE is a machine learning algorithm for nonlinear dimensionality reduction</a:t>
            </a:r>
            <a:r>
              <a:rPr lang="en-US" sz="2100">
                <a:solidFill>
                  <a:schemeClr val="dk1"/>
                </a:solidFill>
              </a:rPr>
              <a:t>. </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438150" lvl="0" marL="609600" rtl="0" algn="l">
              <a:lnSpc>
                <a:spcPct val="115000"/>
              </a:lnSpc>
              <a:spcBef>
                <a:spcPts val="0"/>
              </a:spcBef>
              <a:spcAft>
                <a:spcPts val="0"/>
              </a:spcAft>
              <a:buClr>
                <a:schemeClr val="dk1"/>
              </a:buClr>
              <a:buSzPts val="2100"/>
              <a:buChar char="➢"/>
            </a:pPr>
            <a:r>
              <a:rPr lang="en-US" sz="2100">
                <a:solidFill>
                  <a:schemeClr val="dk1"/>
                </a:solidFill>
              </a:rPr>
              <a:t>DBSCAN is a density based clustering algorithm.</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438150" lvl="0" marL="609600" rtl="0" algn="l">
              <a:lnSpc>
                <a:spcPct val="115000"/>
              </a:lnSpc>
              <a:spcBef>
                <a:spcPts val="0"/>
              </a:spcBef>
              <a:spcAft>
                <a:spcPts val="0"/>
              </a:spcAft>
              <a:buClr>
                <a:schemeClr val="dk1"/>
              </a:buClr>
              <a:buSzPts val="2100"/>
              <a:buChar char="➢"/>
            </a:pPr>
            <a:r>
              <a:rPr lang="en-US" sz="2100">
                <a:solidFill>
                  <a:schemeClr val="dk1"/>
                </a:solidFill>
              </a:rPr>
              <a:t>We combine these two techniques to construct clusters of similar observations from the data.</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438150" lvl="0" marL="609600" rtl="0" algn="l">
              <a:lnSpc>
                <a:spcPct val="115000"/>
              </a:lnSpc>
              <a:spcBef>
                <a:spcPts val="0"/>
              </a:spcBef>
              <a:spcAft>
                <a:spcPts val="0"/>
              </a:spcAft>
              <a:buClr>
                <a:schemeClr val="dk1"/>
              </a:buClr>
              <a:buSzPts val="2100"/>
              <a:buChar char="➢"/>
            </a:pPr>
            <a:r>
              <a:rPr lang="en-US" sz="2100">
                <a:solidFill>
                  <a:schemeClr val="dk1"/>
                </a:solidFill>
              </a:rPr>
              <a:t>We aim to build separate models for each cluster to achieve more representative simulations </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457200" rtl="0" algn="l">
              <a:spcBef>
                <a:spcPts val="0"/>
              </a:spcBef>
              <a:spcAft>
                <a:spcPts val="0"/>
              </a:spcAft>
              <a:buNone/>
            </a:pPr>
            <a:r>
              <a:t/>
            </a:r>
            <a:endParaRPr sz="2100"/>
          </a:p>
          <a:p>
            <a:pPr indent="0" lvl="0" marL="0" rtl="0" algn="l">
              <a:spcBef>
                <a:spcPts val="0"/>
              </a:spcBef>
              <a:spcAft>
                <a:spcPts val="0"/>
              </a:spcAft>
              <a:buNone/>
            </a:pPr>
            <a:r>
              <a:t/>
            </a:r>
            <a:endParaRPr sz="2800">
              <a:solidFill>
                <a:schemeClr val="dk1"/>
              </a:solidFill>
            </a:endParaRPr>
          </a:p>
        </p:txBody>
      </p:sp>
      <p:sp>
        <p:nvSpPr>
          <p:cNvPr id="237" name="Google Shape;237;g2daa62cd4eb_0_150"/>
          <p:cNvSpPr txBox="1"/>
          <p:nvPr/>
        </p:nvSpPr>
        <p:spPr>
          <a:xfrm>
            <a:off x="6712600" y="5813325"/>
            <a:ext cx="4810500" cy="1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t/>
            </a:r>
            <a:endParaRPr i="1">
              <a:solidFill>
                <a:schemeClr val="dk1"/>
              </a:solidFill>
            </a:endParaRPr>
          </a:p>
        </p:txBody>
      </p:sp>
      <p:pic>
        <p:nvPicPr>
          <p:cNvPr id="238" name="Google Shape;238;g2daa62cd4eb_0_150"/>
          <p:cNvPicPr preferRelativeResize="0"/>
          <p:nvPr/>
        </p:nvPicPr>
        <p:blipFill>
          <a:blip r:embed="rId3">
            <a:alphaModFix/>
          </a:blip>
          <a:stretch>
            <a:fillRect/>
          </a:stretch>
        </p:blipFill>
        <p:spPr>
          <a:xfrm>
            <a:off x="6943475" y="1518725"/>
            <a:ext cx="4348750" cy="2305875"/>
          </a:xfrm>
          <a:prstGeom prst="rect">
            <a:avLst/>
          </a:prstGeom>
          <a:noFill/>
          <a:ln>
            <a:noFill/>
          </a:ln>
        </p:spPr>
      </p:pic>
      <p:pic>
        <p:nvPicPr>
          <p:cNvPr id="239" name="Google Shape;239;g2daa62cd4eb_0_150"/>
          <p:cNvPicPr preferRelativeResize="0"/>
          <p:nvPr/>
        </p:nvPicPr>
        <p:blipFill>
          <a:blip r:embed="rId4">
            <a:alphaModFix/>
          </a:blip>
          <a:stretch>
            <a:fillRect/>
          </a:stretch>
        </p:blipFill>
        <p:spPr>
          <a:xfrm>
            <a:off x="6947200" y="3882300"/>
            <a:ext cx="4341279" cy="23042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db0f269636_0_14"/>
          <p:cNvSpPr txBox="1"/>
          <p:nvPr>
            <p:ph type="title"/>
          </p:nvPr>
        </p:nvSpPr>
        <p:spPr>
          <a:xfrm>
            <a:off x="838200" y="365126"/>
            <a:ext cx="10515600" cy="109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700"/>
              <a:t>Clustering Results</a:t>
            </a:r>
            <a:endParaRPr sz="2700"/>
          </a:p>
        </p:txBody>
      </p:sp>
      <p:sp>
        <p:nvSpPr>
          <p:cNvPr id="245" name="Google Shape;245;g2db0f269636_0_14"/>
          <p:cNvSpPr txBox="1"/>
          <p:nvPr>
            <p:ph idx="1" type="body"/>
          </p:nvPr>
        </p:nvSpPr>
        <p:spPr>
          <a:xfrm>
            <a:off x="838200" y="1530625"/>
            <a:ext cx="5647500" cy="4522200"/>
          </a:xfrm>
          <a:prstGeom prst="rect">
            <a:avLst/>
          </a:prstGeom>
        </p:spPr>
        <p:txBody>
          <a:bodyPr anchorCtr="0" anchor="t" bIns="45700" lIns="91425" spcFirstLastPara="1" rIns="91425" wrap="square" tIns="45700">
            <a:normAutofit/>
          </a:bodyPr>
          <a:lstStyle/>
          <a:p>
            <a:pPr indent="-438150" lvl="0" marL="609600" rtl="0" algn="l">
              <a:lnSpc>
                <a:spcPct val="115000"/>
              </a:lnSpc>
              <a:spcBef>
                <a:spcPts val="0"/>
              </a:spcBef>
              <a:spcAft>
                <a:spcPts val="0"/>
              </a:spcAft>
              <a:buClr>
                <a:schemeClr val="dk1"/>
              </a:buClr>
              <a:buSzPts val="2100"/>
              <a:buChar char="➢"/>
            </a:pPr>
            <a:r>
              <a:rPr lang="en-US" sz="2100">
                <a:solidFill>
                  <a:schemeClr val="dk1"/>
                </a:solidFill>
              </a:rPr>
              <a:t>People in High cluster are 40% more likely to experience a wealth shock in the next two years than </a:t>
            </a:r>
            <a:r>
              <a:rPr lang="en-US" sz="2100">
                <a:solidFill>
                  <a:schemeClr val="dk1"/>
                </a:solidFill>
              </a:rPr>
              <a:t>people</a:t>
            </a:r>
            <a:r>
              <a:rPr lang="en-US" sz="2100">
                <a:solidFill>
                  <a:schemeClr val="dk1"/>
                </a:solidFill>
              </a:rPr>
              <a:t> in Low cluster</a:t>
            </a:r>
            <a:r>
              <a:rPr lang="en-US" sz="2100">
                <a:solidFill>
                  <a:schemeClr val="dk1"/>
                </a:solidFill>
              </a:rPr>
              <a:t>.</a:t>
            </a:r>
            <a:endParaRPr sz="2100">
              <a:solidFill>
                <a:schemeClr val="dk1"/>
              </a:solidFill>
            </a:endParaRPr>
          </a:p>
          <a:p>
            <a:pPr indent="0" lvl="0" marL="609600" rtl="0" algn="l">
              <a:lnSpc>
                <a:spcPct val="115000"/>
              </a:lnSpc>
              <a:spcBef>
                <a:spcPts val="0"/>
              </a:spcBef>
              <a:spcAft>
                <a:spcPts val="0"/>
              </a:spcAft>
              <a:buNone/>
            </a:pPr>
            <a:r>
              <a:t/>
            </a:r>
            <a:endParaRPr sz="2100">
              <a:solidFill>
                <a:schemeClr val="dk1"/>
              </a:solidFill>
            </a:endParaRPr>
          </a:p>
          <a:p>
            <a:pPr indent="-438150" lvl="0" marL="609600" rtl="0" algn="l">
              <a:lnSpc>
                <a:spcPct val="115000"/>
              </a:lnSpc>
              <a:spcBef>
                <a:spcPts val="0"/>
              </a:spcBef>
              <a:spcAft>
                <a:spcPts val="0"/>
              </a:spcAft>
              <a:buClr>
                <a:schemeClr val="dk1"/>
              </a:buClr>
              <a:buSzPts val="2100"/>
              <a:buChar char="➢"/>
            </a:pPr>
            <a:r>
              <a:rPr b="1" lang="en-US" sz="2100">
                <a:solidFill>
                  <a:schemeClr val="accent1"/>
                </a:solidFill>
              </a:rPr>
              <a:t>Cancer</a:t>
            </a:r>
            <a:r>
              <a:rPr lang="en-US" sz="2100">
                <a:solidFill>
                  <a:schemeClr val="dk1"/>
                </a:solidFill>
              </a:rPr>
              <a:t> and </a:t>
            </a:r>
            <a:r>
              <a:rPr b="1" lang="en-US" sz="2100">
                <a:solidFill>
                  <a:schemeClr val="accent1"/>
                </a:solidFill>
              </a:rPr>
              <a:t>home care</a:t>
            </a:r>
            <a:r>
              <a:rPr lang="en-US" sz="2100">
                <a:solidFill>
                  <a:schemeClr val="dk1"/>
                </a:solidFill>
              </a:rPr>
              <a:t> appear to be the most significant separating factors.</a:t>
            </a:r>
            <a:endParaRPr/>
          </a:p>
        </p:txBody>
      </p:sp>
      <p:graphicFrame>
        <p:nvGraphicFramePr>
          <p:cNvPr id="246" name="Google Shape;246;g2db0f269636_0_14"/>
          <p:cNvGraphicFramePr/>
          <p:nvPr/>
        </p:nvGraphicFramePr>
        <p:xfrm>
          <a:off x="6900100" y="1715400"/>
          <a:ext cx="3000000" cy="3000000"/>
        </p:xfrm>
        <a:graphic>
          <a:graphicData uri="http://schemas.openxmlformats.org/drawingml/2006/table">
            <a:tbl>
              <a:tblPr>
                <a:noFill/>
                <a:tableStyleId>{0C5B04DD-978F-4554-934F-0407C604B1BB}</a:tableStyleId>
              </a:tblPr>
              <a:tblGrid>
                <a:gridCol w="2169700"/>
                <a:gridCol w="2169700"/>
              </a:tblGrid>
              <a:tr h="671625">
                <a:tc>
                  <a:txBody>
                    <a:bodyPr/>
                    <a:lstStyle/>
                    <a:p>
                      <a:pPr indent="0" lvl="0" marL="0" rtl="0" algn="l">
                        <a:spcBef>
                          <a:spcPts val="0"/>
                        </a:spcBef>
                        <a:spcAft>
                          <a:spcPts val="0"/>
                        </a:spcAft>
                        <a:buNone/>
                      </a:pPr>
                      <a:r>
                        <a:rPr lang="en-US" sz="2100"/>
                        <a:t>Cluster</a:t>
                      </a:r>
                      <a:endParaRPr sz="2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2100"/>
                        <a:t>Probability of Wealth Shock</a:t>
                      </a:r>
                      <a:endParaRPr sz="2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1625">
                <a:tc>
                  <a:txBody>
                    <a:bodyPr/>
                    <a:lstStyle/>
                    <a:p>
                      <a:pPr indent="0" lvl="0" marL="0" rtl="0" algn="l">
                        <a:spcBef>
                          <a:spcPts val="0"/>
                        </a:spcBef>
                        <a:spcAft>
                          <a:spcPts val="0"/>
                        </a:spcAft>
                        <a:buNone/>
                      </a:pPr>
                      <a:r>
                        <a:rPr lang="en-US" sz="2100"/>
                        <a:t>High</a:t>
                      </a:r>
                      <a:endParaRPr sz="2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2100"/>
                        <a:t>9.37%</a:t>
                      </a:r>
                      <a:endParaRPr sz="2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8425">
                <a:tc>
                  <a:txBody>
                    <a:bodyPr/>
                    <a:lstStyle/>
                    <a:p>
                      <a:pPr indent="0" lvl="0" marL="0" rtl="0" algn="l">
                        <a:spcBef>
                          <a:spcPts val="0"/>
                        </a:spcBef>
                        <a:spcAft>
                          <a:spcPts val="0"/>
                        </a:spcAft>
                        <a:buNone/>
                      </a:pPr>
                      <a:r>
                        <a:rPr lang="en-US" sz="2100"/>
                        <a:t>Low</a:t>
                      </a:r>
                      <a:endParaRPr sz="2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2100"/>
                        <a:t>6.74%</a:t>
                      </a:r>
                      <a:endParaRPr sz="2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1625">
                <a:tc>
                  <a:txBody>
                    <a:bodyPr/>
                    <a:lstStyle/>
                    <a:p>
                      <a:pPr indent="0" lvl="0" marL="0" rtl="0" algn="l">
                        <a:spcBef>
                          <a:spcPts val="0"/>
                        </a:spcBef>
                        <a:spcAft>
                          <a:spcPts val="0"/>
                        </a:spcAft>
                        <a:buNone/>
                      </a:pPr>
                      <a:r>
                        <a:rPr lang="en-US" sz="2100"/>
                        <a:t>All Clusters</a:t>
                      </a:r>
                      <a:endParaRPr sz="2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2100"/>
                        <a:t>6.93%</a:t>
                      </a:r>
                      <a:endParaRPr sz="2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db0f269636_0_8"/>
          <p:cNvSpPr txBox="1"/>
          <p:nvPr>
            <p:ph type="title"/>
          </p:nvPr>
        </p:nvSpPr>
        <p:spPr>
          <a:xfrm>
            <a:off x="838200" y="365126"/>
            <a:ext cx="10515600" cy="1095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700"/>
              <a:t>PERMANOVA </a:t>
            </a:r>
            <a:r>
              <a:rPr lang="en-US" sz="2700"/>
              <a:t>and ANOSIM</a:t>
            </a:r>
            <a:r>
              <a:rPr lang="en-US" sz="2700"/>
              <a:t> </a:t>
            </a:r>
            <a:endParaRPr sz="2700"/>
          </a:p>
        </p:txBody>
      </p:sp>
      <p:sp>
        <p:nvSpPr>
          <p:cNvPr id="252" name="Google Shape;252;g2db0f269636_0_8"/>
          <p:cNvSpPr txBox="1"/>
          <p:nvPr>
            <p:ph idx="1" type="body"/>
          </p:nvPr>
        </p:nvSpPr>
        <p:spPr>
          <a:xfrm>
            <a:off x="838200" y="1530625"/>
            <a:ext cx="10515600" cy="4522200"/>
          </a:xfrm>
          <a:prstGeom prst="rect">
            <a:avLst/>
          </a:prstGeom>
        </p:spPr>
        <p:txBody>
          <a:bodyPr anchorCtr="0" anchor="t" bIns="45700" lIns="91425" spcFirstLastPara="1" rIns="91425" wrap="square" tIns="45700">
            <a:normAutofit lnSpcReduction="10000"/>
          </a:bodyPr>
          <a:lstStyle/>
          <a:p>
            <a:pPr indent="-438150" lvl="0" marL="609600" rtl="0" algn="l">
              <a:lnSpc>
                <a:spcPct val="115000"/>
              </a:lnSpc>
              <a:spcBef>
                <a:spcPts val="0"/>
              </a:spcBef>
              <a:spcAft>
                <a:spcPts val="0"/>
              </a:spcAft>
              <a:buClr>
                <a:schemeClr val="dk1"/>
              </a:buClr>
              <a:buSzPts val="2100"/>
              <a:buChar char="➢"/>
            </a:pPr>
            <a:r>
              <a:rPr lang="en-US" sz="2100">
                <a:solidFill>
                  <a:schemeClr val="dk1"/>
                </a:solidFill>
              </a:rPr>
              <a:t>PERMANOVA (Permutational Multivariate Analysis of Variance) is a non-parametric multivariate statistical permutation test based on a geometric partitioning of multivariate variation under a chosen similarity measure.</a:t>
            </a:r>
            <a:endParaRPr sz="2100">
              <a:solidFill>
                <a:schemeClr val="dk1"/>
              </a:solidFill>
            </a:endParaRPr>
          </a:p>
          <a:p>
            <a:pPr indent="0" lvl="0" marL="609600" rtl="0" algn="l">
              <a:lnSpc>
                <a:spcPct val="115000"/>
              </a:lnSpc>
              <a:spcBef>
                <a:spcPts val="0"/>
              </a:spcBef>
              <a:spcAft>
                <a:spcPts val="0"/>
              </a:spcAft>
              <a:buNone/>
            </a:pPr>
            <a:r>
              <a:t/>
            </a:r>
            <a:endParaRPr sz="2100">
              <a:solidFill>
                <a:schemeClr val="dk1"/>
              </a:solidFill>
            </a:endParaRPr>
          </a:p>
          <a:p>
            <a:pPr indent="-438150" lvl="0" marL="609600" rtl="0" algn="l">
              <a:lnSpc>
                <a:spcPct val="115000"/>
              </a:lnSpc>
              <a:spcBef>
                <a:spcPts val="0"/>
              </a:spcBef>
              <a:spcAft>
                <a:spcPts val="0"/>
              </a:spcAft>
              <a:buClr>
                <a:schemeClr val="dk1"/>
              </a:buClr>
              <a:buSzPts val="2100"/>
              <a:buChar char="➢"/>
            </a:pPr>
            <a:r>
              <a:rPr lang="en-US" sz="2100">
                <a:solidFill>
                  <a:schemeClr val="dk1"/>
                </a:solidFill>
              </a:rPr>
              <a:t>ANOSIM (Analysis of Similarities) is a non-parametric test that determines significant differences between two or more groups using ranked similarity.</a:t>
            </a:r>
            <a:endParaRPr sz="2100">
              <a:solidFill>
                <a:schemeClr val="dk1"/>
              </a:solidFill>
            </a:endParaRPr>
          </a:p>
          <a:p>
            <a:pPr indent="0" lvl="0" marL="609600" rtl="0" algn="l">
              <a:lnSpc>
                <a:spcPct val="115000"/>
              </a:lnSpc>
              <a:spcBef>
                <a:spcPts val="0"/>
              </a:spcBef>
              <a:spcAft>
                <a:spcPts val="0"/>
              </a:spcAft>
              <a:buNone/>
            </a:pPr>
            <a:r>
              <a:t/>
            </a:r>
            <a:endParaRPr sz="2100">
              <a:solidFill>
                <a:schemeClr val="dk1"/>
              </a:solidFill>
            </a:endParaRPr>
          </a:p>
          <a:p>
            <a:pPr indent="-438150" lvl="0" marL="609600" rtl="0" algn="l">
              <a:lnSpc>
                <a:spcPct val="115000"/>
              </a:lnSpc>
              <a:spcBef>
                <a:spcPts val="0"/>
              </a:spcBef>
              <a:spcAft>
                <a:spcPts val="0"/>
              </a:spcAft>
              <a:buClr>
                <a:schemeClr val="dk1"/>
              </a:buClr>
              <a:buSzPts val="2100"/>
              <a:buChar char="➢"/>
            </a:pPr>
            <a:r>
              <a:rPr lang="en-US" sz="2100">
                <a:solidFill>
                  <a:schemeClr val="dk1"/>
                </a:solidFill>
              </a:rPr>
              <a:t>For both ANOSIM and PERMANOVA, we reject the null hypothesis and conclude that there are statistically significant differences between the members of each cluster group.</a:t>
            </a:r>
            <a:endParaRPr sz="2100">
              <a:solidFill>
                <a:schemeClr val="dk1"/>
              </a:solidFill>
            </a:endParaRPr>
          </a:p>
          <a:p>
            <a:pPr indent="0" lvl="0" marL="0" rtl="0" algn="l">
              <a:lnSpc>
                <a:spcPct val="115000"/>
              </a:lnSpc>
              <a:spcBef>
                <a:spcPts val="0"/>
              </a:spcBef>
              <a:spcAft>
                <a:spcPts val="0"/>
              </a:spcAft>
              <a:buNone/>
            </a:pPr>
            <a:r>
              <a:t/>
            </a:r>
            <a:endParaRPr sz="2100">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daa62cd4eb_0_160"/>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700">
                <a:solidFill>
                  <a:schemeClr val="accent1"/>
                </a:solidFill>
              </a:rPr>
              <a:t>Linear Regression</a:t>
            </a:r>
            <a:endParaRPr sz="2700">
              <a:solidFill>
                <a:schemeClr val="accent1"/>
              </a:solidFill>
            </a:endParaRPr>
          </a:p>
        </p:txBody>
      </p:sp>
      <p:sp>
        <p:nvSpPr>
          <p:cNvPr id="258" name="Google Shape;258;g2daa62cd4eb_0_160"/>
          <p:cNvSpPr txBox="1"/>
          <p:nvPr/>
        </p:nvSpPr>
        <p:spPr>
          <a:xfrm>
            <a:off x="677850" y="1763850"/>
            <a:ext cx="10225800" cy="38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300">
              <a:solidFill>
                <a:schemeClr val="dk1"/>
              </a:solidFill>
            </a:endParaRPr>
          </a:p>
        </p:txBody>
      </p:sp>
      <p:sp>
        <p:nvSpPr>
          <p:cNvPr id="259" name="Google Shape;259;g2daa62cd4eb_0_160"/>
          <p:cNvSpPr txBox="1"/>
          <p:nvPr/>
        </p:nvSpPr>
        <p:spPr>
          <a:xfrm>
            <a:off x="912750" y="2203300"/>
            <a:ext cx="5069100" cy="16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374650" lvl="0" marL="457200" rtl="0" algn="l">
              <a:spcBef>
                <a:spcPts val="0"/>
              </a:spcBef>
              <a:spcAft>
                <a:spcPts val="0"/>
              </a:spcAft>
              <a:buSzPts val="2300"/>
              <a:buChar char="➢"/>
            </a:pPr>
            <a:r>
              <a:rPr lang="en-US" sz="2300"/>
              <a:t>We then fit a model for adjusted spending on the predicted low and high sets. </a:t>
            </a:r>
            <a:endParaRPr sz="2300"/>
          </a:p>
          <a:p>
            <a:pPr indent="0" lvl="0" marL="0" rtl="0" algn="l">
              <a:spcBef>
                <a:spcPts val="0"/>
              </a:spcBef>
              <a:spcAft>
                <a:spcPts val="0"/>
              </a:spcAft>
              <a:buNone/>
            </a:pPr>
            <a:r>
              <a:t/>
            </a:r>
            <a:endParaRPr sz="2800">
              <a:solidFill>
                <a:schemeClr val="dk1"/>
              </a:solidFill>
            </a:endParaRPr>
          </a:p>
        </p:txBody>
      </p:sp>
      <p:sp>
        <p:nvSpPr>
          <p:cNvPr id="260" name="Google Shape;260;g2daa62cd4eb_0_160"/>
          <p:cNvSpPr txBox="1"/>
          <p:nvPr/>
        </p:nvSpPr>
        <p:spPr>
          <a:xfrm>
            <a:off x="6761675" y="2391050"/>
            <a:ext cx="1169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300" u="sng"/>
              <a:t>High</a:t>
            </a:r>
            <a:endParaRPr i="1" sz="700"/>
          </a:p>
        </p:txBody>
      </p:sp>
      <p:sp>
        <p:nvSpPr>
          <p:cNvPr id="261" name="Google Shape;261;g2daa62cd4eb_0_160"/>
          <p:cNvSpPr txBox="1"/>
          <p:nvPr/>
        </p:nvSpPr>
        <p:spPr>
          <a:xfrm>
            <a:off x="6260763" y="3646850"/>
            <a:ext cx="1386600" cy="538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US" sz="2300" u="sng"/>
              <a:t>Low</a:t>
            </a:r>
            <a:endParaRPr i="1" sz="2300"/>
          </a:p>
        </p:txBody>
      </p:sp>
      <p:graphicFrame>
        <p:nvGraphicFramePr>
          <p:cNvPr id="262" name="Google Shape;262;g2daa62cd4eb_0_160"/>
          <p:cNvGraphicFramePr/>
          <p:nvPr/>
        </p:nvGraphicFramePr>
        <p:xfrm>
          <a:off x="8148300" y="2203300"/>
          <a:ext cx="3000000" cy="3000000"/>
        </p:xfrm>
        <a:graphic>
          <a:graphicData uri="http://schemas.openxmlformats.org/drawingml/2006/table">
            <a:tbl>
              <a:tblPr>
                <a:noFill/>
                <a:tableStyleId>{0C5B04DD-978F-4554-934F-0407C604B1BB}</a:tableStyleId>
              </a:tblPr>
              <a:tblGrid>
                <a:gridCol w="906775"/>
                <a:gridCol w="955825"/>
                <a:gridCol w="807950"/>
                <a:gridCol w="987850"/>
              </a:tblGrid>
              <a:tr h="49825">
                <a:tc>
                  <a:txBody>
                    <a:bodyPr/>
                    <a:lstStyle/>
                    <a:p>
                      <a:pPr indent="0" lvl="0" marL="0" rtl="0" algn="ctr">
                        <a:spcBef>
                          <a:spcPts val="0"/>
                        </a:spcBef>
                        <a:spcAft>
                          <a:spcPts val="0"/>
                        </a:spcAft>
                        <a:buNone/>
                      </a:pPr>
                      <a:r>
                        <a:rPr i="1" lang="en-US" sz="1800"/>
                        <a:t>Metric</a:t>
                      </a:r>
                      <a:endParaRPr i="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Adj. R</a:t>
                      </a:r>
                      <a:r>
                        <a:rPr baseline="30000" lang="en-US" sz="1800"/>
                        <a:t>2</a:t>
                      </a:r>
                      <a:endParaRPr baseline="30000"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RSE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MSE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9825">
                <a:tc>
                  <a:txBody>
                    <a:bodyPr/>
                    <a:lstStyle/>
                    <a:p>
                      <a:pPr indent="0" lvl="0" marL="0" rtl="0" algn="ctr">
                        <a:spcBef>
                          <a:spcPts val="0"/>
                        </a:spcBef>
                        <a:spcAft>
                          <a:spcPts val="0"/>
                        </a:spcAft>
                        <a:buNone/>
                      </a:pPr>
                      <a:r>
                        <a:rPr i="1" lang="en-US" sz="1800"/>
                        <a:t>Value</a:t>
                      </a:r>
                      <a:endParaRPr i="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.324</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3.249</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4.226</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graphicFrame>
        <p:nvGraphicFramePr>
          <p:cNvPr id="263" name="Google Shape;263;g2daa62cd4eb_0_160"/>
          <p:cNvGraphicFramePr/>
          <p:nvPr/>
        </p:nvGraphicFramePr>
        <p:xfrm>
          <a:off x="8148300" y="3511163"/>
          <a:ext cx="3000000" cy="3000000"/>
        </p:xfrm>
        <a:graphic>
          <a:graphicData uri="http://schemas.openxmlformats.org/drawingml/2006/table">
            <a:tbl>
              <a:tblPr>
                <a:noFill/>
                <a:tableStyleId>{0C5B04DD-978F-4554-934F-0407C604B1BB}</a:tableStyleId>
              </a:tblPr>
              <a:tblGrid>
                <a:gridCol w="906775"/>
                <a:gridCol w="955825"/>
                <a:gridCol w="807950"/>
                <a:gridCol w="987850"/>
              </a:tblGrid>
              <a:tr h="49825">
                <a:tc>
                  <a:txBody>
                    <a:bodyPr/>
                    <a:lstStyle/>
                    <a:p>
                      <a:pPr indent="0" lvl="0" marL="0" rtl="0" algn="ctr">
                        <a:spcBef>
                          <a:spcPts val="0"/>
                        </a:spcBef>
                        <a:spcAft>
                          <a:spcPts val="0"/>
                        </a:spcAft>
                        <a:buNone/>
                      </a:pPr>
                      <a:r>
                        <a:rPr i="1" lang="en-US" sz="1800"/>
                        <a:t>Metric</a:t>
                      </a:r>
                      <a:endParaRPr i="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Adj. R</a:t>
                      </a:r>
                      <a:r>
                        <a:rPr baseline="30000" lang="en-US" sz="1800"/>
                        <a:t>2</a:t>
                      </a:r>
                      <a:endParaRPr baseline="30000"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RSE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MSE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r h="49825">
                <a:tc>
                  <a:txBody>
                    <a:bodyPr/>
                    <a:lstStyle/>
                    <a:p>
                      <a:pPr indent="0" lvl="0" marL="0" rtl="0" algn="ctr">
                        <a:spcBef>
                          <a:spcPts val="0"/>
                        </a:spcBef>
                        <a:spcAft>
                          <a:spcPts val="0"/>
                        </a:spcAft>
                        <a:buNone/>
                      </a:pPr>
                      <a:r>
                        <a:rPr i="1" lang="en-US" sz="1800"/>
                        <a:t>Value</a:t>
                      </a:r>
                      <a:endParaRPr i="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.908</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2.600</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US" sz="1800"/>
                        <a:t>4.083</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daa62cd4eb_0_180"/>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700">
                <a:solidFill>
                  <a:schemeClr val="accent1"/>
                </a:solidFill>
              </a:rPr>
              <a:t>Approximating the Distribution of Each Variable with FITTER</a:t>
            </a:r>
            <a:endParaRPr sz="2700">
              <a:solidFill>
                <a:schemeClr val="accent1"/>
              </a:solidFill>
            </a:endParaRPr>
          </a:p>
        </p:txBody>
      </p:sp>
      <p:sp>
        <p:nvSpPr>
          <p:cNvPr id="269" name="Google Shape;269;g2daa62cd4eb_0_180"/>
          <p:cNvSpPr txBox="1"/>
          <p:nvPr/>
        </p:nvSpPr>
        <p:spPr>
          <a:xfrm>
            <a:off x="925100" y="1648250"/>
            <a:ext cx="5501100" cy="16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US" sz="2100"/>
              <a:t>FITTER is a Python package used to fit probability distributions to data.</a:t>
            </a:r>
            <a:endParaRPr sz="2100"/>
          </a:p>
          <a:p>
            <a:pPr indent="0" lvl="0" marL="4572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US" sz="2100"/>
              <a:t>We apply FITTER to each variable separately to estimate and generate simulations for predictors.</a:t>
            </a:r>
            <a:endParaRPr sz="2100"/>
          </a:p>
          <a:p>
            <a:pPr indent="0" lvl="0" marL="457200" rtl="0" algn="l">
              <a:lnSpc>
                <a:spcPct val="115000"/>
              </a:lnSpc>
              <a:spcBef>
                <a:spcPts val="0"/>
              </a:spcBef>
              <a:spcAft>
                <a:spcPts val="0"/>
              </a:spcAft>
              <a:buNone/>
            </a:pPr>
            <a:r>
              <a:t/>
            </a:r>
            <a:endParaRPr sz="2100"/>
          </a:p>
          <a:p>
            <a:pPr indent="-361950" lvl="0" marL="457200" rtl="0" algn="l">
              <a:lnSpc>
                <a:spcPct val="115000"/>
              </a:lnSpc>
              <a:spcBef>
                <a:spcPts val="0"/>
              </a:spcBef>
              <a:spcAft>
                <a:spcPts val="0"/>
              </a:spcAft>
              <a:buSzPts val="2100"/>
              <a:buChar char="➢"/>
            </a:pPr>
            <a:r>
              <a:rPr lang="en-US" sz="2100"/>
              <a:t>However, it relies on the simplifying assumption that the predictors are independent.</a:t>
            </a:r>
            <a:endParaRPr sz="2100"/>
          </a:p>
          <a:p>
            <a:pPr indent="0" lvl="0" marL="0" rtl="0" algn="l">
              <a:spcBef>
                <a:spcPts val="0"/>
              </a:spcBef>
              <a:spcAft>
                <a:spcPts val="0"/>
              </a:spcAft>
              <a:buNone/>
            </a:pPr>
            <a:r>
              <a:t/>
            </a:r>
            <a:endParaRPr sz="2800">
              <a:solidFill>
                <a:schemeClr val="dk1"/>
              </a:solidFill>
            </a:endParaRPr>
          </a:p>
        </p:txBody>
      </p:sp>
      <p:sp>
        <p:nvSpPr>
          <p:cNvPr id="270" name="Google Shape;270;g2daa62cd4eb_0_180"/>
          <p:cNvSpPr/>
          <p:nvPr/>
        </p:nvSpPr>
        <p:spPr>
          <a:xfrm>
            <a:off x="19663763" y="27108825"/>
            <a:ext cx="699600" cy="30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g2daa62cd4eb_0_180"/>
          <p:cNvSpPr txBox="1"/>
          <p:nvPr/>
        </p:nvSpPr>
        <p:spPr>
          <a:xfrm>
            <a:off x="19083413" y="27073250"/>
            <a:ext cx="1518000" cy="1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000000"/>
                </a:solidFill>
                <a:latin typeface="Calibri"/>
                <a:ea typeface="Calibri"/>
                <a:cs typeface="Calibri"/>
                <a:sym typeface="Calibri"/>
              </a:rPr>
              <a:t>Age</a:t>
            </a:r>
            <a:endParaRPr sz="1800">
              <a:solidFill>
                <a:srgbClr val="000000"/>
              </a:solidFill>
              <a:latin typeface="Calibri"/>
              <a:ea typeface="Calibri"/>
              <a:cs typeface="Calibri"/>
              <a:sym typeface="Calibri"/>
            </a:endParaRPr>
          </a:p>
        </p:txBody>
      </p:sp>
      <p:sp>
        <p:nvSpPr>
          <p:cNvPr id="272" name="Google Shape;272;g2daa62cd4eb_0_180"/>
          <p:cNvSpPr txBox="1"/>
          <p:nvPr/>
        </p:nvSpPr>
        <p:spPr>
          <a:xfrm>
            <a:off x="7552138" y="5119500"/>
            <a:ext cx="3552300" cy="1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chemeClr val="dk1"/>
                </a:solidFill>
              </a:rPr>
              <a:t>An example for the nursing </a:t>
            </a:r>
            <a:r>
              <a:rPr i="1" lang="en-US">
                <a:solidFill>
                  <a:schemeClr val="dk1"/>
                </a:solidFill>
              </a:rPr>
              <a:t>home</a:t>
            </a:r>
            <a:r>
              <a:rPr i="1" lang="en-US">
                <a:solidFill>
                  <a:schemeClr val="dk1"/>
                </a:solidFill>
              </a:rPr>
              <a:t> variable is shown above. </a:t>
            </a:r>
            <a:endParaRPr i="1">
              <a:solidFill>
                <a:schemeClr val="dk1"/>
              </a:solidFill>
            </a:endParaRPr>
          </a:p>
        </p:txBody>
      </p:sp>
      <p:pic>
        <p:nvPicPr>
          <p:cNvPr id="273" name="Google Shape;273;g2daa62cd4eb_0_180"/>
          <p:cNvPicPr preferRelativeResize="0"/>
          <p:nvPr/>
        </p:nvPicPr>
        <p:blipFill>
          <a:blip r:embed="rId3">
            <a:alphaModFix/>
          </a:blip>
          <a:stretch>
            <a:fillRect/>
          </a:stretch>
        </p:blipFill>
        <p:spPr>
          <a:xfrm>
            <a:off x="7033763" y="1752163"/>
            <a:ext cx="4194376" cy="33536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daa62cd4eb_0_199"/>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sz="2700">
                <a:solidFill>
                  <a:schemeClr val="accent1"/>
                </a:solidFill>
              </a:rPr>
              <a:t>Simulation</a:t>
            </a:r>
            <a:endParaRPr sz="2700">
              <a:solidFill>
                <a:schemeClr val="accent1"/>
              </a:solidFill>
            </a:endParaRPr>
          </a:p>
        </p:txBody>
      </p:sp>
      <p:sp>
        <p:nvSpPr>
          <p:cNvPr id="279" name="Google Shape;279;g2daa62cd4eb_0_199"/>
          <p:cNvSpPr/>
          <p:nvPr/>
        </p:nvSpPr>
        <p:spPr>
          <a:xfrm>
            <a:off x="19663763" y="27108825"/>
            <a:ext cx="699600" cy="304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g2daa62cd4eb_0_199"/>
          <p:cNvSpPr txBox="1"/>
          <p:nvPr/>
        </p:nvSpPr>
        <p:spPr>
          <a:xfrm>
            <a:off x="19083413" y="27073250"/>
            <a:ext cx="1518000" cy="14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000000"/>
                </a:solidFill>
                <a:latin typeface="Calibri"/>
                <a:ea typeface="Calibri"/>
                <a:cs typeface="Calibri"/>
                <a:sym typeface="Calibri"/>
              </a:rPr>
              <a:t>Age</a:t>
            </a:r>
            <a:endParaRPr sz="1800">
              <a:solidFill>
                <a:srgbClr val="000000"/>
              </a:solidFill>
              <a:latin typeface="Calibri"/>
              <a:ea typeface="Calibri"/>
              <a:cs typeface="Calibri"/>
              <a:sym typeface="Calibri"/>
            </a:endParaRPr>
          </a:p>
        </p:txBody>
      </p:sp>
      <p:sp>
        <p:nvSpPr>
          <p:cNvPr id="281" name="Google Shape;281;g2daa62cd4eb_0_199"/>
          <p:cNvSpPr txBox="1"/>
          <p:nvPr/>
        </p:nvSpPr>
        <p:spPr>
          <a:xfrm>
            <a:off x="555050" y="1611250"/>
            <a:ext cx="5501100" cy="16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374650" lvl="0" marL="457200" rtl="0" algn="l">
              <a:lnSpc>
                <a:spcPct val="115000"/>
              </a:lnSpc>
              <a:spcBef>
                <a:spcPts val="0"/>
              </a:spcBef>
              <a:spcAft>
                <a:spcPts val="0"/>
              </a:spcAft>
              <a:buSzPts val="2300"/>
              <a:buChar char="➢"/>
            </a:pPr>
            <a:r>
              <a:rPr lang="en-US" sz="2300"/>
              <a:t>We can combine the results from the previous three steps to create a simulation engine. </a:t>
            </a:r>
            <a:endParaRPr sz="2300"/>
          </a:p>
          <a:p>
            <a:pPr indent="0" lvl="0" marL="0" rtl="0" algn="l">
              <a:spcBef>
                <a:spcPts val="0"/>
              </a:spcBef>
              <a:spcAft>
                <a:spcPts val="0"/>
              </a:spcAft>
              <a:buNone/>
            </a:pPr>
            <a:r>
              <a:t/>
            </a:r>
            <a:endParaRPr sz="2800">
              <a:solidFill>
                <a:schemeClr val="dk1"/>
              </a:solidFill>
            </a:endParaRPr>
          </a:p>
        </p:txBody>
      </p:sp>
      <p:pic>
        <p:nvPicPr>
          <p:cNvPr id="282" name="Google Shape;282;g2daa62cd4eb_0_199"/>
          <p:cNvPicPr preferRelativeResize="0"/>
          <p:nvPr/>
        </p:nvPicPr>
        <p:blipFill>
          <a:blip r:embed="rId3">
            <a:alphaModFix/>
          </a:blip>
          <a:stretch>
            <a:fillRect/>
          </a:stretch>
        </p:blipFill>
        <p:spPr>
          <a:xfrm>
            <a:off x="6056150" y="1611250"/>
            <a:ext cx="5501100" cy="35194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9"/>
          <p:cNvSpPr txBox="1"/>
          <p:nvPr>
            <p:ph type="title"/>
          </p:nvPr>
        </p:nvSpPr>
        <p:spPr>
          <a:xfrm>
            <a:off x="831850" y="1709750"/>
            <a:ext cx="10540500" cy="1500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B32025"/>
              </a:buClr>
              <a:buSzPts val="4000"/>
              <a:buFont typeface="Arial"/>
              <a:buNone/>
            </a:pPr>
            <a:r>
              <a:rPr lang="en-US"/>
              <a:t>Results and Conclusions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0"/>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444"/>
              <a:buFont typeface="Arial"/>
              <a:buNone/>
            </a:pPr>
            <a:r>
              <a:rPr lang="en-US"/>
              <a:t>Method 1 vs. Method 2</a:t>
            </a:r>
            <a:endParaRPr/>
          </a:p>
        </p:txBody>
      </p:sp>
      <p:sp>
        <p:nvSpPr>
          <p:cNvPr id="293" name="Google Shape;293;p10"/>
          <p:cNvSpPr txBox="1"/>
          <p:nvPr>
            <p:ph idx="1" type="body"/>
          </p:nvPr>
        </p:nvSpPr>
        <p:spPr>
          <a:xfrm>
            <a:off x="483750" y="4929450"/>
            <a:ext cx="11224500" cy="1095900"/>
          </a:xfrm>
          <a:prstGeom prst="rect">
            <a:avLst/>
          </a:prstGeom>
          <a:noFill/>
          <a:ln>
            <a:noFill/>
          </a:ln>
        </p:spPr>
        <p:txBody>
          <a:bodyPr anchorCtr="0" anchor="t" bIns="45700" lIns="91425" spcFirstLastPara="1" rIns="91425" wrap="square" tIns="45700">
            <a:noAutofit/>
          </a:bodyPr>
          <a:lstStyle/>
          <a:p>
            <a:pPr indent="-361950" lvl="0" marL="457200" rtl="0" algn="l">
              <a:spcBef>
                <a:spcPts val="1000"/>
              </a:spcBef>
              <a:spcAft>
                <a:spcPts val="0"/>
              </a:spcAft>
              <a:buClr>
                <a:schemeClr val="dk1"/>
              </a:buClr>
              <a:buSzPts val="2100"/>
              <a:buChar char="➢"/>
            </a:pPr>
            <a:r>
              <a:rPr lang="en-US" sz="2100">
                <a:solidFill>
                  <a:schemeClr val="dk1"/>
                </a:solidFill>
              </a:rPr>
              <a:t>Method 2 </a:t>
            </a:r>
            <a:r>
              <a:rPr lang="en-US" sz="2100">
                <a:solidFill>
                  <a:schemeClr val="dk1"/>
                </a:solidFill>
              </a:rPr>
              <a:t>deviates more on average from the training data than for Method 1, particularly at large values of age. Method 1 is preferred. </a:t>
            </a:r>
            <a:endParaRPr sz="2100">
              <a:solidFill>
                <a:schemeClr val="dk1"/>
              </a:solidFill>
            </a:endParaRPr>
          </a:p>
        </p:txBody>
      </p:sp>
      <p:pic>
        <p:nvPicPr>
          <p:cNvPr id="294" name="Google Shape;294;p10"/>
          <p:cNvPicPr preferRelativeResize="0"/>
          <p:nvPr/>
        </p:nvPicPr>
        <p:blipFill>
          <a:blip r:embed="rId3">
            <a:alphaModFix/>
          </a:blip>
          <a:stretch>
            <a:fillRect/>
          </a:stretch>
        </p:blipFill>
        <p:spPr>
          <a:xfrm>
            <a:off x="6478375" y="1884863"/>
            <a:ext cx="4252675" cy="2749650"/>
          </a:xfrm>
          <a:prstGeom prst="rect">
            <a:avLst/>
          </a:prstGeom>
          <a:noFill/>
          <a:ln>
            <a:noFill/>
          </a:ln>
        </p:spPr>
      </p:pic>
      <p:pic>
        <p:nvPicPr>
          <p:cNvPr id="295" name="Google Shape;295;p10"/>
          <p:cNvPicPr preferRelativeResize="0"/>
          <p:nvPr/>
        </p:nvPicPr>
        <p:blipFill>
          <a:blip r:embed="rId4">
            <a:alphaModFix/>
          </a:blip>
          <a:stretch>
            <a:fillRect/>
          </a:stretch>
        </p:blipFill>
        <p:spPr>
          <a:xfrm>
            <a:off x="2565050" y="1592950"/>
            <a:ext cx="3675700" cy="3247125"/>
          </a:xfrm>
          <a:prstGeom prst="rect">
            <a:avLst/>
          </a:prstGeom>
          <a:noFill/>
          <a:ln>
            <a:noFill/>
          </a:ln>
        </p:spPr>
      </p:pic>
      <p:pic>
        <p:nvPicPr>
          <p:cNvPr id="296" name="Google Shape;296;p10"/>
          <p:cNvPicPr preferRelativeResize="0"/>
          <p:nvPr/>
        </p:nvPicPr>
        <p:blipFill>
          <a:blip r:embed="rId5">
            <a:alphaModFix/>
          </a:blip>
          <a:stretch>
            <a:fillRect/>
          </a:stretch>
        </p:blipFill>
        <p:spPr>
          <a:xfrm>
            <a:off x="530376" y="2689056"/>
            <a:ext cx="261119" cy="170365"/>
          </a:xfrm>
          <a:prstGeom prst="rect">
            <a:avLst/>
          </a:prstGeom>
          <a:noFill/>
          <a:ln>
            <a:noFill/>
          </a:ln>
        </p:spPr>
      </p:pic>
      <p:pic>
        <p:nvPicPr>
          <p:cNvPr id="297" name="Google Shape;297;p10"/>
          <p:cNvPicPr preferRelativeResize="0"/>
          <p:nvPr/>
        </p:nvPicPr>
        <p:blipFill>
          <a:blip r:embed="rId6">
            <a:alphaModFix/>
          </a:blip>
          <a:stretch>
            <a:fillRect/>
          </a:stretch>
        </p:blipFill>
        <p:spPr>
          <a:xfrm>
            <a:off x="533721" y="3184609"/>
            <a:ext cx="254423" cy="170366"/>
          </a:xfrm>
          <a:prstGeom prst="rect">
            <a:avLst/>
          </a:prstGeom>
          <a:noFill/>
          <a:ln>
            <a:noFill/>
          </a:ln>
        </p:spPr>
      </p:pic>
      <p:sp>
        <p:nvSpPr>
          <p:cNvPr id="298" name="Google Shape;298;p10"/>
          <p:cNvSpPr txBox="1"/>
          <p:nvPr/>
        </p:nvSpPr>
        <p:spPr>
          <a:xfrm>
            <a:off x="914482" y="2568775"/>
            <a:ext cx="1527600" cy="1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Training data</a:t>
            </a:r>
            <a:endParaRPr>
              <a:solidFill>
                <a:schemeClr val="dk1"/>
              </a:solidFill>
            </a:endParaRPr>
          </a:p>
        </p:txBody>
      </p:sp>
      <p:sp>
        <p:nvSpPr>
          <p:cNvPr id="299" name="Google Shape;299;p10"/>
          <p:cNvSpPr txBox="1"/>
          <p:nvPr/>
        </p:nvSpPr>
        <p:spPr>
          <a:xfrm>
            <a:off x="912800" y="3089046"/>
            <a:ext cx="15276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Simulated data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ph type="title"/>
          </p:nvPr>
        </p:nvSpPr>
        <p:spPr>
          <a:xfrm>
            <a:off x="831850" y="1709738"/>
            <a:ext cx="10515600" cy="150018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B32025"/>
              </a:buClr>
              <a:buSzPts val="4000"/>
              <a:buFont typeface="Arial"/>
              <a:buNone/>
            </a:pPr>
            <a:r>
              <a:rPr lang="en-US"/>
              <a:t>Introduction and Objective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daa62cd4eb_0_209"/>
          <p:cNvSpPr txBox="1"/>
          <p:nvPr>
            <p:ph type="title"/>
          </p:nvPr>
        </p:nvSpPr>
        <p:spPr>
          <a:xfrm>
            <a:off x="838200" y="239151"/>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Significant Variables from Method 1</a:t>
            </a:r>
            <a:endParaRPr/>
          </a:p>
        </p:txBody>
      </p:sp>
      <p:graphicFrame>
        <p:nvGraphicFramePr>
          <p:cNvPr id="305" name="Google Shape;305;g2daa62cd4eb_0_209"/>
          <p:cNvGraphicFramePr/>
          <p:nvPr/>
        </p:nvGraphicFramePr>
        <p:xfrm>
          <a:off x="131963" y="1749675"/>
          <a:ext cx="3000000" cy="3000000"/>
        </p:xfrm>
        <a:graphic>
          <a:graphicData uri="http://schemas.openxmlformats.org/drawingml/2006/table">
            <a:tbl>
              <a:tblPr>
                <a:noFill/>
                <a:tableStyleId>{0C5B04DD-978F-4554-934F-0407C604B1BB}</a:tableStyleId>
              </a:tblPr>
              <a:tblGrid>
                <a:gridCol w="839350"/>
                <a:gridCol w="489875"/>
                <a:gridCol w="771625"/>
                <a:gridCol w="850575"/>
                <a:gridCol w="744850"/>
                <a:gridCol w="783075"/>
                <a:gridCol w="795625"/>
                <a:gridCol w="658050"/>
                <a:gridCol w="789450"/>
                <a:gridCol w="657775"/>
                <a:gridCol w="872475"/>
                <a:gridCol w="806100"/>
                <a:gridCol w="682750"/>
                <a:gridCol w="918225"/>
                <a:gridCol w="622300"/>
                <a:gridCol w="645975"/>
              </a:tblGrid>
              <a:tr h="302675">
                <a:tc>
                  <a:txBody>
                    <a:bodyPr/>
                    <a:lstStyle/>
                    <a:p>
                      <a:pPr indent="0" lvl="0" marL="0" rtl="0" algn="ctr">
                        <a:spcBef>
                          <a:spcPts val="0"/>
                        </a:spcBef>
                        <a:spcAft>
                          <a:spcPts val="0"/>
                        </a:spcAft>
                        <a:buNone/>
                      </a:pPr>
                      <a:r>
                        <a:rPr b="1" lang="en-US" sz="1100">
                          <a:solidFill>
                            <a:schemeClr val="dk1"/>
                          </a:solidFill>
                        </a:rPr>
                        <a:t>Variables</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Age</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Health Change</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High Blood Pressure</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Heart Attack</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Stroke</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Arthritis</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Drugs</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Special Facility</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Doctor</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Nursing Home</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Hospital</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Psych</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Outpatient</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Home Care</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100">
                          <a:solidFill>
                            <a:srgbClr val="A7291E"/>
                          </a:solidFill>
                        </a:rPr>
                        <a:t>Lungs</a:t>
                      </a:r>
                      <a:endParaRPr b="1" sz="1100">
                        <a:solidFill>
                          <a:srgbClr val="A7291E"/>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02675">
                <a:tc>
                  <a:txBody>
                    <a:bodyPr/>
                    <a:lstStyle/>
                    <a:p>
                      <a:pPr indent="0" lvl="0" marL="0" rtl="0" algn="ctr">
                        <a:spcBef>
                          <a:spcPts val="0"/>
                        </a:spcBef>
                        <a:spcAft>
                          <a:spcPts val="0"/>
                        </a:spcAft>
                        <a:buNone/>
                      </a:pPr>
                      <a:r>
                        <a:rPr b="1" lang="en-US" sz="1100">
                          <a:solidFill>
                            <a:schemeClr val="accent1"/>
                          </a:solidFill>
                        </a:rPr>
                        <a:t>Step 1</a:t>
                      </a:r>
                      <a:endParaRPr b="1" sz="1100">
                        <a:solidFill>
                          <a:schemeClr val="accen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9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02675">
                <a:tc>
                  <a:txBody>
                    <a:bodyPr/>
                    <a:lstStyle/>
                    <a:p>
                      <a:pPr indent="0" lvl="0" marL="0" rtl="0" algn="ctr">
                        <a:spcBef>
                          <a:spcPts val="0"/>
                        </a:spcBef>
                        <a:spcAft>
                          <a:spcPts val="0"/>
                        </a:spcAft>
                        <a:buNone/>
                      </a:pPr>
                      <a:r>
                        <a:rPr b="1" lang="en-US" sz="1100">
                          <a:solidFill>
                            <a:schemeClr val="accent1"/>
                          </a:solidFill>
                        </a:rPr>
                        <a:t>Shock</a:t>
                      </a:r>
                      <a:endParaRPr b="1" sz="1100">
                        <a:solidFill>
                          <a:schemeClr val="accen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9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02675">
                <a:tc>
                  <a:txBody>
                    <a:bodyPr/>
                    <a:lstStyle/>
                    <a:p>
                      <a:pPr indent="0" lvl="0" marL="0" rtl="0" algn="ctr">
                        <a:spcBef>
                          <a:spcPts val="0"/>
                        </a:spcBef>
                        <a:spcAft>
                          <a:spcPts val="0"/>
                        </a:spcAft>
                        <a:buNone/>
                      </a:pPr>
                      <a:r>
                        <a:rPr b="1" lang="en-US" sz="1100">
                          <a:solidFill>
                            <a:schemeClr val="accent1"/>
                          </a:solidFill>
                        </a:rPr>
                        <a:t>No Shock</a:t>
                      </a:r>
                      <a:endParaRPr b="1" sz="1100">
                        <a:solidFill>
                          <a:schemeClr val="accent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9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100"/>
                        <a:t>✔️</a:t>
                      </a:r>
                      <a:endParaRPr b="1" sz="1100">
                        <a:solidFill>
                          <a:schemeClr val="dk1"/>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06" name="Google Shape;306;g2daa62cd4eb_0_209"/>
          <p:cNvSpPr txBox="1"/>
          <p:nvPr/>
        </p:nvSpPr>
        <p:spPr>
          <a:xfrm>
            <a:off x="308375" y="3971725"/>
            <a:ext cx="11557500" cy="5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a:solidFill>
                  <a:schemeClr val="dk1"/>
                </a:solidFill>
              </a:rPr>
              <a:t>The table above summarizes which variables are significant in each model. Backwards stepwise selection was used to identify significant variables. </a:t>
            </a:r>
            <a:endParaRPr i="1">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Significant Variables</a:t>
            </a:r>
            <a:endParaRPr/>
          </a:p>
        </p:txBody>
      </p:sp>
      <p:sp>
        <p:nvSpPr>
          <p:cNvPr id="312" name="Google Shape;312;p26"/>
          <p:cNvSpPr txBox="1"/>
          <p:nvPr>
            <p:ph idx="1" type="body"/>
          </p:nvPr>
        </p:nvSpPr>
        <p:spPr>
          <a:xfrm>
            <a:off x="838200" y="1640500"/>
            <a:ext cx="10515600" cy="4412400"/>
          </a:xfrm>
          <a:prstGeom prst="rect">
            <a:avLst/>
          </a:prstGeom>
          <a:noFill/>
          <a:ln>
            <a:noFill/>
          </a:ln>
        </p:spPr>
        <p:txBody>
          <a:bodyPr anchorCtr="0" anchor="t" bIns="45700" lIns="91425" spcFirstLastPara="1" rIns="91425" wrap="square" tIns="45700">
            <a:normAutofit/>
          </a:bodyPr>
          <a:lstStyle/>
          <a:p>
            <a:pPr indent="-374650" lvl="0" marL="457200" rtl="0" algn="l">
              <a:lnSpc>
                <a:spcPct val="200000"/>
              </a:lnSpc>
              <a:spcBef>
                <a:spcPts val="0"/>
              </a:spcBef>
              <a:spcAft>
                <a:spcPts val="0"/>
              </a:spcAft>
              <a:buClr>
                <a:schemeClr val="dk1"/>
              </a:buClr>
              <a:buSzPts val="2300"/>
              <a:buChar char="➢"/>
            </a:pPr>
            <a:r>
              <a:rPr lang="en-US" sz="2300" u="sng">
                <a:solidFill>
                  <a:srgbClr val="000000"/>
                </a:solidFill>
              </a:rPr>
              <a:t>Home care</a:t>
            </a:r>
            <a:r>
              <a:rPr lang="en-US" sz="2300">
                <a:solidFill>
                  <a:srgbClr val="000000"/>
                </a:solidFill>
              </a:rPr>
              <a:t>: significant separating factor in the clustering and significant in both the Shock and No Shock regression models. </a:t>
            </a:r>
            <a:endParaRPr sz="2300">
              <a:solidFill>
                <a:srgbClr val="000000"/>
              </a:solidFill>
            </a:endParaRPr>
          </a:p>
          <a:p>
            <a:pPr indent="0" lvl="0" marL="0" rtl="0" algn="l">
              <a:lnSpc>
                <a:spcPct val="200000"/>
              </a:lnSpc>
              <a:spcBef>
                <a:spcPts val="0"/>
              </a:spcBef>
              <a:spcAft>
                <a:spcPts val="0"/>
              </a:spcAft>
              <a:buNone/>
            </a:pPr>
            <a:r>
              <a:t/>
            </a:r>
            <a:endParaRPr sz="2300">
              <a:solidFill>
                <a:srgbClr val="000000"/>
              </a:solidFill>
            </a:endParaRPr>
          </a:p>
          <a:p>
            <a:pPr indent="-374650" lvl="0" marL="457200" rtl="0" algn="l">
              <a:lnSpc>
                <a:spcPct val="200000"/>
              </a:lnSpc>
              <a:spcBef>
                <a:spcPts val="0"/>
              </a:spcBef>
              <a:spcAft>
                <a:spcPts val="0"/>
              </a:spcAft>
              <a:buClr>
                <a:schemeClr val="dk1"/>
              </a:buClr>
              <a:buSzPts val="2300"/>
              <a:buChar char="➢"/>
            </a:pPr>
            <a:r>
              <a:rPr lang="en-US" sz="2300" u="sng">
                <a:solidFill>
                  <a:srgbClr val="000000"/>
                </a:solidFill>
              </a:rPr>
              <a:t>Cancer:</a:t>
            </a:r>
            <a:r>
              <a:rPr lang="en-US" sz="2300">
                <a:solidFill>
                  <a:srgbClr val="000000"/>
                </a:solidFill>
              </a:rPr>
              <a:t> the other significant separating factor from Method 2, was not significant in any of the Method 1 models. </a:t>
            </a:r>
            <a:endParaRPr sz="23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db245b0643_0_16"/>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Significant Variables</a:t>
            </a:r>
            <a:endParaRPr/>
          </a:p>
        </p:txBody>
      </p:sp>
      <p:sp>
        <p:nvSpPr>
          <p:cNvPr id="318" name="Google Shape;318;g2db245b0643_0_16"/>
          <p:cNvSpPr txBox="1"/>
          <p:nvPr>
            <p:ph idx="1" type="body"/>
          </p:nvPr>
        </p:nvSpPr>
        <p:spPr>
          <a:xfrm>
            <a:off x="838200" y="1652825"/>
            <a:ext cx="10515600" cy="4400100"/>
          </a:xfrm>
          <a:prstGeom prst="rect">
            <a:avLst/>
          </a:prstGeom>
          <a:noFill/>
          <a:ln>
            <a:noFill/>
          </a:ln>
        </p:spPr>
        <p:txBody>
          <a:bodyPr anchorCtr="0" anchor="t" bIns="45700" lIns="91425" spcFirstLastPara="1" rIns="91425" wrap="square" tIns="45700">
            <a:normAutofit/>
          </a:bodyPr>
          <a:lstStyle/>
          <a:p>
            <a:pPr indent="-374650" lvl="0" marL="457200" rtl="0" algn="l">
              <a:lnSpc>
                <a:spcPct val="200000"/>
              </a:lnSpc>
              <a:spcBef>
                <a:spcPts val="0"/>
              </a:spcBef>
              <a:spcAft>
                <a:spcPts val="0"/>
              </a:spcAft>
              <a:buClr>
                <a:schemeClr val="dk1"/>
              </a:buClr>
              <a:buSzPts val="2300"/>
              <a:buChar char="➢"/>
            </a:pPr>
            <a:r>
              <a:rPr lang="en-US" sz="2300" u="sng">
                <a:solidFill>
                  <a:srgbClr val="000000"/>
                </a:solidFill>
              </a:rPr>
              <a:t>Drugs:</a:t>
            </a:r>
            <a:r>
              <a:rPr lang="en-US" sz="2300">
                <a:solidFill>
                  <a:srgbClr val="000000"/>
                </a:solidFill>
              </a:rPr>
              <a:t> the only indicator variables significant in all three models from Method 1 (also the only indicator variable where the mode was 1). </a:t>
            </a:r>
            <a:endParaRPr sz="2300">
              <a:solidFill>
                <a:srgbClr val="000000"/>
              </a:solidFill>
            </a:endParaRPr>
          </a:p>
          <a:p>
            <a:pPr indent="0" lvl="0" marL="0" rtl="0" algn="l">
              <a:lnSpc>
                <a:spcPct val="200000"/>
              </a:lnSpc>
              <a:spcBef>
                <a:spcPts val="0"/>
              </a:spcBef>
              <a:spcAft>
                <a:spcPts val="0"/>
              </a:spcAft>
              <a:buNone/>
            </a:pPr>
            <a:r>
              <a:t/>
            </a:r>
            <a:endParaRPr sz="2300">
              <a:solidFill>
                <a:srgbClr val="000000"/>
              </a:solidFill>
            </a:endParaRPr>
          </a:p>
          <a:p>
            <a:pPr indent="-374650" lvl="0" marL="457200" rtl="0" algn="l">
              <a:lnSpc>
                <a:spcPct val="200000"/>
              </a:lnSpc>
              <a:spcBef>
                <a:spcPts val="0"/>
              </a:spcBef>
              <a:spcAft>
                <a:spcPts val="0"/>
              </a:spcAft>
              <a:buClr>
                <a:schemeClr val="dk1"/>
              </a:buClr>
              <a:buSzPts val="2300"/>
              <a:buChar char="➢"/>
            </a:pPr>
            <a:r>
              <a:rPr lang="en-US" sz="2300" u="sng">
                <a:solidFill>
                  <a:srgbClr val="000000"/>
                </a:solidFill>
              </a:rPr>
              <a:t>All of the continuous predictors, Age, Doctor, Hospital and Nursing Home:</a:t>
            </a:r>
            <a:r>
              <a:rPr lang="en-US" sz="2300">
                <a:solidFill>
                  <a:srgbClr val="000000"/>
                </a:solidFill>
              </a:rPr>
              <a:t> significant in all three models and  crucial for approximating health status, so we can conclude these are the three most significant variables. </a:t>
            </a:r>
            <a:endParaRPr sz="2300" u="sng">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db245b0643_0_11"/>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Conclusions</a:t>
            </a:r>
            <a:endParaRPr/>
          </a:p>
        </p:txBody>
      </p:sp>
      <p:sp>
        <p:nvSpPr>
          <p:cNvPr id="324" name="Google Shape;324;g2db245b0643_0_11"/>
          <p:cNvSpPr txBox="1"/>
          <p:nvPr>
            <p:ph idx="1" type="body"/>
          </p:nvPr>
        </p:nvSpPr>
        <p:spPr>
          <a:xfrm>
            <a:off x="838200" y="1530625"/>
            <a:ext cx="10515600" cy="4522200"/>
          </a:xfrm>
          <a:prstGeom prst="rect">
            <a:avLst/>
          </a:prstGeom>
          <a:noFill/>
          <a:ln>
            <a:noFill/>
          </a:ln>
        </p:spPr>
        <p:txBody>
          <a:bodyPr anchorCtr="0" anchor="t" bIns="45700" lIns="91425" spcFirstLastPara="1" rIns="91425" wrap="square" tIns="45700">
            <a:normAutofit fontScale="77500" lnSpcReduction="20000"/>
          </a:bodyPr>
          <a:lstStyle/>
          <a:p>
            <a:pPr indent="-376237" lvl="0" marL="457200" rtl="0" algn="l">
              <a:lnSpc>
                <a:spcPct val="120000"/>
              </a:lnSpc>
              <a:spcBef>
                <a:spcPts val="1000"/>
              </a:spcBef>
              <a:spcAft>
                <a:spcPts val="0"/>
              </a:spcAft>
              <a:buClr>
                <a:schemeClr val="dk1"/>
              </a:buClr>
              <a:buSzPct val="100000"/>
              <a:buChar char="➢"/>
            </a:pPr>
            <a:r>
              <a:rPr lang="en-US">
                <a:solidFill>
                  <a:schemeClr val="dk1"/>
                </a:solidFill>
              </a:rPr>
              <a:t>Method 1 produces a reasonable and accurate simulation of adjusted spending from ages 65-85. </a:t>
            </a:r>
            <a:endParaRPr>
              <a:solidFill>
                <a:schemeClr val="dk1"/>
              </a:solidFill>
            </a:endParaRPr>
          </a:p>
          <a:p>
            <a:pPr indent="0" lvl="0" marL="457200" rtl="0" algn="l">
              <a:lnSpc>
                <a:spcPct val="120000"/>
              </a:lnSpc>
              <a:spcBef>
                <a:spcPts val="1000"/>
              </a:spcBef>
              <a:spcAft>
                <a:spcPts val="0"/>
              </a:spcAft>
              <a:buNone/>
            </a:pPr>
            <a:r>
              <a:t/>
            </a:r>
            <a:endParaRPr>
              <a:solidFill>
                <a:schemeClr val="dk1"/>
              </a:solidFill>
            </a:endParaRPr>
          </a:p>
          <a:p>
            <a:pPr indent="-376237" lvl="0" marL="457200" rtl="0" algn="l">
              <a:lnSpc>
                <a:spcPct val="120000"/>
              </a:lnSpc>
              <a:spcBef>
                <a:spcPts val="1000"/>
              </a:spcBef>
              <a:spcAft>
                <a:spcPts val="0"/>
              </a:spcAft>
              <a:buClr>
                <a:schemeClr val="dk1"/>
              </a:buClr>
              <a:buSzPct val="100000"/>
              <a:buChar char="➢"/>
            </a:pPr>
            <a:r>
              <a:rPr lang="en-US">
                <a:solidFill>
                  <a:schemeClr val="dk1"/>
                </a:solidFill>
              </a:rPr>
              <a:t>Summary statistics (mean, median, quantiles) and well as measures of inter-path variation (standard deviation, average % change, max % change) are very similar between the training and simulated data. </a:t>
            </a:r>
            <a:endParaRPr>
              <a:solidFill>
                <a:schemeClr val="dk1"/>
              </a:solidFill>
            </a:endParaRPr>
          </a:p>
          <a:p>
            <a:pPr indent="0" lvl="0" marL="457200" rtl="0" algn="l">
              <a:lnSpc>
                <a:spcPct val="120000"/>
              </a:lnSpc>
              <a:spcBef>
                <a:spcPts val="1000"/>
              </a:spcBef>
              <a:spcAft>
                <a:spcPts val="0"/>
              </a:spcAft>
              <a:buNone/>
            </a:pPr>
            <a:r>
              <a:t/>
            </a:r>
            <a:endParaRPr>
              <a:solidFill>
                <a:schemeClr val="dk1"/>
              </a:solidFill>
            </a:endParaRPr>
          </a:p>
          <a:p>
            <a:pPr indent="-376237" lvl="0" marL="457200" rtl="0" algn="l">
              <a:lnSpc>
                <a:spcPct val="120000"/>
              </a:lnSpc>
              <a:spcBef>
                <a:spcPts val="1000"/>
              </a:spcBef>
              <a:spcAft>
                <a:spcPts val="0"/>
              </a:spcAft>
              <a:buClr>
                <a:schemeClr val="dk1"/>
              </a:buClr>
              <a:buSzPct val="100000"/>
              <a:buChar char="➢"/>
            </a:pPr>
            <a:r>
              <a:rPr lang="en-US">
                <a:solidFill>
                  <a:schemeClr val="dk1"/>
                </a:solidFill>
              </a:rPr>
              <a:t>However, the simulation cannot reproduce the most extreme spikes in spending and becomes unstable at high values of age.</a:t>
            </a:r>
            <a:endParaRPr>
              <a:solidFill>
                <a:schemeClr val="dk1"/>
              </a:solidFill>
            </a:endParaRPr>
          </a:p>
          <a:p>
            <a:pPr indent="0" lvl="0" marL="0" rtl="0" algn="l">
              <a:lnSpc>
                <a:spcPct val="120000"/>
              </a:lnSpc>
              <a:spcBef>
                <a:spcPts val="1000"/>
              </a:spcBef>
              <a:spcAft>
                <a:spcPts val="0"/>
              </a:spcAft>
              <a:buClr>
                <a:srgbClr val="3A4048"/>
              </a:buClr>
              <a:buSzPct val="100000"/>
              <a:buNone/>
            </a:pPr>
            <a:r>
              <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daa62cd4eb_0_224"/>
          <p:cNvSpPr txBox="1"/>
          <p:nvPr>
            <p:ph type="title"/>
          </p:nvPr>
        </p:nvSpPr>
        <p:spPr>
          <a:xfrm>
            <a:off x="831850" y="1709750"/>
            <a:ext cx="10737900" cy="1500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B32025"/>
              </a:buClr>
              <a:buSzPts val="4000"/>
              <a:buFont typeface="Arial"/>
              <a:buNone/>
            </a:pPr>
            <a:r>
              <a:rPr lang="en-US"/>
              <a:t>Limitations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Lack of Training Data at High Age Values</a:t>
            </a:r>
            <a:endParaRPr/>
          </a:p>
        </p:txBody>
      </p:sp>
      <p:sp>
        <p:nvSpPr>
          <p:cNvPr id="335" name="Google Shape;335;p28"/>
          <p:cNvSpPr txBox="1"/>
          <p:nvPr>
            <p:ph idx="1" type="body"/>
          </p:nvPr>
        </p:nvSpPr>
        <p:spPr>
          <a:xfrm>
            <a:off x="838200" y="1813175"/>
            <a:ext cx="5403000" cy="42396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Clr>
                <a:srgbClr val="3A4048"/>
              </a:buClr>
              <a:buSzPts val="3000"/>
              <a:buNone/>
            </a:pPr>
            <a:r>
              <a:t/>
            </a:r>
            <a:endParaRPr>
              <a:solidFill>
                <a:schemeClr val="dk1"/>
              </a:solidFill>
            </a:endParaRPr>
          </a:p>
          <a:p>
            <a:pPr indent="-374650" lvl="0" marL="457200" rtl="0" algn="l">
              <a:lnSpc>
                <a:spcPct val="120000"/>
              </a:lnSpc>
              <a:spcBef>
                <a:spcPts val="1000"/>
              </a:spcBef>
              <a:spcAft>
                <a:spcPts val="0"/>
              </a:spcAft>
              <a:buClr>
                <a:schemeClr val="dk1"/>
              </a:buClr>
              <a:buSzPts val="2300"/>
              <a:buChar char="➢"/>
            </a:pPr>
            <a:r>
              <a:rPr lang="en-US" sz="2300">
                <a:solidFill>
                  <a:schemeClr val="dk1"/>
                </a:solidFill>
              </a:rPr>
              <a:t> </a:t>
            </a:r>
            <a:r>
              <a:rPr lang="en-US" sz="2300">
                <a:solidFill>
                  <a:schemeClr val="dk1"/>
                </a:solidFill>
              </a:rPr>
              <a:t>The lack of training data from age 87+ produces unstable estimates of spending at high ages. </a:t>
            </a:r>
            <a:endParaRPr sz="2300">
              <a:solidFill>
                <a:schemeClr val="dk1"/>
              </a:solidFill>
            </a:endParaRPr>
          </a:p>
          <a:p>
            <a:pPr indent="0" lvl="0" marL="0" rtl="0" algn="l">
              <a:lnSpc>
                <a:spcPct val="120000"/>
              </a:lnSpc>
              <a:spcBef>
                <a:spcPts val="1000"/>
              </a:spcBef>
              <a:spcAft>
                <a:spcPts val="0"/>
              </a:spcAft>
              <a:buClr>
                <a:srgbClr val="3A4048"/>
              </a:buClr>
              <a:buSzPts val="3000"/>
              <a:buNone/>
            </a:pPr>
            <a:r>
              <a:t/>
            </a:r>
            <a:endParaRPr>
              <a:solidFill>
                <a:schemeClr val="dk1"/>
              </a:solidFill>
            </a:endParaRPr>
          </a:p>
          <a:p>
            <a:pPr indent="0" lvl="0" marL="0" rtl="0" algn="l">
              <a:lnSpc>
                <a:spcPct val="120000"/>
              </a:lnSpc>
              <a:spcBef>
                <a:spcPts val="1000"/>
              </a:spcBef>
              <a:spcAft>
                <a:spcPts val="0"/>
              </a:spcAft>
              <a:buNone/>
            </a:pPr>
            <a:r>
              <a:t/>
            </a:r>
            <a:endParaRPr>
              <a:solidFill>
                <a:schemeClr val="dk1"/>
              </a:solidFill>
            </a:endParaRPr>
          </a:p>
          <a:p>
            <a:pPr indent="0" lvl="0" marL="0" rtl="0" algn="l">
              <a:lnSpc>
                <a:spcPct val="120000"/>
              </a:lnSpc>
              <a:spcBef>
                <a:spcPts val="1000"/>
              </a:spcBef>
              <a:spcAft>
                <a:spcPts val="0"/>
              </a:spcAft>
              <a:buClr>
                <a:srgbClr val="3A4048"/>
              </a:buClr>
              <a:buSzPts val="3000"/>
              <a:buNone/>
            </a:pPr>
            <a:r>
              <a:t/>
            </a:r>
            <a:endParaRPr>
              <a:solidFill>
                <a:schemeClr val="dk1"/>
              </a:solidFill>
            </a:endParaRPr>
          </a:p>
        </p:txBody>
      </p:sp>
      <p:pic>
        <p:nvPicPr>
          <p:cNvPr id="336" name="Google Shape;336;p28"/>
          <p:cNvPicPr preferRelativeResize="0"/>
          <p:nvPr/>
        </p:nvPicPr>
        <p:blipFill>
          <a:blip r:embed="rId3">
            <a:alphaModFix/>
          </a:blip>
          <a:stretch>
            <a:fillRect/>
          </a:stretch>
        </p:blipFill>
        <p:spPr>
          <a:xfrm>
            <a:off x="6540425" y="1977900"/>
            <a:ext cx="4990775" cy="3079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db245b0643_0_6"/>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Majority Indicator Variables</a:t>
            </a:r>
            <a:endParaRPr/>
          </a:p>
        </p:txBody>
      </p:sp>
      <p:sp>
        <p:nvSpPr>
          <p:cNvPr id="342" name="Google Shape;342;g2db245b0643_0_6"/>
          <p:cNvSpPr txBox="1"/>
          <p:nvPr>
            <p:ph idx="1" type="body"/>
          </p:nvPr>
        </p:nvSpPr>
        <p:spPr>
          <a:xfrm>
            <a:off x="838200" y="1530625"/>
            <a:ext cx="10515600" cy="45222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20000"/>
              </a:lnSpc>
              <a:spcBef>
                <a:spcPts val="1000"/>
              </a:spcBef>
              <a:spcAft>
                <a:spcPts val="0"/>
              </a:spcAft>
              <a:buClr>
                <a:srgbClr val="3A4048"/>
              </a:buClr>
              <a:buSzPct val="100000"/>
              <a:buNone/>
            </a:pPr>
            <a:r>
              <a:t/>
            </a:r>
            <a:endParaRPr>
              <a:solidFill>
                <a:schemeClr val="dk1"/>
              </a:solidFill>
            </a:endParaRPr>
          </a:p>
          <a:p>
            <a:pPr indent="-388540" lvl="0" marL="457200" rtl="0" algn="l">
              <a:lnSpc>
                <a:spcPct val="120000"/>
              </a:lnSpc>
              <a:spcBef>
                <a:spcPts val="1000"/>
              </a:spcBef>
              <a:spcAft>
                <a:spcPts val="0"/>
              </a:spcAft>
              <a:buClr>
                <a:schemeClr val="dk1"/>
              </a:buClr>
              <a:buSzPct val="100000"/>
              <a:buChar char="➢"/>
            </a:pPr>
            <a:r>
              <a:rPr lang="en-US" sz="3250">
                <a:solidFill>
                  <a:schemeClr val="dk1"/>
                </a:solidFill>
              </a:rPr>
              <a:t>The predictive power of our model is limited by the majority of our predictors being indicator variables. It is telling that all of the most significant predictors are continuous. </a:t>
            </a:r>
            <a:endParaRPr sz="3250">
              <a:solidFill>
                <a:schemeClr val="dk1"/>
              </a:solidFill>
            </a:endParaRPr>
          </a:p>
          <a:p>
            <a:pPr indent="0" lvl="0" marL="0" rtl="0" algn="l">
              <a:lnSpc>
                <a:spcPct val="120000"/>
              </a:lnSpc>
              <a:spcBef>
                <a:spcPts val="1000"/>
              </a:spcBef>
              <a:spcAft>
                <a:spcPts val="0"/>
              </a:spcAft>
              <a:buNone/>
            </a:pPr>
            <a:r>
              <a:t/>
            </a:r>
            <a:endParaRPr sz="3250">
              <a:solidFill>
                <a:schemeClr val="dk1"/>
              </a:solidFill>
            </a:endParaRPr>
          </a:p>
          <a:p>
            <a:pPr indent="-388540" lvl="0" marL="457200" rtl="0" algn="l">
              <a:lnSpc>
                <a:spcPct val="120000"/>
              </a:lnSpc>
              <a:spcBef>
                <a:spcPts val="1000"/>
              </a:spcBef>
              <a:spcAft>
                <a:spcPts val="0"/>
              </a:spcAft>
              <a:buClr>
                <a:schemeClr val="dk1"/>
              </a:buClr>
              <a:buSzPct val="100000"/>
              <a:buChar char="➢"/>
            </a:pPr>
            <a:r>
              <a:rPr lang="en-US" sz="3250">
                <a:solidFill>
                  <a:schemeClr val="dk1"/>
                </a:solidFill>
              </a:rPr>
              <a:t>It is also possible that some significant variables were missed in our initial selection. The sheer size and complexity of the HRS makes it impossible to test every combination of predictors. </a:t>
            </a:r>
            <a:endParaRPr sz="3250">
              <a:solidFill>
                <a:schemeClr val="dk1"/>
              </a:solidFill>
            </a:endParaRPr>
          </a:p>
          <a:p>
            <a:pPr indent="0" lvl="0" marL="0" rtl="0" algn="l">
              <a:lnSpc>
                <a:spcPct val="120000"/>
              </a:lnSpc>
              <a:spcBef>
                <a:spcPts val="1000"/>
              </a:spcBef>
              <a:spcAft>
                <a:spcPts val="0"/>
              </a:spcAft>
              <a:buClr>
                <a:srgbClr val="3A4048"/>
              </a:buClr>
              <a:buSzPct val="100000"/>
              <a:buNone/>
            </a:pPr>
            <a:r>
              <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daa62cd4eb_0_228"/>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Limitations of the HRS</a:t>
            </a:r>
            <a:endParaRPr/>
          </a:p>
        </p:txBody>
      </p:sp>
      <p:sp>
        <p:nvSpPr>
          <p:cNvPr id="348" name="Google Shape;348;g2daa62cd4eb_0_228"/>
          <p:cNvSpPr txBox="1"/>
          <p:nvPr>
            <p:ph idx="1" type="body"/>
          </p:nvPr>
        </p:nvSpPr>
        <p:spPr>
          <a:xfrm>
            <a:off x="838200" y="1530625"/>
            <a:ext cx="10515600" cy="45222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20000"/>
              </a:lnSpc>
              <a:spcBef>
                <a:spcPts val="1000"/>
              </a:spcBef>
              <a:spcAft>
                <a:spcPts val="0"/>
              </a:spcAft>
              <a:buClr>
                <a:srgbClr val="3A4048"/>
              </a:buClr>
              <a:buSzPct val="100000"/>
              <a:buNone/>
            </a:pPr>
            <a:r>
              <a:t/>
            </a:r>
            <a:endParaRPr>
              <a:solidFill>
                <a:schemeClr val="dk1"/>
              </a:solidFill>
            </a:endParaRPr>
          </a:p>
          <a:p>
            <a:pPr indent="-376237" lvl="0" marL="457200" rtl="0" algn="l">
              <a:lnSpc>
                <a:spcPct val="120000"/>
              </a:lnSpc>
              <a:spcBef>
                <a:spcPts val="1000"/>
              </a:spcBef>
              <a:spcAft>
                <a:spcPts val="0"/>
              </a:spcAft>
              <a:buClr>
                <a:schemeClr val="dk1"/>
              </a:buClr>
              <a:buSzPct val="100000"/>
              <a:buChar char="➢"/>
            </a:pPr>
            <a:r>
              <a:rPr lang="en-US">
                <a:solidFill>
                  <a:schemeClr val="dk1"/>
                </a:solidFill>
              </a:rPr>
              <a:t> Limitations of the HRS. The survey often loses touch with participants who enter assisted living or a nursing home (significant drivers of spending), thus the estimated probabilities of these events are may be, in reality much higher.</a:t>
            </a:r>
            <a:endParaRPr>
              <a:solidFill>
                <a:schemeClr val="dk1"/>
              </a:solidFill>
            </a:endParaRPr>
          </a:p>
          <a:p>
            <a:pPr indent="0" lvl="0" marL="0" rtl="0" algn="l">
              <a:lnSpc>
                <a:spcPct val="120000"/>
              </a:lnSpc>
              <a:spcBef>
                <a:spcPts val="1000"/>
              </a:spcBef>
              <a:spcAft>
                <a:spcPts val="0"/>
              </a:spcAft>
              <a:buNone/>
            </a:pPr>
            <a:r>
              <a:t/>
            </a:r>
            <a:endParaRPr>
              <a:solidFill>
                <a:schemeClr val="dk1"/>
              </a:solidFill>
            </a:endParaRPr>
          </a:p>
          <a:p>
            <a:pPr indent="-376237" lvl="0" marL="457200" rtl="0" algn="l">
              <a:lnSpc>
                <a:spcPct val="120000"/>
              </a:lnSpc>
              <a:spcBef>
                <a:spcPts val="1000"/>
              </a:spcBef>
              <a:spcAft>
                <a:spcPts val="0"/>
              </a:spcAft>
              <a:buClr>
                <a:schemeClr val="dk1"/>
              </a:buClr>
              <a:buSzPct val="100000"/>
              <a:buChar char="➢"/>
            </a:pPr>
            <a:r>
              <a:rPr lang="en-US">
                <a:solidFill>
                  <a:schemeClr val="dk1"/>
                </a:solidFill>
              </a:rPr>
              <a:t>RAND Center estimates </a:t>
            </a:r>
            <a:r>
              <a:rPr lang="en-US">
                <a:solidFill>
                  <a:schemeClr val="dk1"/>
                </a:solidFill>
              </a:rPr>
              <a:t>56% of people stay at a nursing home at least once in their lifetime (compared to previous conservative estimates of about 35%). Our dataset estimates that probability at about 27%.</a:t>
            </a:r>
            <a:endParaRPr>
              <a:solidFill>
                <a:schemeClr val="dk1"/>
              </a:solidFill>
            </a:endParaRPr>
          </a:p>
          <a:p>
            <a:pPr indent="0" lvl="0" marL="0" rtl="0" algn="l">
              <a:lnSpc>
                <a:spcPct val="120000"/>
              </a:lnSpc>
              <a:spcBef>
                <a:spcPts val="1000"/>
              </a:spcBef>
              <a:spcAft>
                <a:spcPts val="0"/>
              </a:spcAft>
              <a:buClr>
                <a:srgbClr val="3A4048"/>
              </a:buClr>
              <a:buSzPct val="100000"/>
              <a:buNone/>
            </a:pPr>
            <a:r>
              <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9"/>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Acknowledgements</a:t>
            </a:r>
            <a:endParaRPr/>
          </a:p>
        </p:txBody>
      </p:sp>
      <p:sp>
        <p:nvSpPr>
          <p:cNvPr id="354" name="Google Shape;354;p29"/>
          <p:cNvSpPr txBox="1"/>
          <p:nvPr>
            <p:ph idx="1" type="body"/>
          </p:nvPr>
        </p:nvSpPr>
        <p:spPr>
          <a:xfrm>
            <a:off x="838200" y="1530625"/>
            <a:ext cx="10515600" cy="4522305"/>
          </a:xfrm>
          <a:prstGeom prst="rect">
            <a:avLst/>
          </a:prstGeom>
          <a:noFill/>
          <a:ln>
            <a:noFill/>
          </a:ln>
        </p:spPr>
        <p:txBody>
          <a:bodyPr anchorCtr="0" anchor="t" bIns="45700" lIns="91425" spcFirstLastPara="1" rIns="91425" wrap="square" tIns="45700">
            <a:normAutofit fontScale="92500" lnSpcReduction="10000"/>
          </a:bodyPr>
          <a:lstStyle/>
          <a:p>
            <a:pPr indent="-363696" lvl="0" marL="457200" rtl="0" algn="l">
              <a:lnSpc>
                <a:spcPct val="120000"/>
              </a:lnSpc>
              <a:spcBef>
                <a:spcPts val="1000"/>
              </a:spcBef>
              <a:spcAft>
                <a:spcPts val="0"/>
              </a:spcAft>
              <a:buClr>
                <a:schemeClr val="dk1"/>
              </a:buClr>
              <a:buSzPct val="100000"/>
              <a:buChar char="➢"/>
            </a:pPr>
            <a:r>
              <a:rPr lang="en-US" sz="2300">
                <a:solidFill>
                  <a:schemeClr val="dk1"/>
                </a:solidFill>
              </a:rPr>
              <a:t>We would like to thank Dr. Sudipto Banerjee, Dr. Louisa Schafer and  T. Rowe Price for the opportunity to work on this project. </a:t>
            </a:r>
            <a:endParaRPr sz="2300">
              <a:solidFill>
                <a:schemeClr val="dk1"/>
              </a:solidFill>
            </a:endParaRPr>
          </a:p>
          <a:p>
            <a:pPr indent="0" lvl="0" marL="0" rtl="0" algn="l">
              <a:lnSpc>
                <a:spcPct val="120000"/>
              </a:lnSpc>
              <a:spcBef>
                <a:spcPts val="1000"/>
              </a:spcBef>
              <a:spcAft>
                <a:spcPts val="0"/>
              </a:spcAft>
              <a:buClr>
                <a:srgbClr val="3A4048"/>
              </a:buClr>
              <a:buSzPct val="130434"/>
              <a:buNone/>
            </a:pPr>
            <a:r>
              <a:t/>
            </a:r>
            <a:endParaRPr sz="2300">
              <a:solidFill>
                <a:schemeClr val="dk1"/>
              </a:solidFill>
            </a:endParaRPr>
          </a:p>
          <a:p>
            <a:pPr indent="-363696" lvl="0" marL="457200" rtl="0" algn="l">
              <a:lnSpc>
                <a:spcPct val="120000"/>
              </a:lnSpc>
              <a:spcBef>
                <a:spcPts val="1000"/>
              </a:spcBef>
              <a:spcAft>
                <a:spcPts val="0"/>
              </a:spcAft>
              <a:buClr>
                <a:schemeClr val="dk1"/>
              </a:buClr>
              <a:buSzPct val="100000"/>
              <a:buChar char="➢"/>
            </a:pPr>
            <a:r>
              <a:rPr lang="en-US" sz="2300">
                <a:solidFill>
                  <a:schemeClr val="dk1"/>
                </a:solidFill>
              </a:rPr>
              <a:t>Additionally, we would like to express our gratitude to Dr. David Ruppert for his invaluable guidance throughout this project. His expertise and insights have been crucial in shaping the direction and execution of our work.</a:t>
            </a:r>
            <a:endParaRPr sz="2300">
              <a:solidFill>
                <a:schemeClr val="dk1"/>
              </a:solidFill>
            </a:endParaRPr>
          </a:p>
          <a:p>
            <a:pPr indent="0" lvl="0" marL="457200" rtl="0" algn="l">
              <a:lnSpc>
                <a:spcPct val="120000"/>
              </a:lnSpc>
              <a:spcBef>
                <a:spcPts val="1000"/>
              </a:spcBef>
              <a:spcAft>
                <a:spcPts val="0"/>
              </a:spcAft>
              <a:buNone/>
            </a:pPr>
            <a:r>
              <a:t/>
            </a:r>
            <a:endParaRPr sz="2300">
              <a:solidFill>
                <a:schemeClr val="dk1"/>
              </a:solidFill>
            </a:endParaRPr>
          </a:p>
          <a:p>
            <a:pPr indent="-363696" lvl="0" marL="457200" rtl="0" algn="l">
              <a:lnSpc>
                <a:spcPct val="120000"/>
              </a:lnSpc>
              <a:spcBef>
                <a:spcPts val="1000"/>
              </a:spcBef>
              <a:spcAft>
                <a:spcPts val="0"/>
              </a:spcAft>
              <a:buClr>
                <a:schemeClr val="dk1"/>
              </a:buClr>
              <a:buSzPct val="100000"/>
              <a:buChar char="➢"/>
            </a:pPr>
            <a:r>
              <a:rPr lang="en-US" sz="2300">
                <a:solidFill>
                  <a:schemeClr val="dk1"/>
                </a:solidFill>
              </a:rPr>
              <a:t>Last, but not least, we would like to thank Dr. Xiaolong Yang and Prof. Sreyos</a:t>
            </a:r>
            <a:r>
              <a:rPr lang="en-US" sz="2300">
                <a:solidFill>
                  <a:schemeClr val="dk1"/>
                </a:solidFill>
              </a:rPr>
              <a:t>hi Das </a:t>
            </a:r>
            <a:r>
              <a:rPr lang="en-US" sz="2300">
                <a:solidFill>
                  <a:schemeClr val="dk1"/>
                </a:solidFill>
              </a:rPr>
              <a:t>for their support during the MPS Applied Statistics Capstone Project.</a:t>
            </a:r>
            <a:endParaRPr sz="2300">
              <a:solidFill>
                <a:schemeClr val="dk1"/>
              </a:solidFill>
            </a:endParaRPr>
          </a:p>
          <a:p>
            <a:pPr indent="0" lvl="0" marL="0" rtl="0" algn="l">
              <a:lnSpc>
                <a:spcPct val="120000"/>
              </a:lnSpc>
              <a:spcBef>
                <a:spcPts val="1000"/>
              </a:spcBef>
              <a:spcAft>
                <a:spcPts val="0"/>
              </a:spcAft>
              <a:buClr>
                <a:srgbClr val="3A4048"/>
              </a:buClr>
              <a:buSzPct val="100000"/>
              <a:buNone/>
            </a:pPr>
            <a:r>
              <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d20fcf013e_0_5"/>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References</a:t>
            </a:r>
            <a:endParaRPr/>
          </a:p>
        </p:txBody>
      </p:sp>
      <p:sp>
        <p:nvSpPr>
          <p:cNvPr id="360" name="Google Shape;360;g2d20fcf013e_0_5"/>
          <p:cNvSpPr txBox="1"/>
          <p:nvPr>
            <p:ph idx="1" type="body"/>
          </p:nvPr>
        </p:nvSpPr>
        <p:spPr>
          <a:xfrm>
            <a:off x="838200" y="1530625"/>
            <a:ext cx="10682400" cy="4522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1000"/>
              </a:spcBef>
              <a:spcAft>
                <a:spcPts val="0"/>
              </a:spcAft>
              <a:buClr>
                <a:srgbClr val="3A4048"/>
              </a:buClr>
              <a:buSzPct val="100000"/>
              <a:buNone/>
            </a:pPr>
            <a:r>
              <a:rPr lang="en-US">
                <a:solidFill>
                  <a:schemeClr val="dk1"/>
                </a:solidFill>
              </a:rPr>
              <a:t>Health and Retirement Study (HRS) Data Products." Institute for Social Research, University of Michigan. Accessed. https://hrs.isr.umich.edu/data-products.</a:t>
            </a:r>
            <a:endParaRPr>
              <a:solidFill>
                <a:schemeClr val="dk1"/>
              </a:solidFill>
            </a:endParaRPr>
          </a:p>
          <a:p>
            <a:pPr indent="0" lvl="0" marL="0" rtl="0" algn="l">
              <a:lnSpc>
                <a:spcPct val="120000"/>
              </a:lnSpc>
              <a:spcBef>
                <a:spcPts val="1000"/>
              </a:spcBef>
              <a:spcAft>
                <a:spcPts val="0"/>
              </a:spcAft>
              <a:buClr>
                <a:srgbClr val="3A4048"/>
              </a:buClr>
              <a:buSzPct val="100000"/>
              <a:buNone/>
            </a:pPr>
            <a:r>
              <a:t/>
            </a:r>
            <a:endParaRPr>
              <a:solidFill>
                <a:schemeClr val="dk1"/>
              </a:solidFill>
            </a:endParaRPr>
          </a:p>
          <a:p>
            <a:pPr indent="0" lvl="0" marL="0" rtl="0" algn="l">
              <a:lnSpc>
                <a:spcPct val="120000"/>
              </a:lnSpc>
              <a:spcBef>
                <a:spcPts val="1000"/>
              </a:spcBef>
              <a:spcAft>
                <a:spcPts val="0"/>
              </a:spcAft>
              <a:buClr>
                <a:srgbClr val="3A4048"/>
              </a:buClr>
              <a:buSzPct val="100000"/>
              <a:buNone/>
            </a:pPr>
            <a:r>
              <a:rPr lang="en-US">
                <a:solidFill>
                  <a:schemeClr val="dk1"/>
                </a:solidFill>
              </a:rPr>
              <a:t>"FITTER: A Python Package for Distribution Fitting." Accessed. https://fitter.readthedocs.io/en/latest/.</a:t>
            </a:r>
            <a:endParaRPr>
              <a:solidFill>
                <a:schemeClr val="dk1"/>
              </a:solidFill>
            </a:endParaRPr>
          </a:p>
          <a:p>
            <a:pPr indent="0" lvl="0" marL="0" rtl="0" algn="l">
              <a:lnSpc>
                <a:spcPct val="120000"/>
              </a:lnSpc>
              <a:spcBef>
                <a:spcPts val="1000"/>
              </a:spcBef>
              <a:spcAft>
                <a:spcPts val="0"/>
              </a:spcAft>
              <a:buClr>
                <a:srgbClr val="3A4048"/>
              </a:buClr>
              <a:buSzPct val="100000"/>
              <a:buNone/>
            </a:pPr>
            <a:r>
              <a:t/>
            </a:r>
            <a:endParaRPr>
              <a:solidFill>
                <a:schemeClr val="dk1"/>
              </a:solidFill>
            </a:endParaRPr>
          </a:p>
          <a:p>
            <a:pPr indent="0" lvl="0" marL="0" rtl="0" algn="l">
              <a:lnSpc>
                <a:spcPct val="120000"/>
              </a:lnSpc>
              <a:spcBef>
                <a:spcPts val="1000"/>
              </a:spcBef>
              <a:spcAft>
                <a:spcPts val="0"/>
              </a:spcAft>
              <a:buClr>
                <a:srgbClr val="3A4048"/>
              </a:buClr>
              <a:buSzPct val="100000"/>
              <a:buNone/>
            </a:pPr>
            <a:r>
              <a:rPr lang="en-US">
                <a:solidFill>
                  <a:schemeClr val="dk1"/>
                </a:solidFill>
              </a:rPr>
              <a:t>"priceR: Economics and Pricing Tools." Accessed. https://cran.r-project.org/web/packages/priceR/index.html. </a:t>
            </a:r>
            <a:endParaRPr>
              <a:solidFill>
                <a:schemeClr val="dk1"/>
              </a:solidFill>
            </a:endParaRPr>
          </a:p>
          <a:p>
            <a:pPr indent="0" lvl="0" marL="0" rtl="0" algn="l">
              <a:lnSpc>
                <a:spcPct val="120000"/>
              </a:lnSpc>
              <a:spcBef>
                <a:spcPts val="1000"/>
              </a:spcBef>
              <a:spcAft>
                <a:spcPts val="0"/>
              </a:spcAft>
              <a:buClr>
                <a:srgbClr val="3A4048"/>
              </a:buClr>
              <a:buSzPct val="100000"/>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Introduction and Objective</a:t>
            </a:r>
            <a:endParaRPr/>
          </a:p>
        </p:txBody>
      </p:sp>
      <p:sp>
        <p:nvSpPr>
          <p:cNvPr id="63" name="Google Shape;63;p2"/>
          <p:cNvSpPr txBox="1"/>
          <p:nvPr>
            <p:ph idx="1" type="body"/>
          </p:nvPr>
        </p:nvSpPr>
        <p:spPr>
          <a:xfrm>
            <a:off x="838200" y="1530625"/>
            <a:ext cx="5264700" cy="4522200"/>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1000"/>
              </a:spcBef>
              <a:spcAft>
                <a:spcPts val="0"/>
              </a:spcAft>
              <a:buClr>
                <a:schemeClr val="dk1"/>
              </a:buClr>
              <a:buSzPts val="1800"/>
              <a:buChar char="➢"/>
            </a:pPr>
            <a:r>
              <a:rPr lang="en-US" sz="1800">
                <a:solidFill>
                  <a:schemeClr val="dk1"/>
                </a:solidFill>
              </a:rPr>
              <a:t>The T. Rowe Price Group is an asset management firm. We are collaborating with the Lifecycle Research Team who are interested in investigating and modeling the spending patterns of retirees. </a:t>
            </a:r>
            <a:endParaRPr sz="1800">
              <a:solidFill>
                <a:schemeClr val="dk1"/>
              </a:solidFill>
            </a:endParaRPr>
          </a:p>
          <a:p>
            <a:pPr indent="0" lvl="0" marL="457200" rtl="0" algn="l">
              <a:lnSpc>
                <a:spcPct val="120000"/>
              </a:lnSpc>
              <a:spcBef>
                <a:spcPts val="1000"/>
              </a:spcBef>
              <a:spcAft>
                <a:spcPts val="0"/>
              </a:spcAft>
              <a:buNone/>
            </a:pPr>
            <a:r>
              <a:t/>
            </a:r>
            <a:endParaRPr sz="1800">
              <a:solidFill>
                <a:schemeClr val="dk1"/>
              </a:solidFill>
            </a:endParaRPr>
          </a:p>
          <a:p>
            <a:pPr indent="-342900" lvl="0" marL="457200" rtl="0" algn="l">
              <a:lnSpc>
                <a:spcPct val="120000"/>
              </a:lnSpc>
              <a:spcBef>
                <a:spcPts val="1000"/>
              </a:spcBef>
              <a:spcAft>
                <a:spcPts val="0"/>
              </a:spcAft>
              <a:buClr>
                <a:schemeClr val="dk1"/>
              </a:buClr>
              <a:buSzPts val="1800"/>
              <a:buChar char="➢"/>
            </a:pPr>
            <a:r>
              <a:rPr lang="en-US" sz="1800">
                <a:solidFill>
                  <a:schemeClr val="dk1"/>
                </a:solidFill>
              </a:rPr>
              <a:t>However, modeling liquidity needs is a complex task. Our project focuses on a more concrete subtask: </a:t>
            </a:r>
            <a:r>
              <a:rPr b="1" lang="en-US" sz="1800">
                <a:solidFill>
                  <a:schemeClr val="accent1"/>
                </a:solidFill>
              </a:rPr>
              <a:t>simulating out-of-pocket medical spending based on age and health status</a:t>
            </a:r>
            <a:r>
              <a:rPr b="1" lang="en-US" sz="1800">
                <a:solidFill>
                  <a:schemeClr val="dk1"/>
                </a:solidFill>
              </a:rPr>
              <a:t>. </a:t>
            </a:r>
            <a:endParaRPr b="1" sz="1800">
              <a:solidFill>
                <a:schemeClr val="dk1"/>
              </a:solidFill>
            </a:endParaRPr>
          </a:p>
          <a:p>
            <a:pPr indent="0" lvl="0" marL="0" rtl="0" algn="l">
              <a:lnSpc>
                <a:spcPct val="120000"/>
              </a:lnSpc>
              <a:spcBef>
                <a:spcPts val="1000"/>
              </a:spcBef>
              <a:spcAft>
                <a:spcPts val="0"/>
              </a:spcAft>
              <a:buClr>
                <a:srgbClr val="3A4048"/>
              </a:buClr>
              <a:buSzPts val="3000"/>
              <a:buNone/>
            </a:pPr>
            <a:r>
              <a:t/>
            </a:r>
            <a:endParaRPr sz="1800">
              <a:solidFill>
                <a:schemeClr val="dk1"/>
              </a:solidFill>
            </a:endParaRPr>
          </a:p>
        </p:txBody>
      </p:sp>
      <p:grpSp>
        <p:nvGrpSpPr>
          <p:cNvPr id="64" name="Google Shape;64;p2"/>
          <p:cNvGrpSpPr/>
          <p:nvPr/>
        </p:nvGrpSpPr>
        <p:grpSpPr>
          <a:xfrm>
            <a:off x="6513817" y="3601605"/>
            <a:ext cx="348750" cy="347161"/>
            <a:chOff x="4858109" y="2631368"/>
            <a:chExt cx="316442" cy="315000"/>
          </a:xfrm>
        </p:grpSpPr>
        <p:sp>
          <p:nvSpPr>
            <p:cNvPr id="65" name="Google Shape;65;p2"/>
            <p:cNvSpPr/>
            <p:nvPr/>
          </p:nvSpPr>
          <p:spPr>
            <a:xfrm>
              <a:off x="4859551" y="2631368"/>
              <a:ext cx="315000" cy="315000"/>
            </a:xfrm>
            <a:prstGeom prst="ellipse">
              <a:avLst/>
            </a:prstGeom>
            <a:solidFill>
              <a:srgbClr val="FFFFF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2"/>
            <p:cNvSpPr/>
            <p:nvPr/>
          </p:nvSpPr>
          <p:spPr>
            <a:xfrm>
              <a:off x="4858109" y="2739300"/>
              <a:ext cx="239100" cy="99000"/>
            </a:xfrm>
            <a:prstGeom prst="rightArrow">
              <a:avLst>
                <a:gd fmla="val 32020" name="adj1"/>
                <a:gd fmla="val 66970" name="adj2"/>
              </a:avLst>
            </a:prstGeom>
            <a:solidFill>
              <a:srgbClr val="0D5C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br>
                <a:rPr lang="en-US" sz="1900"/>
              </a:br>
              <a:endParaRPr sz="1900"/>
            </a:p>
          </p:txBody>
        </p:sp>
      </p:grpSp>
      <p:grpSp>
        <p:nvGrpSpPr>
          <p:cNvPr id="67" name="Google Shape;67;p2"/>
          <p:cNvGrpSpPr/>
          <p:nvPr/>
        </p:nvGrpSpPr>
        <p:grpSpPr>
          <a:xfrm>
            <a:off x="6423465" y="1575443"/>
            <a:ext cx="4650302" cy="4477461"/>
            <a:chOff x="2961500" y="961400"/>
            <a:chExt cx="3221100" cy="3220500"/>
          </a:xfrm>
        </p:grpSpPr>
        <p:sp>
          <p:nvSpPr>
            <p:cNvPr id="68" name="Google Shape;68;p2"/>
            <p:cNvSpPr/>
            <p:nvPr/>
          </p:nvSpPr>
          <p:spPr>
            <a:xfrm>
              <a:off x="2961500" y="961400"/>
              <a:ext cx="3221100" cy="3220500"/>
            </a:xfrm>
            <a:prstGeom prst="ellipse">
              <a:avLst/>
            </a:prstGeom>
            <a:solidFill>
              <a:srgbClr val="B02B2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p2"/>
            <p:cNvSpPr txBox="1"/>
            <p:nvPr/>
          </p:nvSpPr>
          <p:spPr>
            <a:xfrm>
              <a:off x="3782900" y="1200950"/>
              <a:ext cx="1578000" cy="7440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Demographic models of investors’ earnings, savings, and spending behavior</a:t>
              </a:r>
              <a:endParaRPr sz="1300">
                <a:solidFill>
                  <a:srgbClr val="FFFFFF"/>
                </a:solidFill>
                <a:latin typeface="Roboto"/>
                <a:ea typeface="Roboto"/>
                <a:cs typeface="Roboto"/>
                <a:sym typeface="Roboto"/>
              </a:endParaRPr>
            </a:p>
          </p:txBody>
        </p:sp>
      </p:grpSp>
      <p:grpSp>
        <p:nvGrpSpPr>
          <p:cNvPr id="70" name="Google Shape;70;p2"/>
          <p:cNvGrpSpPr/>
          <p:nvPr/>
        </p:nvGrpSpPr>
        <p:grpSpPr>
          <a:xfrm>
            <a:off x="7106901" y="2941800"/>
            <a:ext cx="2927527" cy="2927527"/>
            <a:chOff x="3474050" y="1986200"/>
            <a:chExt cx="2195700" cy="2195700"/>
          </a:xfrm>
        </p:grpSpPr>
        <p:sp>
          <p:nvSpPr>
            <p:cNvPr id="71" name="Google Shape;71;p2"/>
            <p:cNvSpPr/>
            <p:nvPr/>
          </p:nvSpPr>
          <p:spPr>
            <a:xfrm>
              <a:off x="3474050" y="1986200"/>
              <a:ext cx="2195700" cy="2195700"/>
            </a:xfrm>
            <a:prstGeom prst="ellipse">
              <a:avLst/>
            </a:prstGeom>
            <a:solidFill>
              <a:srgbClr val="D8372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p2"/>
            <p:cNvSpPr txBox="1"/>
            <p:nvPr/>
          </p:nvSpPr>
          <p:spPr>
            <a:xfrm>
              <a:off x="3833274" y="2817050"/>
              <a:ext cx="1477200" cy="5340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FFFFFF"/>
                  </a:solidFill>
                  <a:latin typeface="Roboto"/>
                  <a:ea typeface="Roboto"/>
                  <a:cs typeface="Roboto"/>
                  <a:sym typeface="Roboto"/>
                </a:rPr>
                <a:t>Out-of-pocket medical spending based on age and health status</a:t>
              </a:r>
              <a:endParaRPr sz="1300">
                <a:solidFill>
                  <a:srgbClr val="FFFFFF"/>
                </a:solidFill>
                <a:latin typeface="Roboto"/>
                <a:ea typeface="Roboto"/>
                <a:cs typeface="Roboto"/>
                <a:sym typeface="Roboto"/>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daa62cd4eb_0_269"/>
          <p:cNvSpPr txBox="1"/>
          <p:nvPr>
            <p:ph type="title"/>
          </p:nvPr>
        </p:nvSpPr>
        <p:spPr>
          <a:xfrm>
            <a:off x="831850" y="1709750"/>
            <a:ext cx="10737900" cy="1500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B32025"/>
              </a:buClr>
              <a:buSzPts val="4000"/>
              <a:buFont typeface="Arial"/>
              <a:buNone/>
            </a:pPr>
            <a:r>
              <a:rPr lang="en-US"/>
              <a:t>Q&amp;A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831850" y="1709738"/>
            <a:ext cx="10515600" cy="150018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B32025"/>
              </a:buClr>
              <a:buSzPct val="74074"/>
              <a:buFont typeface="Arial"/>
              <a:buNone/>
            </a:pPr>
            <a:r>
              <a:rPr lang="en-US"/>
              <a:t>Data Description and Processing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The Health and Retirement Study</a:t>
            </a:r>
            <a:endParaRPr/>
          </a:p>
        </p:txBody>
      </p:sp>
      <p:sp>
        <p:nvSpPr>
          <p:cNvPr id="83" name="Google Shape;83;p4"/>
          <p:cNvSpPr txBox="1"/>
          <p:nvPr/>
        </p:nvSpPr>
        <p:spPr>
          <a:xfrm>
            <a:off x="456375" y="1461050"/>
            <a:ext cx="11101200" cy="2683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US" sz="1900">
                <a:solidFill>
                  <a:schemeClr val="dk1"/>
                </a:solidFill>
              </a:rPr>
              <a:t>Conducted by the Institute for Social Research at The University of Michigan. We use a cleaned version of the data published by the RAND Center for the Study of Aging.  </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Font typeface="Roboto"/>
              <a:buChar char="➢"/>
            </a:pPr>
            <a:r>
              <a:rPr lang="en-US" sz="1900">
                <a:solidFill>
                  <a:schemeClr val="dk1"/>
                </a:solidFill>
              </a:rPr>
              <a:t>Surveys individuals over the age of 50 and their spouses about </a:t>
            </a:r>
            <a:r>
              <a:rPr b="1" lang="en-US" sz="1900">
                <a:solidFill>
                  <a:schemeClr val="accent1"/>
                </a:solidFill>
              </a:rPr>
              <a:t>health status, medical spending, income, assets, and insurance</a:t>
            </a:r>
            <a:r>
              <a:rPr lang="en-US" sz="1900">
                <a:solidFill>
                  <a:schemeClr val="dk1"/>
                </a:solidFill>
              </a:rPr>
              <a:t>. </a:t>
            </a:r>
            <a:endParaRPr sz="1900">
              <a:solidFill>
                <a:schemeClr val="dk1"/>
              </a:solidFill>
            </a:endParaRPr>
          </a:p>
          <a:p>
            <a:pPr indent="0" lvl="0" marL="0" rtl="0" algn="l">
              <a:spcBef>
                <a:spcPts val="2100"/>
              </a:spcBef>
              <a:spcAft>
                <a:spcPts val="0"/>
              </a:spcAft>
              <a:buNone/>
            </a:pPr>
            <a:r>
              <a:t/>
            </a:r>
            <a:endParaRPr sz="1900">
              <a:solidFill>
                <a:schemeClr val="dk1"/>
              </a:solidFill>
            </a:endParaRPr>
          </a:p>
          <a:p>
            <a:pPr indent="-349250" lvl="0" marL="457200" rtl="0" algn="l">
              <a:spcBef>
                <a:spcPts val="2100"/>
              </a:spcBef>
              <a:spcAft>
                <a:spcPts val="0"/>
              </a:spcAft>
              <a:buClr>
                <a:schemeClr val="dk1"/>
              </a:buClr>
              <a:buSzPts val="1900"/>
              <a:buChar char="➢"/>
            </a:pPr>
            <a:r>
              <a:rPr lang="en-US" sz="1900">
                <a:solidFill>
                  <a:schemeClr val="dk1"/>
                </a:solidFill>
              </a:rPr>
              <a:t>Longitudinal data. The same individuals are re-surveyed in successive waves providing an archive of health and spending data. </a:t>
            </a:r>
            <a:endParaRPr sz="1900">
              <a:solidFill>
                <a:schemeClr val="dk1"/>
              </a:solidFill>
            </a:endParaRPr>
          </a:p>
          <a:p>
            <a:pPr indent="0" lvl="0" marL="457200" rtl="0" algn="l">
              <a:spcBef>
                <a:spcPts val="2100"/>
              </a:spcBef>
              <a:spcAft>
                <a:spcPts val="0"/>
              </a:spcAft>
              <a:buNone/>
            </a:pPr>
            <a:r>
              <a:t/>
            </a:r>
            <a:endParaRPr sz="1900">
              <a:solidFill>
                <a:schemeClr val="dk1"/>
              </a:solidFill>
            </a:endParaRPr>
          </a:p>
          <a:p>
            <a:pPr indent="-361950" lvl="0" marL="457200" rtl="0" algn="l">
              <a:spcBef>
                <a:spcPts val="2100"/>
              </a:spcBef>
              <a:spcAft>
                <a:spcPts val="0"/>
              </a:spcAft>
              <a:buClr>
                <a:schemeClr val="dk1"/>
              </a:buClr>
              <a:buSzPts val="2100"/>
              <a:buFont typeface="Roboto"/>
              <a:buChar char="➢"/>
            </a:pPr>
            <a:r>
              <a:rPr lang="en-US" sz="1900">
                <a:solidFill>
                  <a:schemeClr val="dk1"/>
                </a:solidFill>
              </a:rPr>
              <a:t>The subset we utilize is composed of </a:t>
            </a:r>
            <a:r>
              <a:rPr b="1" lang="en-US" sz="1900">
                <a:solidFill>
                  <a:schemeClr val="accent1"/>
                </a:solidFill>
              </a:rPr>
              <a:t>12 waves</a:t>
            </a:r>
            <a:r>
              <a:rPr lang="en-US" sz="1900">
                <a:solidFill>
                  <a:schemeClr val="dk1"/>
                </a:solidFill>
              </a:rPr>
              <a:t>, collected on biannual basis from </a:t>
            </a:r>
            <a:r>
              <a:rPr b="1" lang="en-US" sz="1900">
                <a:solidFill>
                  <a:schemeClr val="accent1"/>
                </a:solidFill>
              </a:rPr>
              <a:t>1998-2020</a:t>
            </a:r>
            <a:r>
              <a:rPr lang="en-US" sz="1900">
                <a:solidFill>
                  <a:schemeClr val="dk1"/>
                </a:solidFill>
              </a:rPr>
              <a:t> and contains only publicly available data.</a:t>
            </a:r>
            <a:r>
              <a:rPr lang="en-US" sz="2100">
                <a:solidFill>
                  <a:schemeClr val="dk1"/>
                </a:solidFill>
              </a:rPr>
              <a:t> </a:t>
            </a:r>
            <a:endParaRPr sz="3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838200" y="365126"/>
            <a:ext cx="10515600" cy="10959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Selection of Variables</a:t>
            </a:r>
            <a:endParaRPr/>
          </a:p>
        </p:txBody>
      </p:sp>
      <p:sp>
        <p:nvSpPr>
          <p:cNvPr id="89" name="Google Shape;89;p5"/>
          <p:cNvSpPr txBox="1"/>
          <p:nvPr>
            <p:ph idx="1" type="body"/>
          </p:nvPr>
        </p:nvSpPr>
        <p:spPr>
          <a:xfrm>
            <a:off x="838200" y="1530625"/>
            <a:ext cx="10515600" cy="4522200"/>
          </a:xfrm>
          <a:prstGeom prst="rect">
            <a:avLst/>
          </a:prstGeom>
          <a:noFill/>
          <a:ln>
            <a:noFill/>
          </a:ln>
        </p:spPr>
        <p:txBody>
          <a:bodyPr anchorCtr="0" anchor="t" bIns="45700" lIns="91425" spcFirstLastPara="1" rIns="91425" wrap="square" tIns="45700">
            <a:normAutofit/>
          </a:bodyPr>
          <a:lstStyle/>
          <a:p>
            <a:pPr indent="-342900" lvl="0" marL="457200" rtl="0" algn="l">
              <a:lnSpc>
                <a:spcPct val="120000"/>
              </a:lnSpc>
              <a:spcBef>
                <a:spcPts val="1000"/>
              </a:spcBef>
              <a:spcAft>
                <a:spcPts val="0"/>
              </a:spcAft>
              <a:buClr>
                <a:schemeClr val="dk1"/>
              </a:buClr>
              <a:buSzPts val="1800"/>
              <a:buChar char="➢"/>
            </a:pPr>
            <a:r>
              <a:rPr lang="en-US" sz="1800">
                <a:solidFill>
                  <a:schemeClr val="dk1"/>
                </a:solidFill>
              </a:rPr>
              <a:t>To construct a snapshot of “health status” we use the following subset of variables:</a:t>
            </a:r>
            <a:endParaRPr sz="1800">
              <a:solidFill>
                <a:schemeClr val="dk1"/>
              </a:solidFill>
            </a:endParaRPr>
          </a:p>
        </p:txBody>
      </p:sp>
      <p:cxnSp>
        <p:nvCxnSpPr>
          <p:cNvPr id="90" name="Google Shape;90;p5"/>
          <p:cNvCxnSpPr>
            <a:stCxn id="91" idx="2"/>
            <a:endCxn id="92" idx="0"/>
          </p:cNvCxnSpPr>
          <p:nvPr/>
        </p:nvCxnSpPr>
        <p:spPr>
          <a:xfrm flipH="1" rot="-5400000">
            <a:off x="6970200" y="1673208"/>
            <a:ext cx="612000" cy="2360400"/>
          </a:xfrm>
          <a:prstGeom prst="bentConnector3">
            <a:avLst>
              <a:gd fmla="val 50005" name="adj1"/>
            </a:avLst>
          </a:prstGeom>
          <a:noFill/>
          <a:ln cap="flat" cmpd="sng" w="19050">
            <a:solidFill>
              <a:srgbClr val="C2C2C2"/>
            </a:solidFill>
            <a:prstDash val="solid"/>
            <a:miter lim="8000"/>
            <a:headEnd len="sm" w="sm" type="none"/>
            <a:tailEnd len="sm" w="sm" type="none"/>
          </a:ln>
        </p:spPr>
      </p:cxnSp>
      <p:cxnSp>
        <p:nvCxnSpPr>
          <p:cNvPr id="93" name="Google Shape;93;p5"/>
          <p:cNvCxnSpPr>
            <a:stCxn id="94" idx="0"/>
            <a:endCxn id="91" idx="2"/>
          </p:cNvCxnSpPr>
          <p:nvPr/>
        </p:nvCxnSpPr>
        <p:spPr>
          <a:xfrm rot="-5400000">
            <a:off x="4609800" y="1673267"/>
            <a:ext cx="612000" cy="2360400"/>
          </a:xfrm>
          <a:prstGeom prst="bentConnector3">
            <a:avLst>
              <a:gd fmla="val 50005" name="adj1"/>
            </a:avLst>
          </a:prstGeom>
          <a:noFill/>
          <a:ln cap="flat" cmpd="sng" w="19050">
            <a:solidFill>
              <a:srgbClr val="C2C2C2"/>
            </a:solidFill>
            <a:prstDash val="solid"/>
            <a:miter lim="8000"/>
            <a:headEnd len="sm" w="sm" type="none"/>
            <a:tailEnd len="sm" w="sm" type="none"/>
          </a:ln>
        </p:spPr>
      </p:cxnSp>
      <p:cxnSp>
        <p:nvCxnSpPr>
          <p:cNvPr id="95" name="Google Shape;95;p5"/>
          <p:cNvCxnSpPr>
            <a:stCxn id="92" idx="2"/>
            <a:endCxn id="96" idx="0"/>
          </p:cNvCxnSpPr>
          <p:nvPr/>
        </p:nvCxnSpPr>
        <p:spPr>
          <a:xfrm flipH="1" rot="-5400000">
            <a:off x="7999500" y="4104767"/>
            <a:ext cx="914400" cy="600"/>
          </a:xfrm>
          <a:prstGeom prst="bentConnector3">
            <a:avLst>
              <a:gd fmla="val 50002" name="adj1"/>
            </a:avLst>
          </a:prstGeom>
          <a:noFill/>
          <a:ln cap="flat" cmpd="sng" w="19050">
            <a:solidFill>
              <a:srgbClr val="C2C2C2"/>
            </a:solidFill>
            <a:prstDash val="solid"/>
            <a:miter lim="8000"/>
            <a:headEnd len="sm" w="sm" type="none"/>
            <a:tailEnd len="sm" w="sm" type="none"/>
          </a:ln>
        </p:spPr>
      </p:cxnSp>
      <p:sp>
        <p:nvSpPr>
          <p:cNvPr id="91" name="Google Shape;91;p5"/>
          <p:cNvSpPr txBox="1"/>
          <p:nvPr/>
        </p:nvSpPr>
        <p:spPr>
          <a:xfrm>
            <a:off x="5068950" y="2059008"/>
            <a:ext cx="2054100" cy="488400"/>
          </a:xfrm>
          <a:prstGeom prst="rect">
            <a:avLst/>
          </a:prstGeom>
          <a:noFill/>
          <a:ln cap="flat" cmpd="sng" w="19050">
            <a:solidFill>
              <a:srgbClr val="A729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A7291E"/>
                </a:solidFill>
                <a:latin typeface="Roboto"/>
                <a:ea typeface="Roboto"/>
                <a:cs typeface="Roboto"/>
                <a:sym typeface="Roboto"/>
              </a:rPr>
              <a:t>Variable Category</a:t>
            </a:r>
            <a:endParaRPr sz="1300">
              <a:solidFill>
                <a:srgbClr val="A7291E"/>
              </a:solidFill>
              <a:latin typeface="Roboto"/>
              <a:ea typeface="Roboto"/>
              <a:cs typeface="Roboto"/>
              <a:sym typeface="Roboto"/>
            </a:endParaRPr>
          </a:p>
        </p:txBody>
      </p:sp>
      <p:sp>
        <p:nvSpPr>
          <p:cNvPr id="94" name="Google Shape;94;p5"/>
          <p:cNvSpPr txBox="1"/>
          <p:nvPr/>
        </p:nvSpPr>
        <p:spPr>
          <a:xfrm>
            <a:off x="2710200" y="3159467"/>
            <a:ext cx="2050800" cy="488400"/>
          </a:xfrm>
          <a:prstGeom prst="rect">
            <a:avLst/>
          </a:prstGeom>
          <a:noFill/>
          <a:ln cap="flat" cmpd="sng" w="19050">
            <a:solidFill>
              <a:srgbClr val="A729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A7291E"/>
                </a:solidFill>
                <a:latin typeface="Roboto"/>
                <a:ea typeface="Roboto"/>
                <a:cs typeface="Roboto"/>
                <a:sym typeface="Roboto"/>
              </a:rPr>
              <a:t>Health Services</a:t>
            </a:r>
            <a:endParaRPr sz="1300">
              <a:solidFill>
                <a:srgbClr val="A7291E"/>
              </a:solidFill>
              <a:latin typeface="Roboto"/>
              <a:ea typeface="Roboto"/>
              <a:cs typeface="Roboto"/>
              <a:sym typeface="Roboto"/>
            </a:endParaRPr>
          </a:p>
        </p:txBody>
      </p:sp>
      <p:sp>
        <p:nvSpPr>
          <p:cNvPr id="92" name="Google Shape;92;p5"/>
          <p:cNvSpPr txBox="1"/>
          <p:nvPr/>
        </p:nvSpPr>
        <p:spPr>
          <a:xfrm>
            <a:off x="7431000" y="3159467"/>
            <a:ext cx="2050800" cy="488400"/>
          </a:xfrm>
          <a:prstGeom prst="rect">
            <a:avLst/>
          </a:prstGeom>
          <a:noFill/>
          <a:ln cap="flat" cmpd="sng" w="19050">
            <a:solidFill>
              <a:srgbClr val="A729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A7291E"/>
                </a:solidFill>
                <a:latin typeface="Roboto"/>
                <a:ea typeface="Roboto"/>
                <a:cs typeface="Roboto"/>
                <a:sym typeface="Roboto"/>
              </a:rPr>
              <a:t>Health Status</a:t>
            </a:r>
            <a:endParaRPr sz="1300">
              <a:solidFill>
                <a:srgbClr val="A7291E"/>
              </a:solidFill>
              <a:latin typeface="Roboto"/>
              <a:ea typeface="Roboto"/>
              <a:cs typeface="Roboto"/>
              <a:sym typeface="Roboto"/>
            </a:endParaRPr>
          </a:p>
        </p:txBody>
      </p:sp>
      <p:sp>
        <p:nvSpPr>
          <p:cNvPr id="96" name="Google Shape;96;p5"/>
          <p:cNvSpPr txBox="1"/>
          <p:nvPr/>
        </p:nvSpPr>
        <p:spPr>
          <a:xfrm>
            <a:off x="6428075" y="4562300"/>
            <a:ext cx="4058100" cy="1362600"/>
          </a:xfrm>
          <a:prstGeom prst="rect">
            <a:avLst/>
          </a:prstGeom>
          <a:noFill/>
          <a:ln cap="flat" cmpd="sng" w="19050">
            <a:solidFill>
              <a:srgbClr val="A729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300">
                <a:solidFill>
                  <a:srgbClr val="A7291E"/>
                </a:solidFill>
                <a:latin typeface="Roboto"/>
                <a:ea typeface="Roboto"/>
                <a:cs typeface="Roboto"/>
                <a:sym typeface="Roboto"/>
              </a:rPr>
              <a:t>High Blood Pressure*, Arthritis*, Cancer*, Psych*, Lungs*, Heart Attack*, Stroke*, Health Change</a:t>
            </a:r>
            <a:endParaRPr sz="1300">
              <a:solidFill>
                <a:srgbClr val="A7291E"/>
              </a:solidFill>
              <a:latin typeface="Roboto"/>
              <a:ea typeface="Roboto"/>
              <a:cs typeface="Roboto"/>
              <a:sym typeface="Roboto"/>
            </a:endParaRPr>
          </a:p>
        </p:txBody>
      </p:sp>
      <p:cxnSp>
        <p:nvCxnSpPr>
          <p:cNvPr id="97" name="Google Shape;97;p5"/>
          <p:cNvCxnSpPr/>
          <p:nvPr/>
        </p:nvCxnSpPr>
        <p:spPr>
          <a:xfrm flipH="1" rot="-5400000">
            <a:off x="3278400" y="4104767"/>
            <a:ext cx="914400" cy="600"/>
          </a:xfrm>
          <a:prstGeom prst="bentConnector3">
            <a:avLst>
              <a:gd fmla="val 50002" name="adj1"/>
            </a:avLst>
          </a:prstGeom>
          <a:noFill/>
          <a:ln cap="flat" cmpd="sng" w="19050">
            <a:solidFill>
              <a:srgbClr val="C2C2C2"/>
            </a:solidFill>
            <a:prstDash val="solid"/>
            <a:miter lim="8000"/>
            <a:headEnd len="sm" w="sm" type="none"/>
            <a:tailEnd len="sm" w="sm" type="none"/>
          </a:ln>
        </p:spPr>
      </p:cxnSp>
      <p:sp>
        <p:nvSpPr>
          <p:cNvPr id="98" name="Google Shape;98;p5"/>
          <p:cNvSpPr txBox="1"/>
          <p:nvPr/>
        </p:nvSpPr>
        <p:spPr>
          <a:xfrm>
            <a:off x="1706550" y="4562300"/>
            <a:ext cx="4058100" cy="1362600"/>
          </a:xfrm>
          <a:prstGeom prst="rect">
            <a:avLst/>
          </a:prstGeom>
          <a:noFill/>
          <a:ln cap="flat" cmpd="sng" w="19050">
            <a:solidFill>
              <a:srgbClr val="A7291E"/>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lang="en-US" sz="1300">
                <a:solidFill>
                  <a:srgbClr val="A7291E"/>
                </a:solidFill>
                <a:latin typeface="Roboto"/>
                <a:ea typeface="Roboto"/>
                <a:cs typeface="Roboto"/>
                <a:sym typeface="Roboto"/>
              </a:rPr>
              <a:t># of Doctor Visits, # of nights in nursing home nights, # of nights in hospital, Special Facility*, Outpatient*, Home Care*, Drugs* </a:t>
            </a:r>
            <a:endParaRPr sz="1300">
              <a:solidFill>
                <a:srgbClr val="A7291E"/>
              </a:solidFill>
              <a:latin typeface="Roboto"/>
              <a:ea typeface="Roboto"/>
              <a:cs typeface="Roboto"/>
              <a:sym typeface="Roboto"/>
            </a:endParaRPr>
          </a:p>
        </p:txBody>
      </p:sp>
      <p:sp>
        <p:nvSpPr>
          <p:cNvPr id="99" name="Google Shape;99;p5"/>
          <p:cNvSpPr txBox="1"/>
          <p:nvPr/>
        </p:nvSpPr>
        <p:spPr>
          <a:xfrm>
            <a:off x="1664600" y="6122400"/>
            <a:ext cx="26844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accent1"/>
                </a:solidFill>
              </a:rPr>
              <a:t>*</a:t>
            </a:r>
            <a:r>
              <a:rPr lang="en-US" sz="1300">
                <a:solidFill>
                  <a:schemeClr val="accent1"/>
                </a:solidFill>
                <a:latin typeface="Roboto"/>
                <a:ea typeface="Roboto"/>
                <a:cs typeface="Roboto"/>
                <a:sym typeface="Roboto"/>
              </a:rPr>
              <a:t> </a:t>
            </a:r>
            <a:r>
              <a:rPr lang="en-US" sz="1300">
                <a:solidFill>
                  <a:srgbClr val="A7291E"/>
                </a:solidFill>
                <a:latin typeface="Roboto"/>
                <a:ea typeface="Roboto"/>
                <a:cs typeface="Roboto"/>
                <a:sym typeface="Roboto"/>
              </a:rPr>
              <a:t>refers to indicator variables</a:t>
            </a:r>
            <a:endParaRPr sz="1300">
              <a:solidFill>
                <a:srgbClr val="A7291E"/>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daa62cd4eb_0_1"/>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Selection of Individuals</a:t>
            </a:r>
            <a:endParaRPr/>
          </a:p>
        </p:txBody>
      </p:sp>
      <p:sp>
        <p:nvSpPr>
          <p:cNvPr id="105" name="Google Shape;105;g2daa62cd4eb_0_1"/>
          <p:cNvSpPr txBox="1"/>
          <p:nvPr>
            <p:ph idx="1" type="body"/>
          </p:nvPr>
        </p:nvSpPr>
        <p:spPr>
          <a:xfrm>
            <a:off x="838200" y="1530625"/>
            <a:ext cx="11262000" cy="4522200"/>
          </a:xfrm>
          <a:prstGeom prst="rect">
            <a:avLst/>
          </a:prstGeom>
          <a:noFill/>
          <a:ln>
            <a:noFill/>
          </a:ln>
        </p:spPr>
        <p:txBody>
          <a:bodyPr anchorCtr="0" anchor="t" bIns="45700" lIns="91425" spcFirstLastPara="1" rIns="91425" wrap="square" tIns="45700">
            <a:normAutofit/>
          </a:bodyPr>
          <a:lstStyle/>
          <a:p>
            <a:pPr indent="-361950" lvl="0" marL="457200" rtl="0" algn="l">
              <a:lnSpc>
                <a:spcPct val="120000"/>
              </a:lnSpc>
              <a:spcBef>
                <a:spcPts val="1000"/>
              </a:spcBef>
              <a:spcAft>
                <a:spcPts val="0"/>
              </a:spcAft>
              <a:buClr>
                <a:schemeClr val="dk1"/>
              </a:buClr>
              <a:buSzPts val="2100"/>
              <a:buChar char="➢"/>
            </a:pPr>
            <a:r>
              <a:rPr lang="en-US" sz="2100">
                <a:solidFill>
                  <a:schemeClr val="dk1"/>
                </a:solidFill>
              </a:rPr>
              <a:t>The training dataset should be representative of the T. Rowe customer base and relatively complete. </a:t>
            </a:r>
            <a:endParaRPr sz="2100">
              <a:solidFill>
                <a:schemeClr val="dk1"/>
              </a:solidFill>
            </a:endParaRPr>
          </a:p>
          <a:p>
            <a:pPr indent="0" lvl="0" marL="457200" rtl="0" algn="l">
              <a:lnSpc>
                <a:spcPct val="120000"/>
              </a:lnSpc>
              <a:spcBef>
                <a:spcPts val="1000"/>
              </a:spcBef>
              <a:spcAft>
                <a:spcPts val="0"/>
              </a:spcAft>
              <a:buNone/>
            </a:pPr>
            <a:r>
              <a:t/>
            </a:r>
            <a:endParaRPr sz="2100">
              <a:solidFill>
                <a:schemeClr val="dk1"/>
              </a:solidFill>
            </a:endParaRPr>
          </a:p>
          <a:p>
            <a:pPr indent="-361950" lvl="0" marL="457200" rtl="0" algn="l">
              <a:lnSpc>
                <a:spcPct val="120000"/>
              </a:lnSpc>
              <a:spcBef>
                <a:spcPts val="1000"/>
              </a:spcBef>
              <a:spcAft>
                <a:spcPts val="0"/>
              </a:spcAft>
              <a:buClr>
                <a:schemeClr val="dk1"/>
              </a:buClr>
              <a:buSzPts val="2100"/>
              <a:buChar char="➢"/>
            </a:pPr>
            <a:r>
              <a:rPr lang="en-US" sz="2100">
                <a:solidFill>
                  <a:schemeClr val="dk1"/>
                </a:solidFill>
              </a:rPr>
              <a:t>Therefore, we will include individuals in the training dataset once (and if) they meet the following criteria:</a:t>
            </a:r>
            <a:endParaRPr sz="2100">
              <a:solidFill>
                <a:schemeClr val="dk1"/>
              </a:solidFill>
            </a:endParaRPr>
          </a:p>
          <a:p>
            <a:pPr indent="-361950" lvl="1" marL="914400" rtl="0" algn="l">
              <a:lnSpc>
                <a:spcPct val="120000"/>
              </a:lnSpc>
              <a:spcBef>
                <a:spcPts val="0"/>
              </a:spcBef>
              <a:spcAft>
                <a:spcPts val="0"/>
              </a:spcAft>
              <a:buClr>
                <a:schemeClr val="accent1"/>
              </a:buClr>
              <a:buSzPts val="2100"/>
              <a:buChar char="○"/>
            </a:pPr>
            <a:r>
              <a:rPr lang="en-US" sz="2100">
                <a:solidFill>
                  <a:schemeClr val="accent1"/>
                </a:solidFill>
              </a:rPr>
              <a:t>Age 65 or older</a:t>
            </a:r>
            <a:endParaRPr sz="2100">
              <a:solidFill>
                <a:schemeClr val="accent1"/>
              </a:solidFill>
            </a:endParaRPr>
          </a:p>
          <a:p>
            <a:pPr indent="-361950" lvl="1" marL="914400" rtl="0" algn="l">
              <a:lnSpc>
                <a:spcPct val="120000"/>
              </a:lnSpc>
              <a:spcBef>
                <a:spcPts val="0"/>
              </a:spcBef>
              <a:spcAft>
                <a:spcPts val="0"/>
              </a:spcAft>
              <a:buClr>
                <a:schemeClr val="accent1"/>
              </a:buClr>
              <a:buSzPts val="2100"/>
              <a:buChar char="○"/>
            </a:pPr>
            <a:r>
              <a:rPr lang="en-US" sz="2100">
                <a:solidFill>
                  <a:schemeClr val="accent1"/>
                </a:solidFill>
              </a:rPr>
              <a:t>Covered by Medicare</a:t>
            </a:r>
            <a:endParaRPr sz="2100">
              <a:solidFill>
                <a:schemeClr val="accent1"/>
              </a:solidFill>
            </a:endParaRPr>
          </a:p>
          <a:p>
            <a:pPr indent="-361950" lvl="1" marL="914400" rtl="0" algn="l">
              <a:lnSpc>
                <a:spcPct val="120000"/>
              </a:lnSpc>
              <a:spcBef>
                <a:spcPts val="0"/>
              </a:spcBef>
              <a:spcAft>
                <a:spcPts val="0"/>
              </a:spcAft>
              <a:buClr>
                <a:schemeClr val="accent1"/>
              </a:buClr>
              <a:buSzPts val="2100"/>
              <a:buChar char="○"/>
            </a:pPr>
            <a:r>
              <a:rPr lang="en-US" sz="2100">
                <a:solidFill>
                  <a:schemeClr val="accent1"/>
                </a:solidFill>
              </a:rPr>
              <a:t>Greater than $1000 in liquid assets</a:t>
            </a:r>
            <a:endParaRPr sz="2100">
              <a:solidFill>
                <a:schemeClr val="accent1"/>
              </a:solidFill>
            </a:endParaRPr>
          </a:p>
          <a:p>
            <a:pPr indent="-361950" lvl="1" marL="914400" rtl="0" algn="l">
              <a:lnSpc>
                <a:spcPct val="120000"/>
              </a:lnSpc>
              <a:spcBef>
                <a:spcPts val="0"/>
              </a:spcBef>
              <a:spcAft>
                <a:spcPts val="0"/>
              </a:spcAft>
              <a:buClr>
                <a:schemeClr val="accent1"/>
              </a:buClr>
              <a:buSzPts val="2100"/>
              <a:buChar char="○"/>
            </a:pPr>
            <a:r>
              <a:rPr lang="en-US" sz="2100">
                <a:solidFill>
                  <a:schemeClr val="accent1"/>
                </a:solidFill>
              </a:rPr>
              <a:t>Less than 2 NA values</a:t>
            </a:r>
            <a:endParaRPr sz="2100">
              <a:solidFill>
                <a:schemeClr val="accent1"/>
              </a:solidFill>
            </a:endParaRPr>
          </a:p>
          <a:p>
            <a:pPr indent="-361950" lvl="1" marL="914400" rtl="0" algn="l">
              <a:lnSpc>
                <a:spcPct val="120000"/>
              </a:lnSpc>
              <a:spcBef>
                <a:spcPts val="0"/>
              </a:spcBef>
              <a:spcAft>
                <a:spcPts val="0"/>
              </a:spcAft>
              <a:buClr>
                <a:schemeClr val="accent1"/>
              </a:buClr>
              <a:buSzPts val="2100"/>
              <a:buChar char="○"/>
            </a:pPr>
            <a:r>
              <a:rPr lang="en-US" sz="2100">
                <a:solidFill>
                  <a:schemeClr val="accent1"/>
                </a:solidFill>
              </a:rPr>
              <a:t>Observed for 5 or more waves (10 or more years)</a:t>
            </a:r>
            <a:endParaRPr sz="21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daa62cd4eb_0_259"/>
          <p:cNvSpPr txBox="1"/>
          <p:nvPr>
            <p:ph type="title"/>
          </p:nvPr>
        </p:nvSpPr>
        <p:spPr>
          <a:xfrm>
            <a:off x="838200" y="365126"/>
            <a:ext cx="10515600" cy="109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B32025"/>
              </a:buClr>
              <a:buSzPts val="4000"/>
              <a:buFont typeface="Arial"/>
              <a:buNone/>
            </a:pPr>
            <a:r>
              <a:rPr lang="en-US"/>
              <a:t>Adjusted Out-of-Pocket</a:t>
            </a:r>
            <a:r>
              <a:rPr lang="en-US"/>
              <a:t> Medical </a:t>
            </a:r>
            <a:r>
              <a:rPr lang="en-US"/>
              <a:t>Spending</a:t>
            </a:r>
            <a:endParaRPr/>
          </a:p>
        </p:txBody>
      </p:sp>
      <p:sp>
        <p:nvSpPr>
          <p:cNvPr id="111" name="Google Shape;111;g2daa62cd4eb_0_259"/>
          <p:cNvSpPr txBox="1"/>
          <p:nvPr>
            <p:ph idx="1" type="body"/>
          </p:nvPr>
        </p:nvSpPr>
        <p:spPr>
          <a:xfrm>
            <a:off x="838200" y="1652825"/>
            <a:ext cx="11262000" cy="4400100"/>
          </a:xfrm>
          <a:prstGeom prst="rect">
            <a:avLst/>
          </a:prstGeom>
          <a:noFill/>
          <a:ln>
            <a:noFill/>
          </a:ln>
        </p:spPr>
        <p:txBody>
          <a:bodyPr anchorCtr="0" anchor="t" bIns="45700" lIns="91425" spcFirstLastPara="1" rIns="91425" wrap="square" tIns="45700">
            <a:normAutofit/>
          </a:bodyPr>
          <a:lstStyle/>
          <a:p>
            <a:pPr indent="-361950" lvl="0" marL="457200" rtl="0" algn="l">
              <a:lnSpc>
                <a:spcPct val="120000"/>
              </a:lnSpc>
              <a:spcBef>
                <a:spcPts val="1000"/>
              </a:spcBef>
              <a:spcAft>
                <a:spcPts val="0"/>
              </a:spcAft>
              <a:buClr>
                <a:schemeClr val="dk1"/>
              </a:buClr>
              <a:buSzPts val="2100"/>
              <a:buChar char="➢"/>
            </a:pPr>
            <a:r>
              <a:rPr lang="en-US" sz="2100">
                <a:solidFill>
                  <a:schemeClr val="dk1"/>
                </a:solidFill>
              </a:rPr>
              <a:t>The outcome variable for our model is </a:t>
            </a:r>
            <a:r>
              <a:rPr lang="en-US" sz="2100">
                <a:solidFill>
                  <a:schemeClr val="dk1"/>
                </a:solidFill>
              </a:rPr>
              <a:t>adjusted out-of-pocket medical spending. For our purposes, “adjusted” means the raw spending values have been:</a:t>
            </a:r>
            <a:endParaRPr sz="2100">
              <a:solidFill>
                <a:schemeClr val="dk1"/>
              </a:solidFill>
            </a:endParaRPr>
          </a:p>
          <a:p>
            <a:pPr indent="-361950" lvl="1" marL="914400" rtl="0" algn="l">
              <a:lnSpc>
                <a:spcPct val="120000"/>
              </a:lnSpc>
              <a:spcBef>
                <a:spcPts val="0"/>
              </a:spcBef>
              <a:spcAft>
                <a:spcPts val="0"/>
              </a:spcAft>
              <a:buClr>
                <a:schemeClr val="accent1"/>
              </a:buClr>
              <a:buSzPts val="2100"/>
              <a:buChar char="○"/>
            </a:pPr>
            <a:r>
              <a:rPr lang="en-US" sz="2100">
                <a:solidFill>
                  <a:schemeClr val="accent1"/>
                </a:solidFill>
              </a:rPr>
              <a:t>Adjusted to 2020 prices using the priceR package.</a:t>
            </a:r>
            <a:endParaRPr sz="2100">
              <a:solidFill>
                <a:schemeClr val="accent1"/>
              </a:solidFill>
            </a:endParaRPr>
          </a:p>
          <a:p>
            <a:pPr indent="-361950" lvl="1" marL="914400" rtl="0" algn="l">
              <a:lnSpc>
                <a:spcPct val="120000"/>
              </a:lnSpc>
              <a:spcBef>
                <a:spcPts val="0"/>
              </a:spcBef>
              <a:spcAft>
                <a:spcPts val="0"/>
              </a:spcAft>
              <a:buClr>
                <a:schemeClr val="accent1"/>
              </a:buClr>
              <a:buSzPts val="2100"/>
              <a:buChar char="○"/>
            </a:pPr>
            <a:r>
              <a:rPr lang="en-US" sz="2100">
                <a:solidFill>
                  <a:schemeClr val="accent1"/>
                </a:solidFill>
              </a:rPr>
              <a:t>Divided by (average) social security income to adjust for financial position.</a:t>
            </a:r>
            <a:endParaRPr sz="21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eCornell">
      <a:dk1>
        <a:srgbClr val="3A4048"/>
      </a:dk1>
      <a:lt1>
        <a:srgbClr val="FFFFFF"/>
      </a:lt1>
      <a:dk2>
        <a:srgbClr val="616467"/>
      </a:dk2>
      <a:lt2>
        <a:srgbClr val="E7E6E6"/>
      </a:lt2>
      <a:accent1>
        <a:srgbClr val="B21A1A"/>
      </a:accent1>
      <a:accent2>
        <a:srgbClr val="B21A1A"/>
      </a:accent2>
      <a:accent3>
        <a:srgbClr val="4B7D92"/>
      </a:accent3>
      <a:accent4>
        <a:srgbClr val="639AB0"/>
      </a:accent4>
      <a:accent5>
        <a:srgbClr val="DCDCDC"/>
      </a:accent5>
      <a:accent6>
        <a:srgbClr val="F2F2F3"/>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2022-01-19T16:14:23Z</dcterms:created>
  <dc:creator>Lauren Molino</dc:creator>
</cp:coreProperties>
</file>