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60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28" r:id="rId11"/>
    <p:sldId id="312" r:id="rId12"/>
    <p:sldId id="313" r:id="rId13"/>
    <p:sldId id="325" r:id="rId14"/>
    <p:sldId id="326" r:id="rId15"/>
    <p:sldId id="318" r:id="rId16"/>
    <p:sldId id="319" r:id="rId17"/>
    <p:sldId id="320" r:id="rId18"/>
    <p:sldId id="321" r:id="rId19"/>
    <p:sldId id="322" r:id="rId20"/>
    <p:sldId id="329" r:id="rId21"/>
    <p:sldId id="323" r:id="rId22"/>
    <p:sldId id="330" r:id="rId23"/>
    <p:sldId id="331" r:id="rId24"/>
    <p:sldId id="332" r:id="rId25"/>
    <p:sldId id="333" r:id="rId26"/>
    <p:sldId id="334" r:id="rId27"/>
    <p:sldId id="282" r:id="rId28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2022-06-12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2022-06-12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本课题对可验证延迟函数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VDF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的定义为：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VDF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是一种特殊的数学函数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⟶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𝑌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，输入为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和一些参数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(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安全参数、时间参数等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，输出为结果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𝑌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以及相应的证明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。对于任何参与者，都必须经过规定时间的计算才能得到结果，即使拥有强大的并行能力也无法缩短计算时间，并且这个规定时间与时间参数密切相关。然而，一旦结果被计算出来，就可以通过证明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被任何第三方快速验证。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本课题对可验证延迟函数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VDF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的定义为：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VDF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是一种特殊的数学函数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𝑓:𝑋⟶𝑌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，输入为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𝑥∈𝑋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和一些参数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(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安全参数、时间参数等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，输出为结果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𝑦∈𝑌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以及相应的证明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𝜋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。对于任何参与者，都必须经过规定时间的计算才能得到结果，即使拥有强大的并行能力也无法缩短计算时间，并且这个规定时间与时间参数密切相关。然而，一旦结果被计算出来，就可以通过证明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𝜋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被任何第三方快速验证。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2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Efficient VDF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实例是受时间锁谜题启发，基于模平方计算的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VDF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3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indent="266700" algn="just"/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对于验证者来说，只需要在验证阶段进行计算。首先需要得到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𝓁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的值，这里使用平方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乘算法进行快速计算，只需要运行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</m:func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次乘法运算即可。然后还需要计算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𝓁</m:t>
                        </m:r>
                      </m:sup>
                    </m:sSup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的值，这里只要在群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上进行两次小指数计算和一次乘法计算，就可以得到要验证的结果。</a:t>
                </a:r>
              </a:p>
              <a:p>
                <a:pPr indent="266700" algn="just"/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所以验证者的时间复杂度为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𝑇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</a:p>
              <a:p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对于证明者来说，首先在计算阶段就要连续进行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次模平方计算，时间复杂度为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。然后在验证阶段需要计算证明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的值，其中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𝓁</m:t>
                        </m:r>
                      </m:e>
                    </m:d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。由于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通常是一个非常大的时间参数，无法直接将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的值计算出来，所以需要使用类似平方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乘算法的长分隔算法（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long-division algorithm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）进行计算，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综上所述，证明者的总体时间复杂度为</a:t>
                </a:r>
                <a14:m>
                  <m:oMath xmlns:m="http://schemas.openxmlformats.org/officeDocument/2006/math"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(1+</m:t>
                        </m:r>
                        <m:f>
                          <m:fPr>
                            <m:ctrlPr>
                              <a:rPr lang="zh-CN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zh-CN" altLang="zh-CN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e>
                            </m:func>
                          </m:den>
                        </m:f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indent="266700" algn="just"/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对于验证者来说，只需要在验证阶段进行计算。首先需要得到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𝑟=2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^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𝑇  𝑚𝑜𝑑 𝓁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的值，这里使用平方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乘算法进行快速计算，只需要运行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log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_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⁡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𝑇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次乘法运算即可。然后还需要计算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𝜋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^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𝓁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𝑔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^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𝑟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的值，这里只要在群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𝐺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上进行两次小指数计算和一次乘法计算，就可以得到要验证的结果。</a:t>
                </a:r>
              </a:p>
              <a:p>
                <a:pPr indent="266700" algn="just"/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所以验证者的时间复杂度为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𝑂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</a:rPr>
                  <a:t>（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log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⁡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𝑇 ）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</a:p>
              <a:p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对于证明者来说，首先在计算阶段就要连续进行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𝑇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次模平方计算，时间复杂度为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𝑂</a:t>
                </a:r>
                <a:r>
                  <a:rPr lang="zh-CN" altLang="zh-CN" i="0">
                    <a:effectLst/>
                    <a:latin typeface="Cambria Math" panose="02040503050406030204" pitchFamily="18" charset="0"/>
                  </a:rPr>
                  <a:t>（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𝑇）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。然后在验证阶段需要计算证明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𝜋=𝑔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𝑞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的值，其中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𝑞=</a:t>
                </a:r>
                <a:r>
                  <a:rPr lang="zh-CN" altLang="zh-CN" i="0">
                    <a:effectLst/>
                    <a:latin typeface="Cambria Math" panose="02040503050406030204" pitchFamily="18" charset="0"/>
                  </a:rPr>
                  <a:t>⌊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𝑇/𝓁⌋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。由于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𝑇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通常是一个非常大的时间参数，无法直接将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𝑞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的值计算出来，所以需要使用类似平方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乘算法的长分隔算法（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long-division algorithm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）进行计算，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综上所述，证明者的总体时间复杂度为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𝑂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(1+1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log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⁡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 )𝑇）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5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密码延迟函数研究和实现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刘昊林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2E5E3A-5CC7-6707-8613-72BDA61E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系统实例</a:t>
            </a:r>
            <a:r>
              <a:rPr lang="en-US" altLang="zh-CN" dirty="0"/>
              <a:t>——</a:t>
            </a:r>
            <a:r>
              <a:rPr lang="en-US" altLang="zh-CN" dirty="0" err="1"/>
              <a:t>Isogency</a:t>
            </a:r>
            <a:r>
              <a:rPr lang="en-US" altLang="zh-CN" dirty="0"/>
              <a:t> VDF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B3DFFD6-666C-8E93-4B15-5945618F2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22" y="1876349"/>
            <a:ext cx="8245555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4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2E5E3A-5CC7-6707-8613-72BDA61E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系统实例</a:t>
            </a:r>
            <a:r>
              <a:rPr lang="en-US" altLang="zh-CN" dirty="0"/>
              <a:t>——</a:t>
            </a:r>
            <a:r>
              <a:rPr lang="en-US" altLang="zh-CN" dirty="0" err="1"/>
              <a:t>Isogency</a:t>
            </a:r>
            <a:r>
              <a:rPr lang="en-US" altLang="zh-CN" dirty="0"/>
              <a:t> VDF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79448B17-7915-1E44-4020-A6A52C80D19D}"/>
                  </a:ext>
                </a:extLst>
              </p:cNvPr>
              <p:cNvSpPr/>
              <p:nvPr/>
            </p:nvSpPr>
            <p:spPr>
              <a:xfrm>
                <a:off x="494024" y="2018187"/>
                <a:ext cx="3671159" cy="1818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准备组件</a:t>
                </a:r>
                <a:endParaRPr lang="en-US" altLang="zh-CN" sz="14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sz="1600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选定一个</a:t>
                </a:r>
                <a:r>
                  <a:rPr lang="zh-CN" altLang="zh-CN" sz="16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自同态环</a:t>
                </a:r>
                <a:r>
                  <a:rPr lang="zh-CN" altLang="en-US" sz="16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未知</a:t>
                </a:r>
                <a:r>
                  <a:rPr lang="zh-CN" altLang="zh-CN" sz="16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的超奇异椭圆曲线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出发连续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进行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次度数为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2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的同源映射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，找到一个度数为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的同源映射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: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charset="0"/>
                      </a:rPr>
                      <m:t>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79448B17-7915-1E44-4020-A6A52C80D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4" y="2018187"/>
                <a:ext cx="3671159" cy="181844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4CB220A-2EB5-4843-8736-19CD0AECA895}"/>
                  </a:ext>
                </a:extLst>
              </p:cNvPr>
              <p:cNvSpPr/>
              <p:nvPr/>
            </p:nvSpPr>
            <p:spPr>
              <a:xfrm>
                <a:off x="494024" y="4264238"/>
                <a:ext cx="3671159" cy="168380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计算组件</a:t>
                </a:r>
                <a:endParaRPr lang="en-US" altLang="zh-CN" sz="14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sz="1600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选定</a:t>
                </a:r>
                <a:r>
                  <a:rPr lang="zh-CN" altLang="zh-CN" sz="16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椭圆曲线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上的特殊元素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，再次计算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次同源映射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，得到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sz="1600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选定</a:t>
                </a:r>
                <a:r>
                  <a:rPr lang="zh-CN" altLang="zh-CN" sz="16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椭圆曲线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上的特殊元素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𝑄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，逆向计算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𝑇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次同源映射，得到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4CB220A-2EB5-4843-8736-19CD0AECA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4" y="4264238"/>
                <a:ext cx="3671159" cy="168380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BF0A25AE-DCD1-36B2-9E66-AE2047341E28}"/>
              </a:ext>
            </a:extLst>
          </p:cNvPr>
          <p:cNvGrpSpPr/>
          <p:nvPr/>
        </p:nvGrpSpPr>
        <p:grpSpPr>
          <a:xfrm>
            <a:off x="4689976" y="2284238"/>
            <a:ext cx="3960000" cy="3960000"/>
            <a:chOff x="2790" y="2328"/>
            <a:chExt cx="7038" cy="708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DC31EB2-98C0-1A00-A549-D955634E0A25}"/>
                </a:ext>
              </a:extLst>
            </p:cNvPr>
            <p:cNvGrpSpPr/>
            <p:nvPr/>
          </p:nvGrpSpPr>
          <p:grpSpPr>
            <a:xfrm>
              <a:off x="2790" y="2328"/>
              <a:ext cx="6247" cy="6507"/>
              <a:chOff x="2790" y="2328"/>
              <a:chExt cx="6247" cy="6507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8EAD631-E7F6-D64F-8B73-699AC18A2AFC}"/>
                  </a:ext>
                </a:extLst>
              </p:cNvPr>
              <p:cNvSpPr/>
              <p:nvPr/>
            </p:nvSpPr>
            <p:spPr>
              <a:xfrm>
                <a:off x="2790" y="2328"/>
                <a:ext cx="6145" cy="6145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dk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F2DA8B5-9832-2EBC-99DE-4F98D560E945}"/>
                  </a:ext>
                </a:extLst>
              </p:cNvPr>
              <p:cNvSpPr/>
              <p:nvPr/>
            </p:nvSpPr>
            <p:spPr>
              <a:xfrm>
                <a:off x="5840" y="5074"/>
                <a:ext cx="3197" cy="37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C668355-BD2D-AC81-99B1-9DDC8F94F0F7}"/>
                </a:ext>
              </a:extLst>
            </p:cNvPr>
            <p:cNvSpPr/>
            <p:nvPr/>
          </p:nvSpPr>
          <p:spPr>
            <a:xfrm>
              <a:off x="8833" y="4957"/>
              <a:ext cx="204" cy="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507B62D-145F-5908-3241-6EFDAEDD1092}"/>
                </a:ext>
              </a:extLst>
            </p:cNvPr>
            <p:cNvSpPr/>
            <p:nvPr/>
          </p:nvSpPr>
          <p:spPr>
            <a:xfrm>
              <a:off x="8527" y="3973"/>
              <a:ext cx="204" cy="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066446E-E9D8-F4AD-CC7F-246A033DB1BD}"/>
                </a:ext>
              </a:extLst>
            </p:cNvPr>
            <p:cNvSpPr/>
            <p:nvPr/>
          </p:nvSpPr>
          <p:spPr>
            <a:xfrm>
              <a:off x="7947" y="3148"/>
              <a:ext cx="204" cy="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1560E39-5527-2DC2-4715-42B5A58FFD71}"/>
                </a:ext>
              </a:extLst>
            </p:cNvPr>
            <p:cNvSpPr/>
            <p:nvPr/>
          </p:nvSpPr>
          <p:spPr>
            <a:xfrm>
              <a:off x="5761" y="8357"/>
              <a:ext cx="204" cy="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C965088-F460-D795-1344-D9A100A8B94E}"/>
                </a:ext>
              </a:extLst>
            </p:cNvPr>
            <p:cNvSpPr/>
            <p:nvPr/>
          </p:nvSpPr>
          <p:spPr>
            <a:xfrm>
              <a:off x="4609" y="8153"/>
              <a:ext cx="204" cy="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7">
                  <a:extLst>
                    <a:ext uri="{FF2B5EF4-FFF2-40B4-BE49-F238E27FC236}">
                      <a16:creationId xmlns:a16="http://schemas.microsoft.com/office/drawing/2014/main" id="{D27092BB-ED1A-947C-3C45-E76217C43013}"/>
                    </a:ext>
                  </a:extLst>
                </p:cNvPr>
                <p:cNvSpPr txBox="1"/>
                <p:nvPr/>
              </p:nvSpPr>
              <p:spPr>
                <a:xfrm>
                  <a:off x="9216" y="4769"/>
                  <a:ext cx="61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7">
                  <a:extLst>
                    <a:ext uri="{FF2B5EF4-FFF2-40B4-BE49-F238E27FC236}">
                      <a16:creationId xmlns:a16="http://schemas.microsoft.com/office/drawing/2014/main" id="{D27092BB-ED1A-947C-3C45-E76217C43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6" y="4769"/>
                  <a:ext cx="612" cy="580"/>
                </a:xfrm>
                <a:prstGeom prst="rect">
                  <a:avLst/>
                </a:prstGeom>
                <a:blipFill>
                  <a:blip r:embed="rId4"/>
                  <a:stretch>
                    <a:fillRect r="-10526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8">
                  <a:extLst>
                    <a:ext uri="{FF2B5EF4-FFF2-40B4-BE49-F238E27FC236}">
                      <a16:creationId xmlns:a16="http://schemas.microsoft.com/office/drawing/2014/main" id="{4D864DD4-867F-9207-3F16-46E26DF0ABC3}"/>
                    </a:ext>
                  </a:extLst>
                </p:cNvPr>
                <p:cNvSpPr txBox="1"/>
                <p:nvPr/>
              </p:nvSpPr>
              <p:spPr>
                <a:xfrm>
                  <a:off x="8946" y="3802"/>
                  <a:ext cx="654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8">
                  <a:extLst>
                    <a:ext uri="{FF2B5EF4-FFF2-40B4-BE49-F238E27FC236}">
                      <a16:creationId xmlns:a16="http://schemas.microsoft.com/office/drawing/2014/main" id="{4D864DD4-867F-9207-3F16-46E26DF0A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6" y="3802"/>
                  <a:ext cx="654" cy="580"/>
                </a:xfrm>
                <a:prstGeom prst="rect">
                  <a:avLst/>
                </a:prstGeom>
                <a:blipFill>
                  <a:blip r:embed="rId5"/>
                  <a:stretch>
                    <a:fillRect r="-1667" b="-132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26">
                  <a:extLst>
                    <a:ext uri="{FF2B5EF4-FFF2-40B4-BE49-F238E27FC236}">
                      <a16:creationId xmlns:a16="http://schemas.microsoft.com/office/drawing/2014/main" id="{282D551D-CDAD-8E1E-8C35-FDC2B458E5B4}"/>
                    </a:ext>
                  </a:extLst>
                </p:cNvPr>
                <p:cNvSpPr txBox="1"/>
                <p:nvPr/>
              </p:nvSpPr>
              <p:spPr>
                <a:xfrm>
                  <a:off x="8291" y="2857"/>
                  <a:ext cx="715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26">
                  <a:extLst>
                    <a:ext uri="{FF2B5EF4-FFF2-40B4-BE49-F238E27FC236}">
                      <a16:creationId xmlns:a16="http://schemas.microsoft.com/office/drawing/2014/main" id="{282D551D-CDAD-8E1E-8C35-FDC2B458E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1" y="2857"/>
                  <a:ext cx="715" cy="580"/>
                </a:xfrm>
                <a:prstGeom prst="rect">
                  <a:avLst/>
                </a:prstGeom>
                <a:blipFill>
                  <a:blip r:embed="rId6"/>
                  <a:stretch>
                    <a:fillRect b="-132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27">
                  <a:extLst>
                    <a:ext uri="{FF2B5EF4-FFF2-40B4-BE49-F238E27FC236}">
                      <a16:creationId xmlns:a16="http://schemas.microsoft.com/office/drawing/2014/main" id="{EBBDC892-F0D8-8A80-E3B3-9866B3ADE493}"/>
                    </a:ext>
                  </a:extLst>
                </p:cNvPr>
                <p:cNvSpPr txBox="1"/>
                <p:nvPr/>
              </p:nvSpPr>
              <p:spPr>
                <a:xfrm>
                  <a:off x="5377" y="8835"/>
                  <a:ext cx="973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6" name="文本框 27">
                  <a:extLst>
                    <a:ext uri="{FF2B5EF4-FFF2-40B4-BE49-F238E27FC236}">
                      <a16:creationId xmlns:a16="http://schemas.microsoft.com/office/drawing/2014/main" id="{EBBDC892-F0D8-8A80-E3B3-9866B3ADE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" y="8835"/>
                  <a:ext cx="973" cy="580"/>
                </a:xfrm>
                <a:prstGeom prst="rect">
                  <a:avLst/>
                </a:prstGeom>
                <a:blipFill>
                  <a:blip r:embed="rId7"/>
                  <a:stretch>
                    <a:fillRect b="-132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28">
                  <a:extLst>
                    <a:ext uri="{FF2B5EF4-FFF2-40B4-BE49-F238E27FC236}">
                      <a16:creationId xmlns:a16="http://schemas.microsoft.com/office/drawing/2014/main" id="{1EC06E29-EA1E-E4C0-6BF8-9EDA2D21A528}"/>
                    </a:ext>
                  </a:extLst>
                </p:cNvPr>
                <p:cNvSpPr txBox="1"/>
                <p:nvPr/>
              </p:nvSpPr>
              <p:spPr>
                <a:xfrm>
                  <a:off x="4135" y="8473"/>
                  <a:ext cx="1153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7" name="文本框 28">
                  <a:extLst>
                    <a:ext uri="{FF2B5EF4-FFF2-40B4-BE49-F238E27FC236}">
                      <a16:creationId xmlns:a16="http://schemas.microsoft.com/office/drawing/2014/main" id="{1EC06E29-EA1E-E4C0-6BF8-9EDA2D21A5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" y="8473"/>
                  <a:ext cx="1153" cy="580"/>
                </a:xfrm>
                <a:prstGeom prst="rect">
                  <a:avLst/>
                </a:prstGeom>
                <a:blipFill>
                  <a:blip r:embed="rId8"/>
                  <a:stretch>
                    <a:fillRect b="-132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29">
                  <a:extLst>
                    <a:ext uri="{FF2B5EF4-FFF2-40B4-BE49-F238E27FC236}">
                      <a16:creationId xmlns:a16="http://schemas.microsoft.com/office/drawing/2014/main" id="{106D5F51-B9C4-F2E0-AEAD-3ADEC279317F}"/>
                    </a:ext>
                  </a:extLst>
                </p:cNvPr>
                <p:cNvSpPr txBox="1"/>
                <p:nvPr/>
              </p:nvSpPr>
              <p:spPr>
                <a:xfrm>
                  <a:off x="4996" y="5110"/>
                  <a:ext cx="2050" cy="6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迭代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轮</a:t>
                  </a:r>
                </a:p>
              </p:txBody>
            </p:sp>
          </mc:Choice>
          <mc:Fallback xmlns="">
            <p:sp>
              <p:nvSpPr>
                <p:cNvPr id="18" name="文本框 29">
                  <a:extLst>
                    <a:ext uri="{FF2B5EF4-FFF2-40B4-BE49-F238E27FC236}">
                      <a16:creationId xmlns:a16="http://schemas.microsoft.com/office/drawing/2014/main" id="{106D5F51-B9C4-F2E0-AEAD-3ADEC2793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" y="5110"/>
                  <a:ext cx="2050" cy="661"/>
                </a:xfrm>
                <a:prstGeom prst="rect">
                  <a:avLst/>
                </a:prstGeom>
                <a:blipFill>
                  <a:blip r:embed="rId9"/>
                  <a:stretch>
                    <a:fillRect t="-13333" b="-2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020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1E5E567-80CC-59B8-9CBF-B22D5E4E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系统实例</a:t>
            </a:r>
            <a:r>
              <a:rPr lang="en-US" altLang="zh-CN" dirty="0"/>
              <a:t>——</a:t>
            </a:r>
            <a:r>
              <a:rPr lang="en-US" altLang="zh-CN" dirty="0" err="1"/>
              <a:t>Isogency</a:t>
            </a:r>
            <a:r>
              <a:rPr lang="en-US" altLang="zh-CN" dirty="0"/>
              <a:t> VDF</a:t>
            </a:r>
            <a:r>
              <a:rPr lang="zh-CN" altLang="en-US" dirty="0"/>
              <a:t>验证组件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F8E0DE1-6FC6-F3A7-36D4-868748D33CC5}"/>
              </a:ext>
            </a:extLst>
          </p:cNvPr>
          <p:cNvGrpSpPr/>
          <p:nvPr/>
        </p:nvGrpSpPr>
        <p:grpSpPr>
          <a:xfrm>
            <a:off x="1467943" y="3553265"/>
            <a:ext cx="1123315" cy="1063625"/>
            <a:chOff x="1830387" y="3556758"/>
            <a:chExt cx="1123315" cy="1063625"/>
          </a:xfrm>
        </p:grpSpPr>
        <p:sp>
          <p:nvSpPr>
            <p:cNvPr id="9" name="下箭头 11">
              <a:extLst>
                <a:ext uri="{FF2B5EF4-FFF2-40B4-BE49-F238E27FC236}">
                  <a16:creationId xmlns:a16="http://schemas.microsoft.com/office/drawing/2014/main" id="{6EA2AD03-7605-1CF5-B3B4-B7AE01243007}"/>
                </a:ext>
              </a:extLst>
            </p:cNvPr>
            <p:cNvSpPr/>
            <p:nvPr/>
          </p:nvSpPr>
          <p:spPr>
            <a:xfrm>
              <a:off x="2867977" y="3556758"/>
              <a:ext cx="85725" cy="106362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23">
                  <a:extLst>
                    <a:ext uri="{FF2B5EF4-FFF2-40B4-BE49-F238E27FC236}">
                      <a16:creationId xmlns:a16="http://schemas.microsoft.com/office/drawing/2014/main" id="{00109678-74C3-CE02-59A0-3723407596D0}"/>
                    </a:ext>
                  </a:extLst>
                </p:cNvPr>
                <p:cNvSpPr txBox="1"/>
                <p:nvPr/>
              </p:nvSpPr>
              <p:spPr>
                <a:xfrm>
                  <a:off x="1830387" y="3904103"/>
                  <a:ext cx="1037590" cy="379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1×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23">
                  <a:extLst>
                    <a:ext uri="{FF2B5EF4-FFF2-40B4-BE49-F238E27FC236}">
                      <a16:creationId xmlns:a16="http://schemas.microsoft.com/office/drawing/2014/main" id="{00109678-74C3-CE02-59A0-372340759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387" y="3904103"/>
                  <a:ext cx="1037590" cy="379095"/>
                </a:xfrm>
                <a:prstGeom prst="rect">
                  <a:avLst/>
                </a:prstGeom>
                <a:blipFill>
                  <a:blip r:embed="rId2"/>
                  <a:stretch>
                    <a:fillRect t="-1613" r="-1058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9445CFE-A772-A254-8F2A-4B51031E9AAB}"/>
              </a:ext>
            </a:extLst>
          </p:cNvPr>
          <p:cNvGrpSpPr/>
          <p:nvPr/>
        </p:nvGrpSpPr>
        <p:grpSpPr>
          <a:xfrm>
            <a:off x="2184717" y="2937633"/>
            <a:ext cx="5128895" cy="2305050"/>
            <a:chOff x="2184717" y="2937633"/>
            <a:chExt cx="5128895" cy="23050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1">
                  <a:extLst>
                    <a:ext uri="{FF2B5EF4-FFF2-40B4-BE49-F238E27FC236}">
                      <a16:creationId xmlns:a16="http://schemas.microsoft.com/office/drawing/2014/main" id="{C54A666B-9435-AA3F-FBA1-AED1AA66C9D3}"/>
                    </a:ext>
                  </a:extLst>
                </p:cNvPr>
                <p:cNvSpPr txBox="1"/>
                <p:nvPr/>
              </p:nvSpPr>
              <p:spPr>
                <a:xfrm>
                  <a:off x="2184717" y="3152263"/>
                  <a:ext cx="1452245" cy="40449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1">
                  <a:extLst>
                    <a:ext uri="{FF2B5EF4-FFF2-40B4-BE49-F238E27FC236}">
                      <a16:creationId xmlns:a16="http://schemas.microsoft.com/office/drawing/2014/main" id="{C54A666B-9435-AA3F-FBA1-AED1AA66C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717" y="3152263"/>
                  <a:ext cx="1452245" cy="404495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2">
                  <a:extLst>
                    <a:ext uri="{FF2B5EF4-FFF2-40B4-BE49-F238E27FC236}">
                      <a16:creationId xmlns:a16="http://schemas.microsoft.com/office/drawing/2014/main" id="{EA5676FD-CCE0-5F05-5940-5CC082F0C9E7}"/>
                    </a:ext>
                  </a:extLst>
                </p:cNvPr>
                <p:cNvSpPr txBox="1"/>
                <p:nvPr/>
              </p:nvSpPr>
              <p:spPr>
                <a:xfrm>
                  <a:off x="5781992" y="3152263"/>
                  <a:ext cx="1452245" cy="40830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" name="文本框 2">
                  <a:extLst>
                    <a:ext uri="{FF2B5EF4-FFF2-40B4-BE49-F238E27FC236}">
                      <a16:creationId xmlns:a16="http://schemas.microsoft.com/office/drawing/2014/main" id="{EA5676FD-CCE0-5F05-5940-5CC082F0C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992" y="3152263"/>
                  <a:ext cx="1452245" cy="408305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8">
                  <a:extLst>
                    <a:ext uri="{FF2B5EF4-FFF2-40B4-BE49-F238E27FC236}">
                      <a16:creationId xmlns:a16="http://schemas.microsoft.com/office/drawing/2014/main" id="{0A40785C-6FCB-F7F8-C053-0FB4531AB0D9}"/>
                    </a:ext>
                  </a:extLst>
                </p:cNvPr>
                <p:cNvSpPr txBox="1"/>
                <p:nvPr/>
              </p:nvSpPr>
              <p:spPr>
                <a:xfrm>
                  <a:off x="2184717" y="4619748"/>
                  <a:ext cx="1452245" cy="40830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" name="文本框 8">
                  <a:extLst>
                    <a:ext uri="{FF2B5EF4-FFF2-40B4-BE49-F238E27FC236}">
                      <a16:creationId xmlns:a16="http://schemas.microsoft.com/office/drawing/2014/main" id="{0A40785C-6FCB-F7F8-C053-0FB4531AB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717" y="4619748"/>
                  <a:ext cx="1452245" cy="408305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9">
                  <a:extLst>
                    <a:ext uri="{FF2B5EF4-FFF2-40B4-BE49-F238E27FC236}">
                      <a16:creationId xmlns:a16="http://schemas.microsoft.com/office/drawing/2014/main" id="{449CBA70-F663-0BAE-171B-C478C15B22CB}"/>
                    </a:ext>
                  </a:extLst>
                </p:cNvPr>
                <p:cNvSpPr txBox="1"/>
                <p:nvPr/>
              </p:nvSpPr>
              <p:spPr>
                <a:xfrm>
                  <a:off x="5781992" y="4619748"/>
                  <a:ext cx="1452245" cy="40830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𝐺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8" name="文本框 9">
                  <a:extLst>
                    <a:ext uri="{FF2B5EF4-FFF2-40B4-BE49-F238E27FC236}">
                      <a16:creationId xmlns:a16="http://schemas.microsoft.com/office/drawing/2014/main" id="{449CBA70-F663-0BAE-171B-C478C15B2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992" y="4619748"/>
                  <a:ext cx="1452245" cy="408305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下箭头 19">
              <a:extLst>
                <a:ext uri="{FF2B5EF4-FFF2-40B4-BE49-F238E27FC236}">
                  <a16:creationId xmlns:a16="http://schemas.microsoft.com/office/drawing/2014/main" id="{90F08F72-7F03-D6FD-EB8C-E1BAB61178D3}"/>
                </a:ext>
              </a:extLst>
            </p:cNvPr>
            <p:cNvSpPr/>
            <p:nvPr/>
          </p:nvSpPr>
          <p:spPr>
            <a:xfrm>
              <a:off x="6465252" y="3556123"/>
              <a:ext cx="85725" cy="106362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右箭头 20">
              <a:extLst>
                <a:ext uri="{FF2B5EF4-FFF2-40B4-BE49-F238E27FC236}">
                  <a16:creationId xmlns:a16="http://schemas.microsoft.com/office/drawing/2014/main" id="{56AB9842-1E1A-1299-E017-B35B354D6E28}"/>
                </a:ext>
              </a:extLst>
            </p:cNvPr>
            <p:cNvSpPr/>
            <p:nvPr/>
          </p:nvSpPr>
          <p:spPr>
            <a:xfrm>
              <a:off x="3654107" y="3305933"/>
              <a:ext cx="2127885" cy="1016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右箭头 21">
              <a:extLst>
                <a:ext uri="{FF2B5EF4-FFF2-40B4-BE49-F238E27FC236}">
                  <a16:creationId xmlns:a16="http://schemas.microsoft.com/office/drawing/2014/main" id="{6F23CAF6-3E4B-CA6A-A10A-F74DF69E2409}"/>
                </a:ext>
              </a:extLst>
            </p:cNvPr>
            <p:cNvSpPr/>
            <p:nvPr/>
          </p:nvSpPr>
          <p:spPr>
            <a:xfrm>
              <a:off x="3636962" y="4772783"/>
              <a:ext cx="2127885" cy="1016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22">
                  <a:extLst>
                    <a:ext uri="{FF2B5EF4-FFF2-40B4-BE49-F238E27FC236}">
                      <a16:creationId xmlns:a16="http://schemas.microsoft.com/office/drawing/2014/main" id="{EB55341A-1CA1-2A9E-76D2-D3A099DA8B2A}"/>
                    </a:ext>
                  </a:extLst>
                </p:cNvPr>
                <p:cNvSpPr txBox="1"/>
                <p:nvPr/>
              </p:nvSpPr>
              <p:spPr>
                <a:xfrm>
                  <a:off x="4190682" y="2937633"/>
                  <a:ext cx="1037590" cy="368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𝜙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3" name="文本框 22">
                  <a:extLst>
                    <a:ext uri="{FF2B5EF4-FFF2-40B4-BE49-F238E27FC236}">
                      <a16:creationId xmlns:a16="http://schemas.microsoft.com/office/drawing/2014/main" id="{EB55341A-1CA1-2A9E-76D2-D3A099DA8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682" y="2937633"/>
                  <a:ext cx="1037590" cy="368300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24">
                  <a:extLst>
                    <a:ext uri="{FF2B5EF4-FFF2-40B4-BE49-F238E27FC236}">
                      <a16:creationId xmlns:a16="http://schemas.microsoft.com/office/drawing/2014/main" id="{4BB0FF89-F80E-DBF0-1D43-540A088EA478}"/>
                    </a:ext>
                  </a:extLst>
                </p:cNvPr>
                <p:cNvSpPr txBox="1"/>
                <p:nvPr/>
              </p:nvSpPr>
              <p:spPr>
                <a:xfrm>
                  <a:off x="4190682" y="4874383"/>
                  <a:ext cx="1037590" cy="368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5" name="文本框 24">
                  <a:extLst>
                    <a:ext uri="{FF2B5EF4-FFF2-40B4-BE49-F238E27FC236}">
                      <a16:creationId xmlns:a16="http://schemas.microsoft.com/office/drawing/2014/main" id="{4BB0FF89-F80E-DBF0-1D43-540A088EA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682" y="4874383"/>
                  <a:ext cx="1037590" cy="3683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25">
                  <a:extLst>
                    <a:ext uri="{FF2B5EF4-FFF2-40B4-BE49-F238E27FC236}">
                      <a16:creationId xmlns:a16="http://schemas.microsoft.com/office/drawing/2014/main" id="{ADE56B20-514E-43CA-261B-4F6DEA747B79}"/>
                    </a:ext>
                  </a:extLst>
                </p:cNvPr>
                <p:cNvSpPr txBox="1"/>
                <p:nvPr/>
              </p:nvSpPr>
              <p:spPr>
                <a:xfrm>
                  <a:off x="6550977" y="3906008"/>
                  <a:ext cx="762635" cy="368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6" name="文本框 25">
                  <a:extLst>
                    <a:ext uri="{FF2B5EF4-FFF2-40B4-BE49-F238E27FC236}">
                      <a16:creationId xmlns:a16="http://schemas.microsoft.com/office/drawing/2014/main" id="{ADE56B20-514E-43CA-261B-4F6DEA747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0977" y="3906008"/>
                  <a:ext cx="762635" cy="3683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D7C2660-F9AC-1B12-DA2C-4EF303F6A53A}"/>
                  </a:ext>
                </a:extLst>
              </p:cNvPr>
              <p:cNvSpPr txBox="1"/>
              <p:nvPr/>
            </p:nvSpPr>
            <p:spPr>
              <a:xfrm>
                <a:off x="2434460" y="2721706"/>
                <a:ext cx="9527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/>
                  <a:t>(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1600" dirty="0"/>
                  <a:t>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D7C2660-F9AC-1B12-DA2C-4EF303F6A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60" y="2721706"/>
                <a:ext cx="952758" cy="338554"/>
              </a:xfrm>
              <a:prstGeom prst="rect">
                <a:avLst/>
              </a:prstGeom>
              <a:blipFill>
                <a:blip r:embed="rId10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F4B1D6B-1C66-AA48-186D-0CAA08AAB32F}"/>
                  </a:ext>
                </a:extLst>
              </p:cNvPr>
              <p:cNvSpPr txBox="1"/>
              <p:nvPr/>
            </p:nvSpPr>
            <p:spPr>
              <a:xfrm>
                <a:off x="5906863" y="2721706"/>
                <a:ext cx="120250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/>
                  <a:t>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1600" dirty="0"/>
                  <a:t>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F4B1D6B-1C66-AA48-186D-0CAA08AAB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863" y="2721706"/>
                <a:ext cx="1202502" cy="338554"/>
              </a:xfrm>
              <a:prstGeom prst="rect">
                <a:avLst/>
              </a:prstGeom>
              <a:blipFill>
                <a:blip r:embed="rId1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7FE96AD-BD75-7316-1BEB-7494256AD708}"/>
                  </a:ext>
                </a:extLst>
              </p:cNvPr>
              <p:cNvSpPr txBox="1"/>
              <p:nvPr/>
            </p:nvSpPr>
            <p:spPr>
              <a:xfrm>
                <a:off x="2309588" y="5208999"/>
                <a:ext cx="1202502" cy="348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/>
                  <a:t>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7FE96AD-BD75-7316-1BEB-7494256AD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588" y="5208999"/>
                <a:ext cx="1202502" cy="348942"/>
              </a:xfrm>
              <a:prstGeom prst="rect">
                <a:avLst/>
              </a:prstGeom>
              <a:blipFill>
                <a:blip r:embed="rId12"/>
                <a:stretch>
                  <a:fillRect t="-1724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A1950FF-5C17-0D56-AED3-B6070D0CF403}"/>
                  </a:ext>
                </a:extLst>
              </p:cNvPr>
              <p:cNvSpPr txBox="1"/>
              <p:nvPr/>
            </p:nvSpPr>
            <p:spPr>
              <a:xfrm>
                <a:off x="4919705" y="5153054"/>
                <a:ext cx="3262544" cy="46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A1950FF-5C17-0D56-AED3-B6070D0CF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05" y="5153054"/>
                <a:ext cx="3262544" cy="46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25D46A22-8FEF-6ED1-97ED-FFA2BF5F0DF2}"/>
              </a:ext>
            </a:extLst>
          </p:cNvPr>
          <p:cNvGrpSpPr/>
          <p:nvPr/>
        </p:nvGrpSpPr>
        <p:grpSpPr>
          <a:xfrm>
            <a:off x="3251351" y="3555488"/>
            <a:ext cx="1542415" cy="1063625"/>
            <a:chOff x="5583" y="3531"/>
            <a:chExt cx="2429" cy="1675"/>
          </a:xfrm>
        </p:grpSpPr>
        <p:sp>
          <p:nvSpPr>
            <p:cNvPr id="43" name="下箭头 3">
              <a:extLst>
                <a:ext uri="{FF2B5EF4-FFF2-40B4-BE49-F238E27FC236}">
                  <a16:creationId xmlns:a16="http://schemas.microsoft.com/office/drawing/2014/main" id="{45B96443-C923-CE6E-5678-E9E8A44F54B2}"/>
                </a:ext>
              </a:extLst>
            </p:cNvPr>
            <p:cNvSpPr/>
            <p:nvPr/>
          </p:nvSpPr>
          <p:spPr>
            <a:xfrm>
              <a:off x="5583" y="3531"/>
              <a:ext cx="438" cy="1675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">
                  <a:extLst>
                    <a:ext uri="{FF2B5EF4-FFF2-40B4-BE49-F238E27FC236}">
                      <a16:creationId xmlns:a16="http://schemas.microsoft.com/office/drawing/2014/main" id="{4552ECBB-E630-564A-D81E-F23F0FE92243}"/>
                    </a:ext>
                  </a:extLst>
                </p:cNvPr>
                <p:cNvSpPr txBox="1"/>
                <p:nvPr/>
              </p:nvSpPr>
              <p:spPr>
                <a:xfrm>
                  <a:off x="5886" y="4064"/>
                  <a:ext cx="2126" cy="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1×(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∘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𝜓</m:t>
                            </m:r>
                          </m:e>
                        </m:acc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i="1" dirty="0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 xmlns="">
            <p:sp>
              <p:nvSpPr>
                <p:cNvPr id="44" name="文本框 4">
                  <a:extLst>
                    <a:ext uri="{FF2B5EF4-FFF2-40B4-BE49-F238E27FC236}">
                      <a16:creationId xmlns:a16="http://schemas.microsoft.com/office/drawing/2014/main" id="{4552ECBB-E630-564A-D81E-F23F0FE92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" y="4064"/>
                  <a:ext cx="2126" cy="602"/>
                </a:xfrm>
                <a:prstGeom prst="rect">
                  <a:avLst/>
                </a:prstGeom>
                <a:blipFill>
                  <a:blip r:embed="rId14"/>
                  <a:stretch>
                    <a:fillRect t="-1613" r="-10860" b="-145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375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C769DBC-ED05-00D2-1CA2-A751E66E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系统实例</a:t>
            </a:r>
            <a:r>
              <a:rPr lang="en-US" altLang="zh-CN" dirty="0"/>
              <a:t>——</a:t>
            </a:r>
            <a:r>
              <a:rPr lang="zh-CN" altLang="en-US" dirty="0"/>
              <a:t>综合比较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2BBA8DA8-AFFE-E8CE-8AD8-3591C9105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4602692"/>
                  </p:ext>
                </p:extLst>
              </p:nvPr>
            </p:nvGraphicFramePr>
            <p:xfrm>
              <a:off x="460076" y="2338031"/>
              <a:ext cx="8440060" cy="32921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0015">
                      <a:extLst>
                        <a:ext uri="{9D8B030D-6E8A-4147-A177-3AD203B41FA5}">
                          <a16:colId xmlns:a16="http://schemas.microsoft.com/office/drawing/2014/main" val="3673559665"/>
                        </a:ext>
                      </a:extLst>
                    </a:gridCol>
                    <a:gridCol w="2110015">
                      <a:extLst>
                        <a:ext uri="{9D8B030D-6E8A-4147-A177-3AD203B41FA5}">
                          <a16:colId xmlns:a16="http://schemas.microsoft.com/office/drawing/2014/main" val="858923074"/>
                        </a:ext>
                      </a:extLst>
                    </a:gridCol>
                    <a:gridCol w="1736887">
                      <a:extLst>
                        <a:ext uri="{9D8B030D-6E8A-4147-A177-3AD203B41FA5}">
                          <a16:colId xmlns:a16="http://schemas.microsoft.com/office/drawing/2014/main" val="1815225938"/>
                        </a:ext>
                      </a:extLst>
                    </a:gridCol>
                    <a:gridCol w="2483143">
                      <a:extLst>
                        <a:ext uri="{9D8B030D-6E8A-4147-A177-3AD203B41FA5}">
                          <a16:colId xmlns:a16="http://schemas.microsoft.com/office/drawing/2014/main" val="2731317168"/>
                        </a:ext>
                      </a:extLst>
                    </a:gridCol>
                  </a:tblGrid>
                  <a:tr h="5106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VDF</a:t>
                          </a:r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实例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证明者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验证者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+mn-cs"/>
                            </a:rPr>
                            <a:t>安全性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78082949"/>
                      </a:ext>
                    </a:extLst>
                  </a:tr>
                  <a:tr h="5106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Efficient VDF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(1+</m:t>
                                    </m:r>
                                    <m:f>
                                      <m:f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kern="100" baseline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zh-CN" sz="1600" i="1" kern="100" baseline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kern="100" baseline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600" kern="100" baseline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kern="100" baseline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 kern="100" baseline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6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+mn-cs"/>
                            </a:rPr>
                            <a:t>自适应根假设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86252726"/>
                      </a:ext>
                    </a:extLst>
                  </a:tr>
                  <a:tr h="5106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Simple VDF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((1+</m:t>
                                </m:r>
                                <m:f>
                                  <m:f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kern="100" baseline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kern="100" baseline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 kern="100" baseline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6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+mn-cs"/>
                            </a:rPr>
                            <a:t>低阶假设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26920580"/>
                      </a:ext>
                    </a:extLst>
                  </a:tr>
                  <a:tr h="8614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Sloth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6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+mn-cs"/>
                            </a:rPr>
                            <a:t>单独使用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altLang="zh-CN" sz="16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altLang="zh-CN" sz="16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altLang="zh-CN" sz="16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有风险</a:t>
                          </a:r>
                          <a:endParaRPr lang="en-US" alt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  <a:p>
                          <a:pPr algn="ctr"/>
                          <a:r>
                            <a:rPr lang="zh-CN" altLang="zh-CN" sz="16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+mn-cs"/>
                            </a:rPr>
                            <a:t>加入置换函数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lang="en-US" altLang="zh-CN" sz="16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altLang="zh-CN" sz="16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altLang="zh-CN" sz="16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56589316"/>
                      </a:ext>
                    </a:extLst>
                  </a:tr>
                  <a:tr h="8614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Isogency VDF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+mn-cs"/>
                            </a:rPr>
                            <a:t>存在</a:t>
                          </a:r>
                          <a:r>
                            <a:rPr lang="zh-CN" altLang="zh-CN" sz="16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+mn-cs"/>
                            </a:rPr>
                            <a:t>捷径加速计算</a:t>
                          </a:r>
                          <a:r>
                            <a:rPr lang="zh-CN" altLang="en-US" sz="16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+mn-cs"/>
                            </a:rPr>
                            <a:t>攻击</a:t>
                          </a:r>
                          <a:endParaRPr lang="en-US" altLang="zh-CN" sz="16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zh-CN" alt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选择随机超奇异椭圆曲线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89411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2BBA8DA8-AFFE-E8CE-8AD8-3591C9105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4602692"/>
                  </p:ext>
                </p:extLst>
              </p:nvPr>
            </p:nvGraphicFramePr>
            <p:xfrm>
              <a:off x="460076" y="2338031"/>
              <a:ext cx="8440060" cy="32921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0015">
                      <a:extLst>
                        <a:ext uri="{9D8B030D-6E8A-4147-A177-3AD203B41FA5}">
                          <a16:colId xmlns:a16="http://schemas.microsoft.com/office/drawing/2014/main" val="3673559665"/>
                        </a:ext>
                      </a:extLst>
                    </a:gridCol>
                    <a:gridCol w="2110015">
                      <a:extLst>
                        <a:ext uri="{9D8B030D-6E8A-4147-A177-3AD203B41FA5}">
                          <a16:colId xmlns:a16="http://schemas.microsoft.com/office/drawing/2014/main" val="858923074"/>
                        </a:ext>
                      </a:extLst>
                    </a:gridCol>
                    <a:gridCol w="1736887">
                      <a:extLst>
                        <a:ext uri="{9D8B030D-6E8A-4147-A177-3AD203B41FA5}">
                          <a16:colId xmlns:a16="http://schemas.microsoft.com/office/drawing/2014/main" val="1815225938"/>
                        </a:ext>
                      </a:extLst>
                    </a:gridCol>
                    <a:gridCol w="2483143">
                      <a:extLst>
                        <a:ext uri="{9D8B030D-6E8A-4147-A177-3AD203B41FA5}">
                          <a16:colId xmlns:a16="http://schemas.microsoft.com/office/drawing/2014/main" val="2731317168"/>
                        </a:ext>
                      </a:extLst>
                    </a:gridCol>
                  </a:tblGrid>
                  <a:tr h="5106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VDF</a:t>
                          </a:r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实例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证明者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验证者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+mn-cs"/>
                            </a:rPr>
                            <a:t>安全性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78082949"/>
                      </a:ext>
                    </a:extLst>
                  </a:tr>
                  <a:tr h="5478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Efficient VDF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000" t="-94444" r="-200865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43509" t="-94444" r="-144561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6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+mn-cs"/>
                            </a:rPr>
                            <a:t>自适应根假设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86252726"/>
                      </a:ext>
                    </a:extLst>
                  </a:tr>
                  <a:tr h="5106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Simple VDF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000" t="-208333" r="-200865" b="-3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43509" t="-208333" r="-144561" b="-3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6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+mn-cs"/>
                            </a:rPr>
                            <a:t>低阶假设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26920580"/>
                      </a:ext>
                    </a:extLst>
                  </a:tr>
                  <a:tr h="8614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Sloth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000" t="-183688" r="-200865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43509" t="-183688" r="-144561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40541" t="-183688" r="-1229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6589316"/>
                      </a:ext>
                    </a:extLst>
                  </a:tr>
                  <a:tr h="8614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Isogency VDF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000" t="-281690" r="-200865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43509" t="-281690" r="-144561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+mn-cs"/>
                            </a:rPr>
                            <a:t>存在</a:t>
                          </a:r>
                          <a:r>
                            <a:rPr lang="zh-CN" altLang="zh-CN" sz="16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+mn-cs"/>
                            </a:rPr>
                            <a:t>捷径加速计算</a:t>
                          </a:r>
                          <a:r>
                            <a:rPr lang="zh-CN" altLang="en-US" sz="16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+mn-cs"/>
                            </a:rPr>
                            <a:t>攻击</a:t>
                          </a:r>
                          <a:endParaRPr lang="en-US" altLang="zh-CN" sz="16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zh-CN" alt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选择随机超奇异椭圆曲线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894110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33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B56DF70-E2B7-AB92-A6FB-ADA6CE6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实验分析</a:t>
            </a:r>
            <a:r>
              <a:rPr lang="en-US" altLang="zh-CN" dirty="0"/>
              <a:t>——</a:t>
            </a:r>
            <a:r>
              <a:rPr lang="zh-CN" altLang="en-US" dirty="0"/>
              <a:t>以</a:t>
            </a:r>
            <a:r>
              <a:rPr lang="en-US" altLang="zh-CN" dirty="0"/>
              <a:t>Efficient VDF </a:t>
            </a:r>
            <a:r>
              <a:rPr lang="zh-CN" altLang="en-US" dirty="0"/>
              <a:t>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1954A4-5F1B-086D-2B2D-AB212E9D2128}"/>
              </a:ext>
            </a:extLst>
          </p:cNvPr>
          <p:cNvSpPr txBox="1"/>
          <p:nvPr/>
        </p:nvSpPr>
        <p:spPr>
          <a:xfrm>
            <a:off x="522220" y="1815613"/>
            <a:ext cx="8099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从安全参数、时间参数和计算平台三个角度出发，针对模平方计算、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Efficient VDF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Simple VDF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Sloth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Isogency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VDF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设计多组对照实验，分析影响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VDF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系统实际运行效率的因素，构建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Benchmark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，为实际使用提供参数选择标准。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ECE348-9B3B-429E-CC4B-1CBEB2AFB731}"/>
              </a:ext>
            </a:extLst>
          </p:cNvPr>
          <p:cNvSpPr txBox="1"/>
          <p:nvPr/>
        </p:nvSpPr>
        <p:spPr>
          <a:xfrm>
            <a:off x="3199363" y="3621335"/>
            <a:ext cx="274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等线" panose="02010600030101010101" pitchFamily="2" charset="-122"/>
              </a:rPr>
              <a:t>三组对照实验的设置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6">
                <a:extLst>
                  <a:ext uri="{FF2B5EF4-FFF2-40B4-BE49-F238E27FC236}">
                    <a16:creationId xmlns:a16="http://schemas.microsoft.com/office/drawing/2014/main" id="{5D132838-4582-F45E-4B2C-02BF47B20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21854"/>
                  </p:ext>
                </p:extLst>
              </p:nvPr>
            </p:nvGraphicFramePr>
            <p:xfrm>
              <a:off x="585938" y="3990667"/>
              <a:ext cx="8188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6449">
                      <a:extLst>
                        <a:ext uri="{9D8B030D-6E8A-4147-A177-3AD203B41FA5}">
                          <a16:colId xmlns:a16="http://schemas.microsoft.com/office/drawing/2014/main" val="1465418590"/>
                        </a:ext>
                      </a:extLst>
                    </a:gridCol>
                    <a:gridCol w="1160053">
                      <a:extLst>
                        <a:ext uri="{9D8B030D-6E8A-4147-A177-3AD203B41FA5}">
                          <a16:colId xmlns:a16="http://schemas.microsoft.com/office/drawing/2014/main" val="1407090200"/>
                        </a:ext>
                      </a:extLst>
                    </a:gridCol>
                    <a:gridCol w="1667578">
                      <a:extLst>
                        <a:ext uri="{9D8B030D-6E8A-4147-A177-3AD203B41FA5}">
                          <a16:colId xmlns:a16="http://schemas.microsoft.com/office/drawing/2014/main" val="4255263606"/>
                        </a:ext>
                      </a:extLst>
                    </a:gridCol>
                    <a:gridCol w="4214256">
                      <a:extLst>
                        <a:ext uri="{9D8B030D-6E8A-4147-A177-3AD203B41FA5}">
                          <a16:colId xmlns:a16="http://schemas.microsoft.com/office/drawing/2014/main" val="40403720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实验编号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计算平台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安全参数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时间参数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6414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=1024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=[</m:t>
                                </m:r>
                                <m:sSup>
                                  <m:sSup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,5×</m:t>
                                </m:r>
                                <m:sSup>
                                  <m:sSup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,1.5×</m:t>
                                </m:r>
                                <m:sSup>
                                  <m:sSup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,2×</m:t>
                                </m:r>
                                <m:sSup>
                                  <m:sSup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90965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=2048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=[</m:t>
                                </m:r>
                                <m:sSup>
                                  <m:sSup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,5×</m:t>
                                </m:r>
                                <m:sSup>
                                  <m:sSup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,1.5×</m:t>
                                </m:r>
                                <m:sSup>
                                  <m:sSup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,2×</m:t>
                                </m:r>
                                <m:sSup>
                                  <m:sSup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890614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3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=2048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=[</m:t>
                                </m:r>
                                <m:sSup>
                                  <m:sSup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,5×</m:t>
                                </m:r>
                                <m:sSup>
                                  <m:sSup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,1.5×</m:t>
                                </m:r>
                                <m:sSup>
                                  <m:sSup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,2×</m:t>
                                </m:r>
                                <m:sSup>
                                  <m:sSup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72241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6">
                <a:extLst>
                  <a:ext uri="{FF2B5EF4-FFF2-40B4-BE49-F238E27FC236}">
                    <a16:creationId xmlns:a16="http://schemas.microsoft.com/office/drawing/2014/main" id="{5D132838-4582-F45E-4B2C-02BF47B20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21854"/>
                  </p:ext>
                </p:extLst>
              </p:nvPr>
            </p:nvGraphicFramePr>
            <p:xfrm>
              <a:off x="585938" y="3990667"/>
              <a:ext cx="8188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6449">
                      <a:extLst>
                        <a:ext uri="{9D8B030D-6E8A-4147-A177-3AD203B41FA5}">
                          <a16:colId xmlns:a16="http://schemas.microsoft.com/office/drawing/2014/main" val="1465418590"/>
                        </a:ext>
                      </a:extLst>
                    </a:gridCol>
                    <a:gridCol w="1160053">
                      <a:extLst>
                        <a:ext uri="{9D8B030D-6E8A-4147-A177-3AD203B41FA5}">
                          <a16:colId xmlns:a16="http://schemas.microsoft.com/office/drawing/2014/main" val="1407090200"/>
                        </a:ext>
                      </a:extLst>
                    </a:gridCol>
                    <a:gridCol w="1667578">
                      <a:extLst>
                        <a:ext uri="{9D8B030D-6E8A-4147-A177-3AD203B41FA5}">
                          <a16:colId xmlns:a16="http://schemas.microsoft.com/office/drawing/2014/main" val="4255263606"/>
                        </a:ext>
                      </a:extLst>
                    </a:gridCol>
                    <a:gridCol w="4214256">
                      <a:extLst>
                        <a:ext uri="{9D8B030D-6E8A-4147-A177-3AD203B41FA5}">
                          <a16:colId xmlns:a16="http://schemas.microsoft.com/office/drawing/2014/main" val="40403720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实验编号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计算平台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安全参数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时间参数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6414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9194" t="-101639" r="-254945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4364" t="-101639" r="-578" b="-2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0965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9194" t="-201639" r="-254945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4364" t="-201639" r="-578" b="-1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90614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3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9194" t="-301639" r="-254945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4364" t="-301639" r="-578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2241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4526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693CC83-436D-7217-7A86-0FC4A655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实验分析</a:t>
            </a:r>
            <a:r>
              <a:rPr lang="en-US" altLang="zh-CN" dirty="0"/>
              <a:t>——</a:t>
            </a:r>
            <a:r>
              <a:rPr lang="zh-CN" altLang="en-US" dirty="0"/>
              <a:t>以</a:t>
            </a:r>
            <a:r>
              <a:rPr lang="en-US" altLang="zh-CN" dirty="0"/>
              <a:t>Efficient VDF </a:t>
            </a:r>
            <a:r>
              <a:rPr lang="zh-CN" altLang="en-US" dirty="0"/>
              <a:t>为例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476A78-993A-27E7-C35E-A028D142E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" t="3895" r="6492" b="7447"/>
          <a:stretch/>
        </p:blipFill>
        <p:spPr>
          <a:xfrm>
            <a:off x="199112" y="1668373"/>
            <a:ext cx="2886924" cy="216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BAD8CA-6C8D-30E2-25DE-0B67420FA8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" t="3327" r="7131" b="7635"/>
          <a:stretch/>
        </p:blipFill>
        <p:spPr>
          <a:xfrm>
            <a:off x="3102260" y="1668373"/>
            <a:ext cx="2860780" cy="21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9B1243-66F4-63E8-F8B5-7D6244EA92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" t="3896" r="6550" b="8637"/>
          <a:stretch/>
        </p:blipFill>
        <p:spPr>
          <a:xfrm>
            <a:off x="5963040" y="1668373"/>
            <a:ext cx="2903148" cy="21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181768A-4AB2-2CC9-E5A4-1CD1B99CAB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" t="5600" r="6917"/>
          <a:stretch/>
        </p:blipFill>
        <p:spPr>
          <a:xfrm>
            <a:off x="293418" y="4239446"/>
            <a:ext cx="2698307" cy="21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78D0520-C718-2AE1-3502-394B32FAE0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8" t="5884" r="6917"/>
          <a:stretch/>
        </p:blipFill>
        <p:spPr>
          <a:xfrm>
            <a:off x="3176162" y="4235636"/>
            <a:ext cx="2712976" cy="216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6C22E9A-362E-7597-B968-1C16885207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" t="5316" r="6917"/>
          <a:stretch/>
        </p:blipFill>
        <p:spPr>
          <a:xfrm>
            <a:off x="6073575" y="4235636"/>
            <a:ext cx="2690209" cy="216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55CFD99-A1EA-C3A3-9B15-6E1633AB0811}"/>
              </a:ext>
            </a:extLst>
          </p:cNvPr>
          <p:cNvSpPr txBox="1"/>
          <p:nvPr/>
        </p:nvSpPr>
        <p:spPr>
          <a:xfrm>
            <a:off x="381943" y="3781128"/>
            <a:ext cx="252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的综合结果</a:t>
            </a:r>
            <a:endParaRPr lang="zh-CN" altLang="en-US" sz="1600" b="1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DCC306-C5E8-31F8-9191-EEA917480B5D}"/>
              </a:ext>
            </a:extLst>
          </p:cNvPr>
          <p:cNvSpPr txBox="1"/>
          <p:nvPr/>
        </p:nvSpPr>
        <p:spPr>
          <a:xfrm>
            <a:off x="415770" y="6328873"/>
            <a:ext cx="252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变化趋势</a:t>
            </a:r>
            <a:endParaRPr lang="zh-CN" altLang="en-US" sz="1600" b="1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F11075-8CE5-AE41-4116-57579719BAF1}"/>
              </a:ext>
            </a:extLst>
          </p:cNvPr>
          <p:cNvSpPr txBox="1"/>
          <p:nvPr/>
        </p:nvSpPr>
        <p:spPr>
          <a:xfrm>
            <a:off x="3311370" y="3781128"/>
            <a:ext cx="252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sz="16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的综合结果</a:t>
            </a:r>
            <a:endParaRPr lang="zh-CN" altLang="en-US" sz="1600" b="1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DE99721-205F-6A82-B698-7EBAA93D2A9D}"/>
              </a:ext>
            </a:extLst>
          </p:cNvPr>
          <p:cNvSpPr txBox="1"/>
          <p:nvPr/>
        </p:nvSpPr>
        <p:spPr>
          <a:xfrm>
            <a:off x="6153984" y="3781128"/>
            <a:ext cx="252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的综合结果</a:t>
            </a:r>
            <a:endParaRPr lang="zh-CN" altLang="en-US" sz="1600" b="1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7FB801C-50AE-AEFB-2AB2-94A5FF83394E}"/>
              </a:ext>
            </a:extLst>
          </p:cNvPr>
          <p:cNvSpPr txBox="1"/>
          <p:nvPr/>
        </p:nvSpPr>
        <p:spPr>
          <a:xfrm>
            <a:off x="3311370" y="6328873"/>
            <a:ext cx="252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sz="16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变化趋势</a:t>
            </a:r>
            <a:endParaRPr lang="zh-CN" altLang="en-US" sz="1600" b="1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4B4A3C-B0CD-B7B8-A6CD-3D078A4A1C0E}"/>
              </a:ext>
            </a:extLst>
          </p:cNvPr>
          <p:cNvSpPr txBox="1"/>
          <p:nvPr/>
        </p:nvSpPr>
        <p:spPr>
          <a:xfrm>
            <a:off x="6206971" y="6328873"/>
            <a:ext cx="252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sz="16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变化趋势</a:t>
            </a:r>
            <a:endParaRPr lang="zh-CN" altLang="en-US" sz="1600" b="1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50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E14AC60-2827-2872-66EF-18DE4B07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实验分析</a:t>
            </a:r>
            <a:r>
              <a:rPr lang="en-US" altLang="zh-CN" dirty="0"/>
              <a:t>——</a:t>
            </a:r>
            <a:r>
              <a:rPr lang="zh-CN" altLang="en-US" dirty="0"/>
              <a:t>以</a:t>
            </a:r>
            <a:r>
              <a:rPr lang="en-US" altLang="zh-CN" dirty="0"/>
              <a:t>Efficient VDF </a:t>
            </a:r>
            <a:r>
              <a:rPr lang="zh-CN" altLang="en-US" dirty="0"/>
              <a:t>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F5C773-565A-2A52-64D8-D4000F258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" t="3611" r="7770" b="8584"/>
          <a:stretch/>
        </p:blipFill>
        <p:spPr>
          <a:xfrm>
            <a:off x="92860" y="1621128"/>
            <a:ext cx="2845049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9D0CE5-7356-C78E-10C4-4561D6621B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2759" r="7131" b="8869"/>
          <a:stretch/>
        </p:blipFill>
        <p:spPr>
          <a:xfrm>
            <a:off x="3118467" y="1621128"/>
            <a:ext cx="2861478" cy="21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B44D1F-37C0-6241-902C-0D37A2158F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" t="3043" r="6703" b="7956"/>
          <a:stretch/>
        </p:blipFill>
        <p:spPr>
          <a:xfrm>
            <a:off x="6160503" y="1621128"/>
            <a:ext cx="2868890" cy="216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B595303-26BD-DFE5-06EA-B8997C681858}"/>
              </a:ext>
            </a:extLst>
          </p:cNvPr>
          <p:cNvSpPr txBox="1"/>
          <p:nvPr/>
        </p:nvSpPr>
        <p:spPr>
          <a:xfrm>
            <a:off x="381943" y="3781128"/>
            <a:ext cx="252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拟合曲线</a:t>
            </a:r>
            <a:endParaRPr lang="zh-CN" altLang="en-US" sz="1600" b="1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46FF54-BF76-B76B-C55F-104ACF7D4E94}"/>
              </a:ext>
            </a:extLst>
          </p:cNvPr>
          <p:cNvSpPr txBox="1"/>
          <p:nvPr/>
        </p:nvSpPr>
        <p:spPr>
          <a:xfrm>
            <a:off x="3311370" y="3781128"/>
            <a:ext cx="252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sz="16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拟合曲线</a:t>
            </a:r>
            <a:endParaRPr lang="zh-CN" altLang="en-US" sz="1600" b="1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750FBE-E26E-5678-5FB8-FA5F7C0FC758}"/>
              </a:ext>
            </a:extLst>
          </p:cNvPr>
          <p:cNvSpPr txBox="1"/>
          <p:nvPr/>
        </p:nvSpPr>
        <p:spPr>
          <a:xfrm>
            <a:off x="6334318" y="3781128"/>
            <a:ext cx="252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sz="16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拟合曲线</a:t>
            </a:r>
            <a:endParaRPr lang="zh-CN" altLang="en-US" sz="1600" b="1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表格 13">
                <a:extLst>
                  <a:ext uri="{FF2B5EF4-FFF2-40B4-BE49-F238E27FC236}">
                    <a16:creationId xmlns:a16="http://schemas.microsoft.com/office/drawing/2014/main" id="{25144113-0DE1-BF73-D30E-8D9152EA58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190439"/>
                  </p:ext>
                </p:extLst>
              </p:nvPr>
            </p:nvGraphicFramePr>
            <p:xfrm>
              <a:off x="682018" y="4567715"/>
              <a:ext cx="799617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8283">
                      <a:extLst>
                        <a:ext uri="{9D8B030D-6E8A-4147-A177-3AD203B41FA5}">
                          <a16:colId xmlns:a16="http://schemas.microsoft.com/office/drawing/2014/main" val="4056650846"/>
                        </a:ext>
                      </a:extLst>
                    </a:gridCol>
                    <a:gridCol w="1198486">
                      <a:extLst>
                        <a:ext uri="{9D8B030D-6E8A-4147-A177-3AD203B41FA5}">
                          <a16:colId xmlns:a16="http://schemas.microsoft.com/office/drawing/2014/main" val="3580699860"/>
                        </a:ext>
                      </a:extLst>
                    </a:gridCol>
                    <a:gridCol w="1615736">
                      <a:extLst>
                        <a:ext uri="{9D8B030D-6E8A-4147-A177-3AD203B41FA5}">
                          <a16:colId xmlns:a16="http://schemas.microsoft.com/office/drawing/2014/main" val="2400556247"/>
                        </a:ext>
                      </a:extLst>
                    </a:gridCol>
                    <a:gridCol w="3823670">
                      <a:extLst>
                        <a:ext uri="{9D8B030D-6E8A-4147-A177-3AD203B41FA5}">
                          <a16:colId xmlns:a16="http://schemas.microsoft.com/office/drawing/2014/main" val="14611623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实验编号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计算平台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安全参数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拟合曲线表达式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292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=1024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=0.00000142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−0.17047538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2894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=2048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=0.00000422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+0.14380965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69650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3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6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=2048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=0.00000361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−0.10369864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0133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表格 13">
                <a:extLst>
                  <a:ext uri="{FF2B5EF4-FFF2-40B4-BE49-F238E27FC236}">
                    <a16:creationId xmlns:a16="http://schemas.microsoft.com/office/drawing/2014/main" id="{25144113-0DE1-BF73-D30E-8D9152EA58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190439"/>
                  </p:ext>
                </p:extLst>
              </p:nvPr>
            </p:nvGraphicFramePr>
            <p:xfrm>
              <a:off x="682018" y="4567715"/>
              <a:ext cx="799617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8283">
                      <a:extLst>
                        <a:ext uri="{9D8B030D-6E8A-4147-A177-3AD203B41FA5}">
                          <a16:colId xmlns:a16="http://schemas.microsoft.com/office/drawing/2014/main" val="4056650846"/>
                        </a:ext>
                      </a:extLst>
                    </a:gridCol>
                    <a:gridCol w="1198486">
                      <a:extLst>
                        <a:ext uri="{9D8B030D-6E8A-4147-A177-3AD203B41FA5}">
                          <a16:colId xmlns:a16="http://schemas.microsoft.com/office/drawing/2014/main" val="3580699860"/>
                        </a:ext>
                      </a:extLst>
                    </a:gridCol>
                    <a:gridCol w="1615736">
                      <a:extLst>
                        <a:ext uri="{9D8B030D-6E8A-4147-A177-3AD203B41FA5}">
                          <a16:colId xmlns:a16="http://schemas.microsoft.com/office/drawing/2014/main" val="2400556247"/>
                        </a:ext>
                      </a:extLst>
                    </a:gridCol>
                    <a:gridCol w="3823670">
                      <a:extLst>
                        <a:ext uri="{9D8B030D-6E8A-4147-A177-3AD203B41FA5}">
                          <a16:colId xmlns:a16="http://schemas.microsoft.com/office/drawing/2014/main" val="14611623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实验编号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计算平台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安全参数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拟合曲线表达式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292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158868" t="-101639" r="-238491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109236" t="-101639" r="-637" b="-2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894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158868" t="-201639" r="-238491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109236" t="-201639" r="-637" b="-1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650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3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158868" t="-301639" r="-238491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109236" t="-301639" r="-637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33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980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C52C08B-7925-EA88-9646-6D1532E0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实验分析</a:t>
            </a:r>
            <a:r>
              <a:rPr lang="en-US" altLang="zh-CN" dirty="0"/>
              <a:t>——</a:t>
            </a:r>
            <a:r>
              <a:rPr lang="zh-CN" altLang="en-US" dirty="0"/>
              <a:t>安全参数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35301579-FD4B-4B46-36B2-56D3017B8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981161"/>
                  </p:ext>
                </p:extLst>
              </p:nvPr>
            </p:nvGraphicFramePr>
            <p:xfrm>
              <a:off x="385917" y="1734351"/>
              <a:ext cx="8372165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3350">
                      <a:extLst>
                        <a:ext uri="{9D8B030D-6E8A-4147-A177-3AD203B41FA5}">
                          <a16:colId xmlns:a16="http://schemas.microsoft.com/office/drawing/2014/main" val="1195829466"/>
                        </a:ext>
                      </a:extLst>
                    </a:gridCol>
                    <a:gridCol w="967666">
                      <a:extLst>
                        <a:ext uri="{9D8B030D-6E8A-4147-A177-3AD203B41FA5}">
                          <a16:colId xmlns:a16="http://schemas.microsoft.com/office/drawing/2014/main" val="1881270140"/>
                        </a:ext>
                      </a:extLst>
                    </a:gridCol>
                    <a:gridCol w="1358283">
                      <a:extLst>
                        <a:ext uri="{9D8B030D-6E8A-4147-A177-3AD203B41FA5}">
                          <a16:colId xmlns:a16="http://schemas.microsoft.com/office/drawing/2014/main" val="1747147628"/>
                        </a:ext>
                      </a:extLst>
                    </a:gridCol>
                    <a:gridCol w="3231472">
                      <a:extLst>
                        <a:ext uri="{9D8B030D-6E8A-4147-A177-3AD203B41FA5}">
                          <a16:colId xmlns:a16="http://schemas.microsoft.com/office/drawing/2014/main" val="782222800"/>
                        </a:ext>
                      </a:extLst>
                    </a:gridCol>
                    <a:gridCol w="1231394">
                      <a:extLst>
                        <a:ext uri="{9D8B030D-6E8A-4147-A177-3AD203B41FA5}">
                          <a16:colId xmlns:a16="http://schemas.microsoft.com/office/drawing/2014/main" val="5485693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实验类型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实验编号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安全参数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拟合曲线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斜率之比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2912319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模平方计算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𝜆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=1024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=0.00000073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−0.05928182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=2.88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834442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𝜆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=2048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=0.00000210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−0.31438687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39221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Efficient VDF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𝜆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=1024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=0.00000142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−0.17047538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=2.97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190633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𝜆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=2048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=0.00000422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+0.14380965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94790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Simple VDF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𝜆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=1024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=0.00000820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−0.18886509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=2.92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0085475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𝜆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=2048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=0.00002395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zh-CN" alt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0.57549374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47261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Sloth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𝜆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=64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=0.00002998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+0.00043694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=2.99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6728110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𝜆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=128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=0.00008954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+0.21119017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787129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Isogency VDF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𝜆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=89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=0.00152679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+0.29251375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=1.36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543961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𝜆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=14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=0.00112637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+0.00634069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22193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35301579-FD4B-4B46-36B2-56D3017B8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981161"/>
                  </p:ext>
                </p:extLst>
              </p:nvPr>
            </p:nvGraphicFramePr>
            <p:xfrm>
              <a:off x="385917" y="1734351"/>
              <a:ext cx="8372165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3350">
                      <a:extLst>
                        <a:ext uri="{9D8B030D-6E8A-4147-A177-3AD203B41FA5}">
                          <a16:colId xmlns:a16="http://schemas.microsoft.com/office/drawing/2014/main" val="1195829466"/>
                        </a:ext>
                      </a:extLst>
                    </a:gridCol>
                    <a:gridCol w="967666">
                      <a:extLst>
                        <a:ext uri="{9D8B030D-6E8A-4147-A177-3AD203B41FA5}">
                          <a16:colId xmlns:a16="http://schemas.microsoft.com/office/drawing/2014/main" val="1881270140"/>
                        </a:ext>
                      </a:extLst>
                    </a:gridCol>
                    <a:gridCol w="1358283">
                      <a:extLst>
                        <a:ext uri="{9D8B030D-6E8A-4147-A177-3AD203B41FA5}">
                          <a16:colId xmlns:a16="http://schemas.microsoft.com/office/drawing/2014/main" val="1747147628"/>
                        </a:ext>
                      </a:extLst>
                    </a:gridCol>
                    <a:gridCol w="3231472">
                      <a:extLst>
                        <a:ext uri="{9D8B030D-6E8A-4147-A177-3AD203B41FA5}">
                          <a16:colId xmlns:a16="http://schemas.microsoft.com/office/drawing/2014/main" val="782222800"/>
                        </a:ext>
                      </a:extLst>
                    </a:gridCol>
                    <a:gridCol w="1231394">
                      <a:extLst>
                        <a:ext uri="{9D8B030D-6E8A-4147-A177-3AD203B41FA5}">
                          <a16:colId xmlns:a16="http://schemas.microsoft.com/office/drawing/2014/main" val="5485693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实验类型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实验编号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安全参数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拟合曲线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斜率之比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2912319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模平方计算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8341" t="-101639" r="-330045" b="-9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101639" r="-38868" b="-91475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80693" t="-50820" r="-1980" b="-40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4442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8341" t="-201639" r="-330045" b="-8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201639" r="-38868" b="-8147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39221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Efficient VDF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8341" t="-301639" r="-330045" b="-7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301639" r="-38868" b="-71475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80693" t="-150820" r="-1980" b="-30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0633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8341" t="-401639" r="-330045" b="-6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401639" r="-38868" b="-6147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94790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Simple VDF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8341" t="-510000" r="-330045" b="-5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510000" r="-38868" b="-525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80693" t="-252893" r="-1980" b="-209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085475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8341" t="-600000" r="-330045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600000" r="-38868" b="-41639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47261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Sloth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8341" t="-700000" r="-330045" b="-3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700000" r="-38868" b="-31639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80693" t="-350000" r="-1980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110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8341" t="-800000" r="-330045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800000" r="-38868" b="-21639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787129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Isogency VDF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8341" t="-900000" r="-330045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900000" r="-38868" b="-11639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80693" t="-450000" r="-1980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3961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8341" t="-1000000" r="-330045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1000000" r="-38868" b="-1639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22193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88A6D794-8353-FBD1-B6F1-B5564930C1C4}"/>
              </a:ext>
            </a:extLst>
          </p:cNvPr>
          <p:cNvSpPr/>
          <p:nvPr/>
        </p:nvSpPr>
        <p:spPr>
          <a:xfrm>
            <a:off x="2576098" y="5996342"/>
            <a:ext cx="4208015" cy="62143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影响单位操作的执行效率</a:t>
            </a:r>
          </a:p>
        </p:txBody>
      </p:sp>
    </p:spTree>
    <p:extLst>
      <p:ext uri="{BB962C8B-B14F-4D97-AF65-F5344CB8AC3E}">
        <p14:creationId xmlns:p14="http://schemas.microsoft.com/office/powerpoint/2010/main" val="378579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B7F72B0-7B49-9755-6FCE-7F8156D5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实验分析</a:t>
            </a:r>
            <a:r>
              <a:rPr lang="en-US" altLang="zh-CN" dirty="0"/>
              <a:t>——</a:t>
            </a:r>
            <a:r>
              <a:rPr lang="zh-CN" altLang="en-US" dirty="0"/>
              <a:t>计算平台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6">
                <a:extLst>
                  <a:ext uri="{FF2B5EF4-FFF2-40B4-BE49-F238E27FC236}">
                    <a16:creationId xmlns:a16="http://schemas.microsoft.com/office/drawing/2014/main" id="{99CF53EA-0296-6AA8-E8BA-227FC13D4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697801"/>
                  </p:ext>
                </p:extLst>
              </p:nvPr>
            </p:nvGraphicFramePr>
            <p:xfrm>
              <a:off x="385917" y="2571811"/>
              <a:ext cx="8372165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3350">
                      <a:extLst>
                        <a:ext uri="{9D8B030D-6E8A-4147-A177-3AD203B41FA5}">
                          <a16:colId xmlns:a16="http://schemas.microsoft.com/office/drawing/2014/main" val="1195829466"/>
                        </a:ext>
                      </a:extLst>
                    </a:gridCol>
                    <a:gridCol w="967666">
                      <a:extLst>
                        <a:ext uri="{9D8B030D-6E8A-4147-A177-3AD203B41FA5}">
                          <a16:colId xmlns:a16="http://schemas.microsoft.com/office/drawing/2014/main" val="1881270140"/>
                        </a:ext>
                      </a:extLst>
                    </a:gridCol>
                    <a:gridCol w="1358283">
                      <a:extLst>
                        <a:ext uri="{9D8B030D-6E8A-4147-A177-3AD203B41FA5}">
                          <a16:colId xmlns:a16="http://schemas.microsoft.com/office/drawing/2014/main" val="1747147628"/>
                        </a:ext>
                      </a:extLst>
                    </a:gridCol>
                    <a:gridCol w="3231472">
                      <a:extLst>
                        <a:ext uri="{9D8B030D-6E8A-4147-A177-3AD203B41FA5}">
                          <a16:colId xmlns:a16="http://schemas.microsoft.com/office/drawing/2014/main" val="782222800"/>
                        </a:ext>
                      </a:extLst>
                    </a:gridCol>
                    <a:gridCol w="1231394">
                      <a:extLst>
                        <a:ext uri="{9D8B030D-6E8A-4147-A177-3AD203B41FA5}">
                          <a16:colId xmlns:a16="http://schemas.microsoft.com/office/drawing/2014/main" val="5485693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实验类型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实验编号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计算平台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拟合曲线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斜率之比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2912319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模平方计算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=0.00000210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−0.31438687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=1.17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834442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3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=0.00000180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−0.12575530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39221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Efficient VDF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=0.00000422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+0.14380965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=1.17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190633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3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=0.00000361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−0.10369864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94790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Simple VDF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=0.00002395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zh-CN" alt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0.57549374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=1.19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0085475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3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=0.00002011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−0.64239594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47261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Sloth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=0.00008954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+0.21119017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=1.16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6728110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3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=0.00007715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+0.00077348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787129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 err="1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Isogency</a:t>
                          </a:r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VDF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=0.00112637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+0.00634069</m:t>
                                </m:r>
                              </m:oMath>
                            </m:oMathPara>
                          </a14:m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600" i="1" kern="100" baseline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 kern="100" baseline="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=1.09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543961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3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=0.00103478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r>
                                  <a:rPr lang="en-US" sz="1600" i="1" kern="100" baseline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−0.02764617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22193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6">
                <a:extLst>
                  <a:ext uri="{FF2B5EF4-FFF2-40B4-BE49-F238E27FC236}">
                    <a16:creationId xmlns:a16="http://schemas.microsoft.com/office/drawing/2014/main" id="{99CF53EA-0296-6AA8-E8BA-227FC13D4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697801"/>
                  </p:ext>
                </p:extLst>
              </p:nvPr>
            </p:nvGraphicFramePr>
            <p:xfrm>
              <a:off x="385917" y="2571811"/>
              <a:ext cx="8372165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3350">
                      <a:extLst>
                        <a:ext uri="{9D8B030D-6E8A-4147-A177-3AD203B41FA5}">
                          <a16:colId xmlns:a16="http://schemas.microsoft.com/office/drawing/2014/main" val="1195829466"/>
                        </a:ext>
                      </a:extLst>
                    </a:gridCol>
                    <a:gridCol w="967666">
                      <a:extLst>
                        <a:ext uri="{9D8B030D-6E8A-4147-A177-3AD203B41FA5}">
                          <a16:colId xmlns:a16="http://schemas.microsoft.com/office/drawing/2014/main" val="1881270140"/>
                        </a:ext>
                      </a:extLst>
                    </a:gridCol>
                    <a:gridCol w="1358283">
                      <a:extLst>
                        <a:ext uri="{9D8B030D-6E8A-4147-A177-3AD203B41FA5}">
                          <a16:colId xmlns:a16="http://schemas.microsoft.com/office/drawing/2014/main" val="1747147628"/>
                        </a:ext>
                      </a:extLst>
                    </a:gridCol>
                    <a:gridCol w="3231472">
                      <a:extLst>
                        <a:ext uri="{9D8B030D-6E8A-4147-A177-3AD203B41FA5}">
                          <a16:colId xmlns:a16="http://schemas.microsoft.com/office/drawing/2014/main" val="782222800"/>
                        </a:ext>
                      </a:extLst>
                    </a:gridCol>
                    <a:gridCol w="1231394">
                      <a:extLst>
                        <a:ext uri="{9D8B030D-6E8A-4147-A177-3AD203B41FA5}">
                          <a16:colId xmlns:a16="http://schemas.microsoft.com/office/drawing/2014/main" val="5485693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实验类型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实验编号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计算平台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拟合曲线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斜率之比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2912319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模平方计算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101639" r="-38868" b="-91475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80693" t="-50820" r="-1980" b="-40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4442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3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201639" r="-38868" b="-8147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39221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Efficient VDF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301639" r="-38868" b="-71475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80693" t="-150820" r="-1980" b="-30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0633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3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401639" r="-38868" b="-6147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94790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Simple VDF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501639" r="-38868" b="-51475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80693" t="-250820" r="-1980" b="-20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085475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3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601639" r="-38868" b="-4147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47261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Sloth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701639" r="-38868" b="-31475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80693" t="-350820" r="-1980" b="-10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110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3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801639" r="-38868" b="-2147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787129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 dirty="0" err="1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Isogency</a:t>
                          </a:r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VDF</a:t>
                          </a:r>
                          <a:endParaRPr lang="zh-CN" sz="1600" kern="100" baseline="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901639" r="-38868" b="-11475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80693" t="-450820" r="-1980" b="-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3961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3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baseline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</a:t>
                          </a:r>
                          <a:endParaRPr lang="zh-CN" sz="1600" kern="100" baseline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1321" t="-1001639" r="-38868" b="-147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221938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E34AA9D9-13BF-CCF4-F3D2-94145D06A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1892"/>
              </p:ext>
            </p:extLst>
          </p:nvPr>
        </p:nvGraphicFramePr>
        <p:xfrm>
          <a:off x="385917" y="1613744"/>
          <a:ext cx="8264060" cy="895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812">
                  <a:extLst>
                    <a:ext uri="{9D8B030D-6E8A-4147-A177-3AD203B41FA5}">
                      <a16:colId xmlns:a16="http://schemas.microsoft.com/office/drawing/2014/main" val="1807404024"/>
                    </a:ext>
                  </a:extLst>
                </a:gridCol>
                <a:gridCol w="1652812">
                  <a:extLst>
                    <a:ext uri="{9D8B030D-6E8A-4147-A177-3AD203B41FA5}">
                      <a16:colId xmlns:a16="http://schemas.microsoft.com/office/drawing/2014/main" val="2196873818"/>
                    </a:ext>
                  </a:extLst>
                </a:gridCol>
                <a:gridCol w="1652812">
                  <a:extLst>
                    <a:ext uri="{9D8B030D-6E8A-4147-A177-3AD203B41FA5}">
                      <a16:colId xmlns:a16="http://schemas.microsoft.com/office/drawing/2014/main" val="1578586516"/>
                    </a:ext>
                  </a:extLst>
                </a:gridCol>
                <a:gridCol w="1652812">
                  <a:extLst>
                    <a:ext uri="{9D8B030D-6E8A-4147-A177-3AD203B41FA5}">
                      <a16:colId xmlns:a16="http://schemas.microsoft.com/office/drawing/2014/main" val="1548055131"/>
                    </a:ext>
                  </a:extLst>
                </a:gridCol>
                <a:gridCol w="1652812">
                  <a:extLst>
                    <a:ext uri="{9D8B030D-6E8A-4147-A177-3AD203B41FA5}">
                      <a16:colId xmlns:a16="http://schemas.microsoft.com/office/drawing/2014/main" val="3419559128"/>
                    </a:ext>
                  </a:extLst>
                </a:gridCol>
              </a:tblGrid>
              <a:tr h="29864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计算平台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CPU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baseline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核数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GFLOPS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baseline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APP</a:t>
                      </a:r>
                      <a:endParaRPr lang="zh-CN" sz="1600" kern="100" baseline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1282560"/>
                  </a:ext>
                </a:extLst>
              </a:tr>
              <a:tr h="29864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baseline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Intel i5-10210U</a:t>
                      </a:r>
                      <a:endParaRPr lang="zh-CN" sz="1600" kern="100" baseline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102.4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0.03072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6852887"/>
                  </a:ext>
                </a:extLst>
              </a:tr>
              <a:tr h="29864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baseline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Intel i7-8750H</a:t>
                      </a:r>
                      <a:endParaRPr lang="zh-CN" sz="1600" kern="100" baseline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baseline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  <a:endParaRPr lang="zh-CN" sz="1600" kern="100" baseline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baseline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211.2</a:t>
                      </a:r>
                      <a:endParaRPr lang="zh-CN" sz="1600" kern="100" baseline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0.06336</a:t>
                      </a:r>
                      <a:endParaRPr lang="zh-CN" sz="1600" kern="100" baseline="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1447359"/>
                  </a:ext>
                </a:extLst>
              </a:tr>
            </a:tbl>
          </a:graphicData>
        </a:graphic>
      </p:graphicFrame>
      <p:sp>
        <p:nvSpPr>
          <p:cNvPr id="2" name="椭圆 1">
            <a:extLst>
              <a:ext uri="{FF2B5EF4-FFF2-40B4-BE49-F238E27FC236}">
                <a16:creationId xmlns:a16="http://schemas.microsoft.com/office/drawing/2014/main" id="{ED64EE2B-9895-3D3F-FD58-B5037D17D437}"/>
              </a:ext>
            </a:extLst>
          </p:cNvPr>
          <p:cNvSpPr/>
          <p:nvPr/>
        </p:nvSpPr>
        <p:spPr>
          <a:xfrm>
            <a:off x="5530788" y="1473693"/>
            <a:ext cx="1296139" cy="10359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67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A29D108-AD46-8422-229B-0D7D172B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实验分析</a:t>
            </a:r>
            <a:r>
              <a:rPr lang="en-US" altLang="zh-CN" dirty="0"/>
              <a:t>——</a:t>
            </a:r>
            <a:r>
              <a:rPr lang="zh-CN" altLang="en-US" dirty="0"/>
              <a:t>综合比较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5BE45E-118D-4B44-D240-1E5D76D72B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" t="2877" r="7063" b="7872"/>
          <a:stretch/>
        </p:blipFill>
        <p:spPr>
          <a:xfrm>
            <a:off x="272084" y="1864312"/>
            <a:ext cx="4095224" cy="30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411287-E6EB-DF78-C235-3C9967346B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" t="3049" r="7222" b="8982"/>
          <a:stretch/>
        </p:blipFill>
        <p:spPr>
          <a:xfrm>
            <a:off x="4776694" y="1864312"/>
            <a:ext cx="4093134" cy="306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2DC574-C34E-E2F3-FD8B-FDED99641A44}"/>
              </a:ext>
            </a:extLst>
          </p:cNvPr>
          <p:cNvSpPr txBox="1"/>
          <p:nvPr/>
        </p:nvSpPr>
        <p:spPr>
          <a:xfrm>
            <a:off x="1059066" y="4924312"/>
            <a:ext cx="252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号平台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综合比较</a:t>
            </a:r>
            <a:endParaRPr lang="zh-CN" altLang="en-US" sz="1600" b="1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EDCEEE-DA81-136B-6B61-08DB63E462FC}"/>
              </a:ext>
            </a:extLst>
          </p:cNvPr>
          <p:cNvSpPr txBox="1"/>
          <p:nvPr/>
        </p:nvSpPr>
        <p:spPr>
          <a:xfrm>
            <a:off x="5563677" y="4924312"/>
            <a:ext cx="252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号平台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综合比较</a:t>
            </a:r>
            <a:endParaRPr lang="zh-CN" altLang="en-US" sz="1600" b="1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18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VDF</a:t>
            </a: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系统构建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VDF</a:t>
            </a: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系统实例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VDF</a:t>
            </a: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实验分析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目前的工作总结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VDF</a:t>
            </a: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发展分析</a:t>
            </a: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4DD8BBD-66C6-5CE7-7844-87F1D19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实验分析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25A314-6C83-551F-739A-E36179323D19}"/>
                  </a:ext>
                </a:extLst>
              </p:cNvPr>
              <p:cNvSpPr txBox="1"/>
              <p:nvPr/>
            </p:nvSpPr>
            <p:spPr>
              <a:xfrm>
                <a:off x="337350" y="1811045"/>
                <a:ext cx="864685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kern="100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𝑡</m:t>
                      </m:r>
                      <m:r>
                        <a:rPr lang="en-US" altLang="zh-CN" sz="1800" b="0" i="1" kern="100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1800" b="0" i="1" kern="100" smtClean="0"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𝜆</m:t>
                          </m:r>
                        </m:sub>
                      </m:sSub>
                      <m:r>
                        <a:rPr lang="en-US" altLang="zh-CN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sz="1800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1800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800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1800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VDF</a:t>
                </a: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需要串行计算一系列基本延迟函数，所以实际运行时间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与时间参数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𝑇</m:t>
                    </m:r>
                  </m:oMath>
                </a14:m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成正比</a:t>
                </a:r>
                <a:endParaRPr lang="en-US" altLang="zh-CN" sz="1800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zh-CN" altLang="en-US" sz="1800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是</a:t>
                </a:r>
                <a:r>
                  <a:rPr lang="zh-CN" altLang="zh-CN" sz="1800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安全参数</a:t>
                </a:r>
                <a:r>
                  <a:rPr lang="zh-CN" altLang="en-US" sz="1800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的</a:t>
                </a:r>
                <a:r>
                  <a:rPr lang="zh-CN" altLang="zh-CN" sz="1800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影响因子</a:t>
                </a:r>
                <a:r>
                  <a:rPr lang="zh-CN" altLang="en-US" sz="1800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，间接影响指令级单位计算的性能</a:t>
                </a:r>
                <a:endParaRPr lang="en-US" altLang="zh-CN" sz="1800" kern="1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 sz="1800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是计算平台的</a:t>
                </a:r>
                <a:r>
                  <a:rPr lang="zh-CN" altLang="zh-CN" sz="1800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影响因子</a:t>
                </a:r>
                <a:r>
                  <a:rPr lang="zh-CN" altLang="en-US" sz="1800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，直接影响计算能力</a:t>
                </a:r>
                <a:endParaRPr lang="en-US" altLang="zh-CN" sz="1800" kern="1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zh-CN" altLang="en-US" sz="1800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常数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</m:oMath>
                </a14:m>
                <a:r>
                  <a:rPr lang="zh-CN" altLang="en-US" sz="1800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是验证协议所消耗的时间</a:t>
                </a:r>
                <a:endParaRPr lang="en-US" altLang="zh-CN" sz="1800" kern="1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25A314-6C83-551F-739A-E36179323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50" y="1811045"/>
                <a:ext cx="8646851" cy="1754326"/>
              </a:xfrm>
              <a:prstGeom prst="rect">
                <a:avLst/>
              </a:prstGeom>
              <a:blipFill>
                <a:blip r:embed="rId2"/>
                <a:stretch>
                  <a:fillRect l="-423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8542E17A-6929-D604-CA29-31BA7CAC08BF}"/>
                  </a:ext>
                </a:extLst>
              </p:cNvPr>
              <p:cNvSpPr/>
              <p:nvPr/>
            </p:nvSpPr>
            <p:spPr>
              <a:xfrm>
                <a:off x="2637266" y="4210238"/>
                <a:ext cx="1659525" cy="9661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确定计算平台和</a:t>
                </a: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影响因子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sub>
                    </m:sSub>
                  </m:oMath>
                </a14:m>
                <a:endPara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8542E17A-6929-D604-CA29-31BA7CAC0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266" y="4210238"/>
                <a:ext cx="1659525" cy="966180"/>
              </a:xfrm>
              <a:prstGeom prst="roundRect">
                <a:avLst/>
              </a:prstGeom>
              <a:blipFill>
                <a:blip r:embed="rId3"/>
                <a:stretch>
                  <a:fillRect t="-1875" b="-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5A0966-C214-375C-1D1C-AF50B42BEC0E}"/>
              </a:ext>
            </a:extLst>
          </p:cNvPr>
          <p:cNvSpPr/>
          <p:nvPr/>
        </p:nvSpPr>
        <p:spPr>
          <a:xfrm>
            <a:off x="276947" y="4210238"/>
            <a:ext cx="1811045" cy="966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确定安全参数和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影响因子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B1CFD8F-3974-63A6-6E5E-448E5ABD4E2A}"/>
              </a:ext>
            </a:extLst>
          </p:cNvPr>
          <p:cNvSpPr/>
          <p:nvPr/>
        </p:nvSpPr>
        <p:spPr>
          <a:xfrm>
            <a:off x="4861269" y="4210238"/>
            <a:ext cx="1659525" cy="966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构建拟合曲线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BD11469-1AD1-4213-2234-34A9546B9E32}"/>
              </a:ext>
            </a:extLst>
          </p:cNvPr>
          <p:cNvSpPr/>
          <p:nvPr/>
        </p:nvSpPr>
        <p:spPr>
          <a:xfrm>
            <a:off x="7085272" y="4210238"/>
            <a:ext cx="1921788" cy="966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根据实际要求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选择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VDF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及参数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1659869-7451-EC05-055E-39B9A9438CF0}"/>
              </a:ext>
            </a:extLst>
          </p:cNvPr>
          <p:cNvSpPr/>
          <p:nvPr/>
        </p:nvSpPr>
        <p:spPr>
          <a:xfrm>
            <a:off x="2103196" y="4548821"/>
            <a:ext cx="534070" cy="28901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02581F3B-195F-1F71-7D48-CC286897B78C}"/>
              </a:ext>
            </a:extLst>
          </p:cNvPr>
          <p:cNvSpPr/>
          <p:nvPr/>
        </p:nvSpPr>
        <p:spPr>
          <a:xfrm>
            <a:off x="4311995" y="4548821"/>
            <a:ext cx="534070" cy="28901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1AA1E1E-61B0-2C3D-0A4C-36ED1B6206BA}"/>
              </a:ext>
            </a:extLst>
          </p:cNvPr>
          <p:cNvSpPr/>
          <p:nvPr/>
        </p:nvSpPr>
        <p:spPr>
          <a:xfrm>
            <a:off x="6551202" y="4548821"/>
            <a:ext cx="534070" cy="28901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7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BE8564-0AA9-66EB-B76D-F89BC071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目前的工作总结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93ED89-A6DD-E2F4-7C6C-8AD07FE1B938}"/>
              </a:ext>
            </a:extLst>
          </p:cNvPr>
          <p:cNvSpPr txBox="1"/>
          <p:nvPr/>
        </p:nvSpPr>
        <p:spPr>
          <a:xfrm>
            <a:off x="385918" y="2258457"/>
            <a:ext cx="83721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具体组成、计算效率和安全性三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视角出发，对四种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VDF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实例进行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理论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分析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从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安全参数</a:t>
            </a: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、时间参数和计算平台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视角出发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分析影响</a:t>
            </a:r>
            <a:r>
              <a:rPr lang="en-US" altLang="zh-CN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VDF</a:t>
            </a: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系统运行效率的因素</a:t>
            </a:r>
            <a:endParaRPr lang="en-US" altLang="zh-CN" sz="18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18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给出了特定条件下的</a:t>
            </a:r>
            <a:r>
              <a:rPr lang="en-US" altLang="zh-CN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Benchmark</a:t>
            </a: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，并提出构建</a:t>
            </a:r>
            <a:r>
              <a:rPr lang="en-US" altLang="zh-CN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Benchmark</a:t>
            </a: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的方法</a:t>
            </a:r>
            <a:endParaRPr lang="en-US" altLang="zh-CN" sz="18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18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提供</a:t>
            </a:r>
            <a:r>
              <a:rPr lang="en-US" altLang="zh-CN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VDF</a:t>
            </a: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系统实际使用时的参考意见，既可以用于估算</a:t>
            </a:r>
            <a:r>
              <a:rPr lang="en-US" altLang="zh-CN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Benchmark</a:t>
            </a: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在不同计算环境间迁移的结果，也可以作为构建专用硬件的参考标准</a:t>
            </a:r>
          </a:p>
        </p:txBody>
      </p:sp>
    </p:spTree>
    <p:extLst>
      <p:ext uri="{BB962C8B-B14F-4D97-AF65-F5344CB8AC3E}">
        <p14:creationId xmlns:p14="http://schemas.microsoft.com/office/powerpoint/2010/main" val="3901517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85BC68-9356-90EA-4CBF-BD2884AA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发展分析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6BF68E-9506-3C7A-298F-088BEC56A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63"/>
          <a:stretch/>
        </p:blipFill>
        <p:spPr>
          <a:xfrm>
            <a:off x="236045" y="1684765"/>
            <a:ext cx="8671910" cy="491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38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85BC68-9356-90EA-4CBF-BD2884AA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发展分析</a:t>
            </a:r>
            <a:r>
              <a:rPr lang="en-US" altLang="zh-CN" dirty="0"/>
              <a:t>——hidden order group VDFs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AC5849-28BF-5351-EB76-91F3F63BFD61}"/>
              </a:ext>
            </a:extLst>
          </p:cNvPr>
          <p:cNvSpPr txBox="1"/>
          <p:nvPr/>
        </p:nvSpPr>
        <p:spPr>
          <a:xfrm>
            <a:off x="385915" y="1660010"/>
            <a:ext cx="8372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zh-CN" altLang="en-US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每一轮结果都可以验证的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Continuous VDF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 ——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基于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Simple VDF</a:t>
            </a:r>
          </a:p>
          <a:p>
            <a:pPr marL="342900" indent="-342900" algn="just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对时间复杂度严格分析的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Tight VDF——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Efficient VDF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Simple VDF</a:t>
            </a:r>
          </a:p>
          <a:p>
            <a:pPr marL="342900" indent="-342900" algn="just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分析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Fiat-Shamir transform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VDF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中的应用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Simple VDF</a:t>
            </a:r>
          </a:p>
          <a:p>
            <a:pPr marL="342900" indent="-342900" algn="just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分析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low order assumption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在虚二次域上的安全性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Simple VDF</a:t>
            </a:r>
          </a:p>
          <a:p>
            <a:pPr marL="342900" indent="-342900" algn="just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批量验证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VDF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结果的设计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Simple VDF</a:t>
            </a:r>
          </a:p>
          <a:p>
            <a:pPr marL="342900" indent="-342900" algn="just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讨论群的阶数一定不可以被泄露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E343E0C-9DD5-E2C9-8C2B-6F7C135553EF}"/>
              </a:ext>
            </a:extLst>
          </p:cNvPr>
          <p:cNvSpPr txBox="1"/>
          <p:nvPr/>
        </p:nvSpPr>
        <p:spPr>
          <a:xfrm>
            <a:off x="298699" y="3628329"/>
            <a:ext cx="85465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[1] Ephraim N, Freitag C,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Komargodski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I, et al. Continuous verifiable delay functions[C]//Annual International Conference on the Theory and Applications of Cryptographic Techniques. Springer, Cham, 2020: 125-154.</a:t>
            </a:r>
          </a:p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[2]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Döttling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N, Garg S, Malavolta G, et al. Tight verifiable delay functions[C]//International Conference on Security and Cryptography for Networks. Springer, Cham, 2020: 65-84.</a:t>
            </a:r>
          </a:p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[3] Lombardi A,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Vaikuntanathan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V. Fiat-Shamir for repeated squaring with applications to PPAD-hardness and VDFs[C]//Annual International Cryptology Conference. Springer, Cham, 2020: 632-651.</a:t>
            </a:r>
          </a:p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[4]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Belabas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K,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Kleinjung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T, Sanso A, et al. A note on the low order assumption in class group of an imaginary quadratic number fields[J]. Cryptology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ePrint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Archive, 2020.</a:t>
            </a:r>
          </a:p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[5]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Rotem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L. Simple and Efficient Batch Verification Techniques for Verifiable Delay Functions[C]//Theory of Cryptography Conference. Springer, Cham, 2021: 382-414.</a:t>
            </a:r>
          </a:p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[6]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Rotem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L,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Segev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G,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Shahaf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I. Generic-group delay functions require hidden-order groups[C]//Annual International Conference on the Theory and Applications of Cryptographic Techniques. Springer, Cham, 2020: 155-180.</a:t>
            </a:r>
          </a:p>
          <a:p>
            <a:pPr algn="just"/>
            <a:endParaRPr lang="zh-CN" altLang="en-US" sz="16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61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78288EF-E69D-5B5F-F26F-374398F1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发展分析</a:t>
            </a:r>
            <a:r>
              <a:rPr lang="en-US" altLang="zh-CN" dirty="0"/>
              <a:t>——other VDFs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FF8730-D542-55FA-B4A5-EE0BF9FFE4FF}"/>
              </a:ext>
            </a:extLst>
          </p:cNvPr>
          <p:cNvSpPr txBox="1"/>
          <p:nvPr/>
        </p:nvSpPr>
        <p:spPr>
          <a:xfrm>
            <a:off x="385913" y="2029342"/>
            <a:ext cx="837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zh-CN" altLang="en-US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只使用同源映射而不使用双线性映射的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——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基于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Isogency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VDF</a:t>
            </a:r>
          </a:p>
          <a:p>
            <a:pPr marL="342900" indent="-342900" algn="just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random oracle model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随机预言机的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VDF</a:t>
            </a:r>
          </a:p>
          <a:p>
            <a:pPr marL="342900" indent="-342900" algn="just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Minimal Circuit Assumptions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安全假设的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VDF</a:t>
            </a:r>
          </a:p>
          <a:p>
            <a:pPr marL="342900" indent="-342900" algn="just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基于同源映射的抗量子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VDF——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基于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Isogency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VDF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8BE1EF-401F-887F-D940-943145EFD4E2}"/>
              </a:ext>
            </a:extLst>
          </p:cNvPr>
          <p:cNvSpPr txBox="1"/>
          <p:nvPr/>
        </p:nvSpPr>
        <p:spPr>
          <a:xfrm>
            <a:off x="298699" y="3628329"/>
            <a:ext cx="85465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[1] Shani B. A note on isogeny-based hybrid verifiable delay functions[J]. Cryptology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ePrint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Archive, 2019.</a:t>
            </a:r>
          </a:p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[2]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Mahmoody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M, Smith C, Wu D J. Can Verifiable Delay Functions be Based on Random Oracles?[J]. Cryptology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ePrint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Archive, 2019.</a:t>
            </a:r>
          </a:p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[3]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Jaques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S, Montgomery H, Rosie R, et al. Time-release cryptography from minimal circuit assumptions[C]//International Conference on Cryptology in India. Springer, Cham, 2021: 584-606.</a:t>
            </a:r>
          </a:p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[4] Chavez-Saab J,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Henríquez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F R,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Tibouchi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M. Verifiable Isogeny Walks: Towards an Isogeny-based Postquantum VDF[J]. Cryptology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ePrint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Archive, 2021.</a:t>
            </a:r>
          </a:p>
        </p:txBody>
      </p:sp>
    </p:spTree>
    <p:extLst>
      <p:ext uri="{BB962C8B-B14F-4D97-AF65-F5344CB8AC3E}">
        <p14:creationId xmlns:p14="http://schemas.microsoft.com/office/powerpoint/2010/main" val="226470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1A153C8-4B7A-12F2-3705-55A41D0A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发展分析</a:t>
            </a:r>
            <a:r>
              <a:rPr lang="en-US" altLang="zh-CN" dirty="0"/>
              <a:t>——</a:t>
            </a:r>
            <a:r>
              <a:rPr lang="zh-CN" altLang="en-US" dirty="0"/>
              <a:t>相关工作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747176-73FC-6DBB-2110-F22AAEF89D46}"/>
              </a:ext>
            </a:extLst>
          </p:cNvPr>
          <p:cNvSpPr txBox="1"/>
          <p:nvPr/>
        </p:nvSpPr>
        <p:spPr>
          <a:xfrm>
            <a:off x="385918" y="1680034"/>
            <a:ext cx="8372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TIDE (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TIme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Delayed Encryption) </a:t>
            </a:r>
          </a:p>
          <a:p>
            <a:pPr marL="342900" indent="-342900" algn="just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针对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hidden order groups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的一系列分析优化（加速算法、专用硬件、理论分析）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342900" indent="-342900" algn="just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low-latency modular multiplication</a:t>
            </a:r>
          </a:p>
          <a:p>
            <a:pPr marL="342900" indent="-342900" algn="just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scalable RSA MPC 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多方安全计算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342900" indent="-342900" algn="just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零知识证明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342900" indent="-342900" algn="just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随机信标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342900" indent="-342900" algn="just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Time-lock Puzzles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Timed-release Crypto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Timed Commitments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Proofs of Sequential Work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AEF3B-408B-1FF4-34AC-66030FB79607}"/>
              </a:ext>
            </a:extLst>
          </p:cNvPr>
          <p:cNvSpPr txBox="1"/>
          <p:nvPr/>
        </p:nvSpPr>
        <p:spPr>
          <a:xfrm>
            <a:off x="298702" y="4116792"/>
            <a:ext cx="85465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[1]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Loe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A F, Medley L, O’Connell C, et al. A Practical Verifiable Delay Function and Delay Encryption Scheme[J]. Cryptology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ePrint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Archive, 2021.</a:t>
            </a:r>
          </a:p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[2] Sreedhar K, Horowitz M,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Torng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C. A Fast Large-Integer Extended GCD Algorithm and Hardware Design for Verifiable Delay Functions and Modular Inversion[J]. 2022.</a:t>
            </a:r>
          </a:p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[3] Zhu D, Song Y, Tian J, et al. An Efficient Accelerator of the Squaring for the Verifiable Delay Function Over a Class Group[C]//2020 IEEE Asia Pacific Conference on Circuits and Systems (APCCAS). IEEE, 2020: 137-140.</a:t>
            </a:r>
          </a:p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[4]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Seres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I A,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Burcsi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P. A note on low order assumptions in RSA groups[J]. Rad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Hrvatske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akademije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znanosti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umjetnosti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: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Matematičke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znanosti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, 2021 (546= 25): 15-31.</a:t>
            </a:r>
          </a:p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[5] Dobson S, Galbraith S, Smith B. Trustless groups of unknown order with hyperelliptic curves[J]. 2020.</a:t>
            </a:r>
          </a:p>
        </p:txBody>
      </p:sp>
    </p:spTree>
    <p:extLst>
      <p:ext uri="{BB962C8B-B14F-4D97-AF65-F5344CB8AC3E}">
        <p14:creationId xmlns:p14="http://schemas.microsoft.com/office/powerpoint/2010/main" val="3100632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42C670A-F873-B69F-CFE7-6D6A3562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发展分析</a:t>
            </a:r>
            <a:r>
              <a:rPr lang="en-US" altLang="zh-CN" dirty="0"/>
              <a:t>——Benchmark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34D695-56DE-6AEF-42D5-09B1CF503125}"/>
              </a:ext>
            </a:extLst>
          </p:cNvPr>
          <p:cNvSpPr txBox="1"/>
          <p:nvPr/>
        </p:nvSpPr>
        <p:spPr>
          <a:xfrm>
            <a:off x="385918" y="1680034"/>
            <a:ext cx="8372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VDF-FPGA Implementation of an RSA VDF evaluator targeting FPGAs. 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专用硬件的设计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342900" indent="-342900" algn="just"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Chia VDF competition and implementation(Efficient VDF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Simple VDF)</a:t>
            </a:r>
          </a:p>
          <a:p>
            <a:pPr marL="342900" indent="-342900" algn="just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Chia VDF benchmark(https://openbenchmarking.org)</a:t>
            </a:r>
          </a:p>
          <a:p>
            <a:pPr marL="342900" indent="-342900" algn="just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类似我们的工作，做了多个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VDF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之间的比较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(Yang Z 2020)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56917D-4D96-BBF2-83D7-6E644EC49A63}"/>
              </a:ext>
            </a:extLst>
          </p:cNvPr>
          <p:cNvSpPr txBox="1"/>
          <p:nvPr/>
        </p:nvSpPr>
        <p:spPr>
          <a:xfrm>
            <a:off x="277555" y="6007094"/>
            <a:ext cx="8546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[1] Yang Z, Qin B, Wu Q, et al. Experimental Comparisons of Verifiable Delay Functions[C]//International Conference on Information and Communications Security. Springer, Cham, 2020: 510-527.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BB1E8A-35D0-205B-BD8B-9BBADC05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24" y="3157362"/>
            <a:ext cx="8414457" cy="26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04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7249954-F2F7-99D4-039F-76987F3F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系统构建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7DB6D7-73F3-2C81-7449-F221A1DA51E1}"/>
                  </a:ext>
                </a:extLst>
              </p:cNvPr>
              <p:cNvSpPr txBox="1"/>
              <p:nvPr/>
            </p:nvSpPr>
            <p:spPr>
              <a:xfrm>
                <a:off x="280245" y="1764009"/>
                <a:ext cx="871283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8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可验证延迟函数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VDF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（</a:t>
                </a:r>
                <a:r>
                  <a:rPr lang="en-US" altLang="zh-CN" sz="1800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Verifiable Delay Function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）</a:t>
                </a:r>
                <a:endParaRPr lang="en-US" altLang="zh-CN" sz="1800" kern="1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一</a:t>
                </a: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种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特殊</a:t>
                </a: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数学函数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⟶</m:t>
                    </m:r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𝑌</m:t>
                    </m:r>
                  </m:oMath>
                </a14:m>
                <a:endParaRPr lang="en-US" altLang="zh-CN" sz="1800" kern="1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zh-CN" altLang="en-US" sz="1800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必须经过一定时间的串行计算才能获得结果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zh-CN" altLang="en-US" sz="1800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和</a:t>
                </a:r>
                <a:r>
                  <a:rPr lang="zh-CN" altLang="zh-CN" sz="1800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1800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，无法通过并行计算加速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结果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zh-CN" altLang="zh-CN" sz="1800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可以通过证明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</m:oMath>
                </a14:m>
                <a:r>
                  <a:rPr lang="zh-CN" altLang="zh-CN" sz="1800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被任何第三方快速验证</a:t>
                </a:r>
                <a:endParaRPr lang="en-US" altLang="zh-CN" sz="1800" kern="1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7DB6D7-73F3-2C81-7449-F221A1DA5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45" y="1764009"/>
                <a:ext cx="8712835" cy="1200329"/>
              </a:xfrm>
              <a:prstGeom prst="rect">
                <a:avLst/>
              </a:prstGeom>
              <a:blipFill>
                <a:blip r:embed="rId2"/>
                <a:stretch>
                  <a:fillRect l="-559" t="-2513" b="-65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E37C1FA7-9F30-7EAA-1459-F3710E11F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12" y="3746059"/>
            <a:ext cx="3157454" cy="1770299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87335E4C-57F3-A3CD-3B3F-DA8B6E4E6ECA}"/>
              </a:ext>
            </a:extLst>
          </p:cNvPr>
          <p:cNvGrpSpPr/>
          <p:nvPr/>
        </p:nvGrpSpPr>
        <p:grpSpPr>
          <a:xfrm>
            <a:off x="400490" y="3176747"/>
            <a:ext cx="3301500" cy="3271212"/>
            <a:chOff x="2618681" y="3072591"/>
            <a:chExt cx="3906638" cy="373273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3D83FED-F683-7D82-1944-6997E9FB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681" y="3072591"/>
              <a:ext cx="3906638" cy="3319331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85B58B8-1D31-EC2F-F809-8CBE5532EA07}"/>
                </a:ext>
              </a:extLst>
            </p:cNvPr>
            <p:cNvSpPr txBox="1"/>
            <p:nvPr/>
          </p:nvSpPr>
          <p:spPr>
            <a:xfrm>
              <a:off x="2978459" y="6383884"/>
              <a:ext cx="3187084" cy="421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等线" panose="02010600030101010101" pitchFamily="2" charset="-122"/>
                </a:rPr>
                <a:t>随机信标示意图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67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79D5930-52BF-FF8F-932A-0F4BEC90FC9A}"/>
                  </a:ext>
                </a:extLst>
              </p:cNvPr>
              <p:cNvSpPr txBox="1"/>
              <p:nvPr/>
            </p:nvSpPr>
            <p:spPr>
              <a:xfrm>
                <a:off x="385918" y="1649767"/>
                <a:ext cx="83721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VDF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是一</a:t>
                </a: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种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可以抵抗并行加速的特殊数学函数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⟶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𝑌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输入为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和一些参数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 (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安全参数、时间参数等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)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，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必须计算一定延迟时间后，才能得到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结果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𝑌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以及相应的证明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r>
                      <a:rPr lang="zh-CN" altLang="en-US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并且结果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可以通过证明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被任何第三方快速验证。</a:t>
                </a:r>
                <a:endParaRPr lang="en-US" altLang="zh-CN" kern="1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79D5930-52BF-FF8F-932A-0F4BEC90F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18" y="1649767"/>
                <a:ext cx="8372163" cy="923330"/>
              </a:xfrm>
              <a:prstGeom prst="rect">
                <a:avLst/>
              </a:prstGeom>
              <a:blipFill>
                <a:blip r:embed="rId3"/>
                <a:stretch>
                  <a:fillRect l="-582" t="-4636" r="-582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FA0261B4-B909-61DE-C584-F005D897BE8D}"/>
              </a:ext>
            </a:extLst>
          </p:cNvPr>
          <p:cNvGrpSpPr/>
          <p:nvPr/>
        </p:nvGrpSpPr>
        <p:grpSpPr>
          <a:xfrm>
            <a:off x="385918" y="2724530"/>
            <a:ext cx="8480270" cy="923330"/>
            <a:chOff x="385918" y="2724530"/>
            <a:chExt cx="8480270" cy="92333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9C768E7-9A0C-E949-B6B2-E885B3BE847B}"/>
                </a:ext>
              </a:extLst>
            </p:cNvPr>
            <p:cNvSpPr/>
            <p:nvPr/>
          </p:nvSpPr>
          <p:spPr>
            <a:xfrm>
              <a:off x="385918" y="2724530"/>
              <a:ext cx="8480270" cy="92333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0F2C3F6-13ED-4E53-D8EC-21677BDBC6E6}"/>
                </a:ext>
              </a:extLst>
            </p:cNvPr>
            <p:cNvSpPr/>
            <p:nvPr/>
          </p:nvSpPr>
          <p:spPr>
            <a:xfrm>
              <a:off x="494023" y="2965717"/>
              <a:ext cx="1791975" cy="44095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顺序性</a:t>
              </a:r>
              <a:endParaRPr lang="zh-CN" altLang="en-US" dirty="0">
                <a:ea typeface="等线" panose="02010600030101010101" pitchFamily="2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EB593C10-4EB1-7EFF-057C-0DE613EBF7BA}"/>
                </a:ext>
              </a:extLst>
            </p:cNvPr>
            <p:cNvSpPr/>
            <p:nvPr/>
          </p:nvSpPr>
          <p:spPr>
            <a:xfrm>
              <a:off x="3546659" y="2830594"/>
              <a:ext cx="5211422" cy="711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kern="100" dirty="0">
                  <a:latin typeface="Times New Roman" panose="02020603050405020304" pitchFamily="18" charset="0"/>
                  <a:ea typeface="等线" panose="02010600030101010101" pitchFamily="2" charset="-122"/>
                </a:rPr>
                <a:t>即便攻击者</a:t>
              </a:r>
              <a:r>
                <a:rPr lang="zh-CN" altLang="en-US" kern="100" dirty="0">
                  <a:latin typeface="Times New Roman" panose="02020603050405020304" pitchFamily="18" charset="0"/>
                  <a:ea typeface="等线" panose="02010600030101010101" pitchFamily="2" charset="-122"/>
                </a:rPr>
                <a:t>的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并行计算能力很强，也</a:t>
              </a:r>
              <a:r>
                <a:rPr lang="zh-CN" altLang="en-US" sz="1800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必须进行串行延迟计算，无法加速计算过程</a:t>
              </a:r>
              <a:endParaRPr lang="zh-CN" altLang="en-US" dirty="0">
                <a:latin typeface="Times New Roman" panose="02020603050405020304" pitchFamily="18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4356D1-AAAA-7156-9A83-BEDD6107E203}"/>
              </a:ext>
            </a:extLst>
          </p:cNvPr>
          <p:cNvGrpSpPr/>
          <p:nvPr/>
        </p:nvGrpSpPr>
        <p:grpSpPr>
          <a:xfrm>
            <a:off x="385918" y="3772661"/>
            <a:ext cx="8480270" cy="1848878"/>
            <a:chOff x="385918" y="3772661"/>
            <a:chExt cx="8480270" cy="1848878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6A71160F-A681-BC66-5860-104E5372DBBD}"/>
                </a:ext>
              </a:extLst>
            </p:cNvPr>
            <p:cNvSpPr/>
            <p:nvPr/>
          </p:nvSpPr>
          <p:spPr>
            <a:xfrm>
              <a:off x="385918" y="3772661"/>
              <a:ext cx="8480270" cy="18488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A0CAC1A-0D1C-7CBA-6866-756507F0E424}"/>
                </a:ext>
              </a:extLst>
            </p:cNvPr>
            <p:cNvSpPr/>
            <p:nvPr/>
          </p:nvSpPr>
          <p:spPr>
            <a:xfrm>
              <a:off x="494024" y="4006455"/>
              <a:ext cx="1791975" cy="44095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正确性</a:t>
              </a:r>
              <a:endParaRPr lang="zh-CN" altLang="en-US" dirty="0">
                <a:ea typeface="等线" panose="02010600030101010101" pitchFamily="2" charset="-122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965C2034-0CF0-96E0-34AC-6BDD25F525C7}"/>
                </a:ext>
              </a:extLst>
            </p:cNvPr>
            <p:cNvSpPr/>
            <p:nvPr/>
          </p:nvSpPr>
          <p:spPr>
            <a:xfrm>
              <a:off x="3546659" y="3874383"/>
              <a:ext cx="5211422" cy="711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dirty="0">
                  <a:latin typeface="Times New Roman" panose="02020603050405020304" pitchFamily="18" charset="0"/>
                  <a:ea typeface="等线" panose="02010600030101010101" pitchFamily="2" charset="-122"/>
                </a:rPr>
                <a:t>诚实的证明者经过</a:t>
              </a:r>
              <a:r>
                <a:rPr lang="zh-CN" altLang="en-US" dirty="0">
                  <a:latin typeface="Times New Roman" panose="02020603050405020304" pitchFamily="18" charset="0"/>
                  <a:ea typeface="等线" panose="02010600030101010101" pitchFamily="2" charset="-122"/>
                </a:rPr>
                <a:t>延迟</a:t>
              </a:r>
              <a:r>
                <a:rPr lang="zh-CN" altLang="zh-CN" dirty="0">
                  <a:latin typeface="Times New Roman" panose="02020603050405020304" pitchFamily="18" charset="0"/>
                  <a:ea typeface="等线" panose="02010600030101010101" pitchFamily="2" charset="-122"/>
                </a:rPr>
                <a:t>计算所获得的结果和证明，一定可以通过验证</a:t>
              </a:r>
              <a:endParaRPr lang="zh-CN" altLang="en-US" dirty="0">
                <a:latin typeface="Times New Roman" panose="02020603050405020304" pitchFamily="18" charset="0"/>
                <a:ea typeface="等线" panose="02010600030101010101" pitchFamily="2" charset="-122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174A2531-BC03-E2C8-B9F2-31985469C0AD}"/>
                </a:ext>
              </a:extLst>
            </p:cNvPr>
            <p:cNvSpPr/>
            <p:nvPr/>
          </p:nvSpPr>
          <p:spPr>
            <a:xfrm>
              <a:off x="494023" y="4925003"/>
              <a:ext cx="1791975" cy="44095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有效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性</a:t>
              </a:r>
              <a:endParaRPr lang="zh-CN" altLang="en-US" dirty="0">
                <a:ea typeface="等线" panose="02010600030101010101" pitchFamily="2" charset="-122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4B4C65A4-8B70-1BCB-E9F2-1E56633BBB82}"/>
                </a:ext>
              </a:extLst>
            </p:cNvPr>
            <p:cNvSpPr/>
            <p:nvPr/>
          </p:nvSpPr>
          <p:spPr>
            <a:xfrm>
              <a:off x="3546659" y="4789881"/>
              <a:ext cx="5211422" cy="711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等线" panose="02010600030101010101" pitchFamily="2" charset="-122"/>
                </a:rPr>
                <a:t>不诚实的攻击者所提供的虚假计算结果和证明，一定不可以通过验证协议的验证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A2A4F62-4D5F-7AD1-15DC-FC5269969455}"/>
              </a:ext>
            </a:extLst>
          </p:cNvPr>
          <p:cNvGrpSpPr/>
          <p:nvPr/>
        </p:nvGrpSpPr>
        <p:grpSpPr>
          <a:xfrm>
            <a:off x="385918" y="5727605"/>
            <a:ext cx="8480270" cy="923330"/>
            <a:chOff x="385918" y="5727605"/>
            <a:chExt cx="8480270" cy="923330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15EC337-5FE9-CB28-0D65-4D12F2801D06}"/>
                </a:ext>
              </a:extLst>
            </p:cNvPr>
            <p:cNvSpPr/>
            <p:nvPr/>
          </p:nvSpPr>
          <p:spPr>
            <a:xfrm>
              <a:off x="385918" y="5727605"/>
              <a:ext cx="8480270" cy="92333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C5A4116-1EB8-CED4-4EC2-08920B970BB2}"/>
                </a:ext>
              </a:extLst>
            </p:cNvPr>
            <p:cNvSpPr/>
            <p:nvPr/>
          </p:nvSpPr>
          <p:spPr>
            <a:xfrm>
              <a:off x="494023" y="5968792"/>
              <a:ext cx="1791975" cy="44095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高效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性</a:t>
              </a:r>
              <a:endParaRPr lang="zh-CN" altLang="en-US" dirty="0">
                <a:ea typeface="等线" panose="02010600030101010101" pitchFamily="2" charset="-122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4096D0D-46A2-4DF7-56B2-3E574696E4EC}"/>
                </a:ext>
              </a:extLst>
            </p:cNvPr>
            <p:cNvSpPr/>
            <p:nvPr/>
          </p:nvSpPr>
          <p:spPr>
            <a:xfrm>
              <a:off x="3546659" y="5833669"/>
              <a:ext cx="5211422" cy="711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等线" panose="02010600030101010101" pitchFamily="2" charset="-122"/>
                </a:rPr>
                <a:t>验证者希望在对</a:t>
              </a:r>
              <a:r>
                <a: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</a:rPr>
                <a:t>VDF</a:t>
              </a:r>
              <a:r>
                <a:rPr lang="zh-CN" altLang="en-US" dirty="0">
                  <a:latin typeface="Times New Roman" panose="02020603050405020304" pitchFamily="18" charset="0"/>
                  <a:ea typeface="等线" panose="02010600030101010101" pitchFamily="2" charset="-122"/>
                </a:rPr>
                <a:t>系统的计算结果进行验证时越快越好</a:t>
              </a:r>
            </a:p>
          </p:txBody>
        </p:sp>
      </p:grpSp>
      <p:sp>
        <p:nvSpPr>
          <p:cNvPr id="31" name="标题 30">
            <a:extLst>
              <a:ext uri="{FF2B5EF4-FFF2-40B4-BE49-F238E27FC236}">
                <a16:creationId xmlns:a16="http://schemas.microsoft.com/office/drawing/2014/main" id="{F8C4B873-5493-C24D-86AB-EA96839F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系统构建</a:t>
            </a:r>
          </a:p>
        </p:txBody>
      </p:sp>
    </p:spTree>
    <p:extLst>
      <p:ext uri="{BB962C8B-B14F-4D97-AF65-F5344CB8AC3E}">
        <p14:creationId xmlns:p14="http://schemas.microsoft.com/office/powerpoint/2010/main" val="337228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266BC8A-10DF-82F2-B3AC-ECDAB601DB56}"/>
              </a:ext>
            </a:extLst>
          </p:cNvPr>
          <p:cNvGrpSpPr/>
          <p:nvPr/>
        </p:nvGrpSpPr>
        <p:grpSpPr>
          <a:xfrm>
            <a:off x="494025" y="1772366"/>
            <a:ext cx="8264056" cy="766648"/>
            <a:chOff x="494025" y="1772366"/>
            <a:chExt cx="8264056" cy="76664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EC7B738-D4C3-0647-4FD9-29CF3E2CBD52}"/>
                </a:ext>
              </a:extLst>
            </p:cNvPr>
            <p:cNvSpPr/>
            <p:nvPr/>
          </p:nvSpPr>
          <p:spPr>
            <a:xfrm>
              <a:off x="494025" y="1772366"/>
              <a:ext cx="8264056" cy="76664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5528306-295F-7CDC-B42B-DFA5F448BFF5}"/>
                </a:ext>
              </a:extLst>
            </p:cNvPr>
            <p:cNvSpPr/>
            <p:nvPr/>
          </p:nvSpPr>
          <p:spPr>
            <a:xfrm>
              <a:off x="934157" y="1895257"/>
              <a:ext cx="1791975" cy="5303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pitchFamily="2" charset="-122"/>
                </a:rPr>
                <a:t>准备组件</a:t>
              </a:r>
              <a:endParaRPr lang="en-US" altLang="zh-CN" dirty="0">
                <a:ea typeface="等线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37583468-FB18-0A16-D391-DF0D6CA32FB0}"/>
                    </a:ext>
                  </a:extLst>
                </p:cNvPr>
                <p:cNvSpPr/>
                <p:nvPr/>
              </p:nvSpPr>
              <p:spPr>
                <a:xfrm>
                  <a:off x="4000208" y="1885542"/>
                  <a:ext cx="3959409" cy="530376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𝑆𝑒𝑡𝑢𝑝</m:t>
                        </m:r>
                        <m:d>
                          <m:d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⟶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37583468-FB18-0A16-D391-DF0D6CA32F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208" y="1885542"/>
                  <a:ext cx="3959409" cy="530376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2F55B8E-2B38-6F7E-A2D3-91917B939CC8}"/>
              </a:ext>
            </a:extLst>
          </p:cNvPr>
          <p:cNvGrpSpPr/>
          <p:nvPr/>
        </p:nvGrpSpPr>
        <p:grpSpPr>
          <a:xfrm>
            <a:off x="494025" y="2803669"/>
            <a:ext cx="8264056" cy="766648"/>
            <a:chOff x="494025" y="2803669"/>
            <a:chExt cx="8264056" cy="76664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89FAD8E-8974-5244-C362-9E2432009A50}"/>
                </a:ext>
              </a:extLst>
            </p:cNvPr>
            <p:cNvSpPr/>
            <p:nvPr/>
          </p:nvSpPr>
          <p:spPr>
            <a:xfrm>
              <a:off x="494025" y="2803669"/>
              <a:ext cx="8264056" cy="76664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7147114-A06F-4D70-CC51-92DE86F308E8}"/>
                </a:ext>
              </a:extLst>
            </p:cNvPr>
            <p:cNvSpPr/>
            <p:nvPr/>
          </p:nvSpPr>
          <p:spPr>
            <a:xfrm>
              <a:off x="934157" y="2929144"/>
              <a:ext cx="1791975" cy="5303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pitchFamily="2" charset="-122"/>
                </a:rPr>
                <a:t>计算组件</a:t>
              </a:r>
              <a:endParaRPr lang="en-US" altLang="zh-CN" dirty="0">
                <a:ea typeface="等线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FC83BA8E-91EC-5917-5514-73324A03035B}"/>
                    </a:ext>
                  </a:extLst>
                </p:cNvPr>
                <p:cNvSpPr/>
                <p:nvPr/>
              </p:nvSpPr>
              <p:spPr>
                <a:xfrm>
                  <a:off x="4000209" y="2934895"/>
                  <a:ext cx="3959408" cy="524625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𝐸𝑣𝑎𝑙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FC83BA8E-91EC-5917-5514-73324A030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209" y="2934895"/>
                  <a:ext cx="3959408" cy="524625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E88D57-F9BF-5BF3-4322-C8F54A61C0CA}"/>
              </a:ext>
            </a:extLst>
          </p:cNvPr>
          <p:cNvGrpSpPr/>
          <p:nvPr/>
        </p:nvGrpSpPr>
        <p:grpSpPr>
          <a:xfrm>
            <a:off x="494025" y="3834972"/>
            <a:ext cx="8264056" cy="766648"/>
            <a:chOff x="494025" y="3834972"/>
            <a:chExt cx="8264056" cy="766648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C8C1190-66F8-2926-6833-4B365D10E576}"/>
                </a:ext>
              </a:extLst>
            </p:cNvPr>
            <p:cNvSpPr/>
            <p:nvPr/>
          </p:nvSpPr>
          <p:spPr>
            <a:xfrm>
              <a:off x="494025" y="3834972"/>
              <a:ext cx="8264056" cy="76664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6587F03-7BB8-F11B-A4A7-74C2320E65C6}"/>
                </a:ext>
              </a:extLst>
            </p:cNvPr>
            <p:cNvSpPr/>
            <p:nvPr/>
          </p:nvSpPr>
          <p:spPr>
            <a:xfrm>
              <a:off x="934156" y="3953108"/>
              <a:ext cx="1791975" cy="5303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pitchFamily="2" charset="-122"/>
                </a:rPr>
                <a:t>验证组件</a:t>
              </a:r>
              <a:endParaRPr lang="en-US" altLang="zh-CN" dirty="0">
                <a:ea typeface="等线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4B196B92-07D9-64F6-D82A-4A9BE299E79A}"/>
                    </a:ext>
                  </a:extLst>
                </p:cNvPr>
                <p:cNvSpPr/>
                <p:nvPr/>
              </p:nvSpPr>
              <p:spPr>
                <a:xfrm>
                  <a:off x="4000207" y="3953108"/>
                  <a:ext cx="3959409" cy="530376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𝑉𝑒𝑟𝑖𝑓𝑦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𝑟𝑒𝑗𝑒𝑐𝑡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4B196B92-07D9-64F6-D82A-4A9BE299E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207" y="3953108"/>
                  <a:ext cx="3959409" cy="530376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C188B07-C5B0-A9B1-BA9A-1B396A1D620F}"/>
              </a:ext>
            </a:extLst>
          </p:cNvPr>
          <p:cNvGrpSpPr/>
          <p:nvPr/>
        </p:nvGrpSpPr>
        <p:grpSpPr>
          <a:xfrm>
            <a:off x="1028806" y="4719756"/>
            <a:ext cx="7086387" cy="1977937"/>
            <a:chOff x="1028806" y="4719756"/>
            <a:chExt cx="7086387" cy="197793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6D90AC8-94F6-B60A-088C-DF19D1586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0" t="9338" r="3038"/>
            <a:stretch/>
          </p:blipFill>
          <p:spPr>
            <a:xfrm>
              <a:off x="1028806" y="4719756"/>
              <a:ext cx="7086387" cy="1689922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7A591A2-F87B-BE52-E8D4-46947A6211C6}"/>
                </a:ext>
              </a:extLst>
            </p:cNvPr>
            <p:cNvSpPr txBox="1"/>
            <p:nvPr/>
          </p:nvSpPr>
          <p:spPr>
            <a:xfrm>
              <a:off x="2752420" y="6359139"/>
              <a:ext cx="3639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VDF</a:t>
              </a:r>
              <a:r>
                <a:rPr lang="zh-CN" altLang="zh-CN" sz="1600" b="1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运行流程图</a:t>
              </a:r>
              <a:endPara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</a:endParaRPr>
            </a:p>
          </p:txBody>
        </p:sp>
      </p:grpSp>
      <p:sp>
        <p:nvSpPr>
          <p:cNvPr id="19" name="标题 18">
            <a:extLst>
              <a:ext uri="{FF2B5EF4-FFF2-40B4-BE49-F238E27FC236}">
                <a16:creationId xmlns:a16="http://schemas.microsoft.com/office/drawing/2014/main" id="{15972995-466B-BA28-5716-05C917A3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系统构建</a:t>
            </a:r>
          </a:p>
        </p:txBody>
      </p:sp>
    </p:spTree>
    <p:extLst>
      <p:ext uri="{BB962C8B-B14F-4D97-AF65-F5344CB8AC3E}">
        <p14:creationId xmlns:p14="http://schemas.microsoft.com/office/powerpoint/2010/main" val="410913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C5E3163-73B4-6C00-E8BA-EDA49951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VDF</a:t>
            </a:r>
            <a:r>
              <a:rPr lang="zh-CN" altLang="en-US" dirty="0"/>
              <a:t>系统实例</a:t>
            </a:r>
            <a:r>
              <a:rPr lang="en-US" altLang="zh-CN" dirty="0"/>
              <a:t>——Efficient VDF &amp; Simple VDF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5DF86F70-4404-23D9-A783-E7AC9CC643AA}"/>
                  </a:ext>
                </a:extLst>
              </p:cNvPr>
              <p:cNvSpPr/>
              <p:nvPr/>
            </p:nvSpPr>
            <p:spPr>
              <a:xfrm>
                <a:off x="314915" y="1793289"/>
                <a:ext cx="4085585" cy="149366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/>
                  <a:t>准备组件</a:t>
                </a:r>
                <a:endParaRPr lang="en-US" altLang="zh-CN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生成一个阶数未知的有限交换群</a:t>
                </a:r>
                <a14:m>
                  <m:oMath xmlns:m="http://schemas.openxmlformats.org/officeDocument/2006/math">
                    <m:r>
                      <a:rPr lang="en-US" altLang="zh-CN" sz="16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，一般为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大整数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均为素数）的最小非负简化剩余系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上的乘法群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（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RSA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乘法群）</a:t>
                </a:r>
                <a:endParaRPr lang="en-US" altLang="zh-CN" sz="16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5DF86F70-4404-23D9-A783-E7AC9CC64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5" y="1793289"/>
                <a:ext cx="4085585" cy="1493668"/>
              </a:xfrm>
              <a:prstGeom prst="roundRect">
                <a:avLst/>
              </a:prstGeom>
              <a:blipFill>
                <a:blip r:embed="rId3"/>
                <a:stretch>
                  <a:fillRect b="-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5D0D228-EF44-83AB-0579-240C91CDA215}"/>
                  </a:ext>
                </a:extLst>
              </p:cNvPr>
              <p:cNvSpPr/>
              <p:nvPr/>
            </p:nvSpPr>
            <p:spPr>
              <a:xfrm>
                <a:off x="314916" y="3635179"/>
                <a:ext cx="4085586" cy="159376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/>
                  <a:t>计算组件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进行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次串行模平方计算，其中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为时间参数</a:t>
                </a:r>
                <a:endParaRPr lang="en-US" altLang="zh-CN" sz="16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: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𝐺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→⋯→</m:t>
                      </m:r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5D0D228-EF44-83AB-0579-240C91CDA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6" y="3635179"/>
                <a:ext cx="4085586" cy="159376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72EC18-4D45-2196-4FAC-9DEDB7A16867}"/>
              </a:ext>
            </a:extLst>
          </p:cNvPr>
          <p:cNvSpPr/>
          <p:nvPr/>
        </p:nvSpPr>
        <p:spPr>
          <a:xfrm>
            <a:off x="314915" y="5577169"/>
            <a:ext cx="4085587" cy="10011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安全性假设</a:t>
            </a: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自适应根假设（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adaptive root assumption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）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低阶假设（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low order assumption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14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F5589DB-E221-4461-A760-A66D33BE1ABD}"/>
              </a:ext>
            </a:extLst>
          </p:cNvPr>
          <p:cNvGrpSpPr/>
          <p:nvPr/>
        </p:nvGrpSpPr>
        <p:grpSpPr>
          <a:xfrm>
            <a:off x="4900476" y="2296312"/>
            <a:ext cx="3896662" cy="3904795"/>
            <a:chOff x="2790" y="2328"/>
            <a:chExt cx="6952" cy="7144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77154CA-BE95-E803-DBB7-5F8CF2C0AAD0}"/>
                </a:ext>
              </a:extLst>
            </p:cNvPr>
            <p:cNvGrpSpPr/>
            <p:nvPr/>
          </p:nvGrpSpPr>
          <p:grpSpPr>
            <a:xfrm>
              <a:off x="2790" y="2328"/>
              <a:ext cx="6247" cy="6507"/>
              <a:chOff x="2790" y="2328"/>
              <a:chExt cx="6247" cy="6507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BC7C67B3-0BBC-5A2F-7954-35917E081193}"/>
                  </a:ext>
                </a:extLst>
              </p:cNvPr>
              <p:cNvSpPr/>
              <p:nvPr/>
            </p:nvSpPr>
            <p:spPr>
              <a:xfrm>
                <a:off x="2790" y="2328"/>
                <a:ext cx="6145" cy="6145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dk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719C1B4-611C-AC70-1068-D01CD18DEBF4}"/>
                  </a:ext>
                </a:extLst>
              </p:cNvPr>
              <p:cNvSpPr/>
              <p:nvPr/>
            </p:nvSpPr>
            <p:spPr>
              <a:xfrm>
                <a:off x="5840" y="5074"/>
                <a:ext cx="3197" cy="37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F4BCEFC-99A4-A85B-B06D-AD44DEF1A1EF}"/>
                </a:ext>
              </a:extLst>
            </p:cNvPr>
            <p:cNvSpPr/>
            <p:nvPr/>
          </p:nvSpPr>
          <p:spPr>
            <a:xfrm>
              <a:off x="8833" y="4957"/>
              <a:ext cx="204" cy="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C52862F-07DA-6395-22AB-37100806A327}"/>
                </a:ext>
              </a:extLst>
            </p:cNvPr>
            <p:cNvSpPr/>
            <p:nvPr/>
          </p:nvSpPr>
          <p:spPr>
            <a:xfrm>
              <a:off x="8527" y="3973"/>
              <a:ext cx="204" cy="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7BB2685-AC7D-F83E-CE8D-229BC4F3E76D}"/>
                </a:ext>
              </a:extLst>
            </p:cNvPr>
            <p:cNvSpPr/>
            <p:nvPr/>
          </p:nvSpPr>
          <p:spPr>
            <a:xfrm>
              <a:off x="7947" y="3148"/>
              <a:ext cx="204" cy="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CE76202-E124-58F7-7CD2-213FB14E3CEE}"/>
                </a:ext>
              </a:extLst>
            </p:cNvPr>
            <p:cNvSpPr/>
            <p:nvPr/>
          </p:nvSpPr>
          <p:spPr>
            <a:xfrm>
              <a:off x="5761" y="8357"/>
              <a:ext cx="204" cy="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39890AA-094F-E13A-BE18-46E769A5AEB0}"/>
                </a:ext>
              </a:extLst>
            </p:cNvPr>
            <p:cNvSpPr/>
            <p:nvPr/>
          </p:nvSpPr>
          <p:spPr>
            <a:xfrm>
              <a:off x="4609" y="8153"/>
              <a:ext cx="204" cy="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17">
                  <a:extLst>
                    <a:ext uri="{FF2B5EF4-FFF2-40B4-BE49-F238E27FC236}">
                      <a16:creationId xmlns:a16="http://schemas.microsoft.com/office/drawing/2014/main" id="{E5593FC7-39B9-CD4C-073A-1C316036401C}"/>
                    </a:ext>
                  </a:extLst>
                </p:cNvPr>
                <p:cNvSpPr txBox="1"/>
                <p:nvPr/>
              </p:nvSpPr>
              <p:spPr>
                <a:xfrm>
                  <a:off x="9231" y="4667"/>
                  <a:ext cx="511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17">
                  <a:extLst>
                    <a:ext uri="{FF2B5EF4-FFF2-40B4-BE49-F238E27FC236}">
                      <a16:creationId xmlns:a16="http://schemas.microsoft.com/office/drawing/2014/main" id="{E5593FC7-39B9-CD4C-073A-1C31603640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" y="4667"/>
                  <a:ext cx="511" cy="580"/>
                </a:xfrm>
                <a:prstGeom prst="rect">
                  <a:avLst/>
                </a:prstGeom>
                <a:blipFill>
                  <a:blip r:embed="rId5"/>
                  <a:stretch>
                    <a:fillRect r="-10638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18">
                  <a:extLst>
                    <a:ext uri="{FF2B5EF4-FFF2-40B4-BE49-F238E27FC236}">
                      <a16:creationId xmlns:a16="http://schemas.microsoft.com/office/drawing/2014/main" id="{337DB9AF-17E8-2698-BD4D-CF2430A2CFF1}"/>
                    </a:ext>
                  </a:extLst>
                </p:cNvPr>
                <p:cNvSpPr txBox="1"/>
                <p:nvPr/>
              </p:nvSpPr>
              <p:spPr>
                <a:xfrm>
                  <a:off x="9017" y="3689"/>
                  <a:ext cx="654" cy="56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18">
                  <a:extLst>
                    <a:ext uri="{FF2B5EF4-FFF2-40B4-BE49-F238E27FC236}">
                      <a16:creationId xmlns:a16="http://schemas.microsoft.com/office/drawing/2014/main" id="{337DB9AF-17E8-2698-BD4D-CF2430A2C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7" y="3689"/>
                  <a:ext cx="654" cy="567"/>
                </a:xfrm>
                <a:prstGeom prst="rect">
                  <a:avLst/>
                </a:prstGeom>
                <a:blipFill>
                  <a:blip r:embed="rId6"/>
                  <a:stretch>
                    <a:fillRect r="-6557" b="-254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26">
                  <a:extLst>
                    <a:ext uri="{FF2B5EF4-FFF2-40B4-BE49-F238E27FC236}">
                      <a16:creationId xmlns:a16="http://schemas.microsoft.com/office/drawing/2014/main" id="{E267DDC7-1802-5D2D-B885-E760885F42FC}"/>
                    </a:ext>
                  </a:extLst>
                </p:cNvPr>
                <p:cNvSpPr txBox="1"/>
                <p:nvPr/>
              </p:nvSpPr>
              <p:spPr>
                <a:xfrm>
                  <a:off x="8358" y="2728"/>
                  <a:ext cx="715" cy="62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𝑔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26">
                  <a:extLst>
                    <a:ext uri="{FF2B5EF4-FFF2-40B4-BE49-F238E27FC236}">
                      <a16:creationId xmlns:a16="http://schemas.microsoft.com/office/drawing/2014/main" id="{E267DDC7-1802-5D2D-B885-E760885F4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8" y="2728"/>
                  <a:ext cx="715" cy="624"/>
                </a:xfrm>
                <a:prstGeom prst="rect">
                  <a:avLst/>
                </a:prstGeom>
                <a:blipFill>
                  <a:blip r:embed="rId7"/>
                  <a:stretch>
                    <a:fillRect r="-15152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27">
                  <a:extLst>
                    <a:ext uri="{FF2B5EF4-FFF2-40B4-BE49-F238E27FC236}">
                      <a16:creationId xmlns:a16="http://schemas.microsoft.com/office/drawing/2014/main" id="{862E4C81-E440-FE55-02E5-2BDFE1F42921}"/>
                    </a:ext>
                  </a:extLst>
                </p:cNvPr>
                <p:cNvSpPr txBox="1"/>
                <p:nvPr/>
              </p:nvSpPr>
              <p:spPr>
                <a:xfrm>
                  <a:off x="5353" y="8835"/>
                  <a:ext cx="973" cy="63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𝑔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𝑇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27">
                  <a:extLst>
                    <a:ext uri="{FF2B5EF4-FFF2-40B4-BE49-F238E27FC236}">
                      <a16:creationId xmlns:a16="http://schemas.microsoft.com/office/drawing/2014/main" id="{862E4C81-E440-FE55-02E5-2BDFE1F42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" y="8835"/>
                  <a:ext cx="973" cy="637"/>
                </a:xfrm>
                <a:prstGeom prst="rect">
                  <a:avLst/>
                </a:prstGeom>
                <a:blipFill>
                  <a:blip r:embed="rId8"/>
                  <a:stretch>
                    <a:fillRect b="-280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28">
                  <a:extLst>
                    <a:ext uri="{FF2B5EF4-FFF2-40B4-BE49-F238E27FC236}">
                      <a16:creationId xmlns:a16="http://schemas.microsoft.com/office/drawing/2014/main" id="{81868EB0-C32F-0317-2D36-0AE8D24B1F48}"/>
                    </a:ext>
                  </a:extLst>
                </p:cNvPr>
                <p:cNvSpPr txBox="1"/>
                <p:nvPr/>
              </p:nvSpPr>
              <p:spPr>
                <a:xfrm>
                  <a:off x="4135" y="8386"/>
                  <a:ext cx="1153" cy="63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𝑔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𝑇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28">
                  <a:extLst>
                    <a:ext uri="{FF2B5EF4-FFF2-40B4-BE49-F238E27FC236}">
                      <a16:creationId xmlns:a16="http://schemas.microsoft.com/office/drawing/2014/main" id="{81868EB0-C32F-0317-2D36-0AE8D24B1F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" y="8386"/>
                  <a:ext cx="1153" cy="637"/>
                </a:xfrm>
                <a:prstGeom prst="rect">
                  <a:avLst/>
                </a:prstGeom>
                <a:blipFill>
                  <a:blip r:embed="rId9"/>
                  <a:stretch>
                    <a:fillRect r="-1887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29">
                  <a:extLst>
                    <a:ext uri="{FF2B5EF4-FFF2-40B4-BE49-F238E27FC236}">
                      <a16:creationId xmlns:a16="http://schemas.microsoft.com/office/drawing/2014/main" id="{856707A6-1558-E9B7-55FA-040EB46BF937}"/>
                    </a:ext>
                  </a:extLst>
                </p:cNvPr>
                <p:cNvSpPr txBox="1"/>
                <p:nvPr/>
              </p:nvSpPr>
              <p:spPr>
                <a:xfrm>
                  <a:off x="4996" y="5110"/>
                  <a:ext cx="1929" cy="6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迭代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轮</a:t>
                  </a:r>
                </a:p>
              </p:txBody>
            </p:sp>
          </mc:Choice>
          <mc:Fallback xmlns="">
            <p:sp>
              <p:nvSpPr>
                <p:cNvPr id="35" name="文本框 29">
                  <a:extLst>
                    <a:ext uri="{FF2B5EF4-FFF2-40B4-BE49-F238E27FC236}">
                      <a16:creationId xmlns:a16="http://schemas.microsoft.com/office/drawing/2014/main" id="{856707A6-1558-E9B7-55FA-040EB46BF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" y="5110"/>
                  <a:ext cx="1929" cy="676"/>
                </a:xfrm>
                <a:prstGeom prst="rect">
                  <a:avLst/>
                </a:prstGeom>
                <a:blipFill>
                  <a:blip r:embed="rId10"/>
                  <a:stretch>
                    <a:fillRect l="-2260" t="-11475" r="-1695" b="-213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83C4613-1F80-D098-D5BD-348401065C3C}"/>
              </a:ext>
            </a:extLst>
          </p:cNvPr>
          <p:cNvGrpSpPr/>
          <p:nvPr/>
        </p:nvGrpSpPr>
        <p:grpSpPr>
          <a:xfrm>
            <a:off x="7434227" y="3592087"/>
            <a:ext cx="1585484" cy="2301247"/>
            <a:chOff x="7320" y="4696"/>
            <a:chExt cx="2800" cy="4193"/>
          </a:xfrm>
        </p:grpSpPr>
        <p:sp>
          <p:nvSpPr>
            <p:cNvPr id="39" name="左箭头 2">
              <a:extLst>
                <a:ext uri="{FF2B5EF4-FFF2-40B4-BE49-F238E27FC236}">
                  <a16:creationId xmlns:a16="http://schemas.microsoft.com/office/drawing/2014/main" id="{BBAD531C-7888-1AFE-D222-B245928DF621}"/>
                </a:ext>
              </a:extLst>
            </p:cNvPr>
            <p:cNvSpPr/>
            <p:nvPr/>
          </p:nvSpPr>
          <p:spPr>
            <a:xfrm rot="18660000">
              <a:off x="5342" y="6674"/>
              <a:ext cx="4193" cy="238"/>
            </a:xfrm>
            <a:prstGeom prst="lef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4">
                  <a:extLst>
                    <a:ext uri="{FF2B5EF4-FFF2-40B4-BE49-F238E27FC236}">
                      <a16:creationId xmlns:a16="http://schemas.microsoft.com/office/drawing/2014/main" id="{7637BB45-9E8D-F1D2-50B2-4561BD93C9C0}"/>
                    </a:ext>
                  </a:extLst>
                </p:cNvPr>
                <p:cNvSpPr txBox="1"/>
                <p:nvPr/>
              </p:nvSpPr>
              <p:spPr>
                <a:xfrm>
                  <a:off x="7586" y="6636"/>
                  <a:ext cx="2534" cy="75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𝑔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𝑚𝑜𝑑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  <m:t>𝜑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altLang="zh-CN" i="1" dirty="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 xmlns="">
            <p:sp>
              <p:nvSpPr>
                <p:cNvPr id="40" name="文本框 4">
                  <a:extLst>
                    <a:ext uri="{FF2B5EF4-FFF2-40B4-BE49-F238E27FC236}">
                      <a16:creationId xmlns:a16="http://schemas.microsoft.com/office/drawing/2014/main" id="{7637BB45-9E8D-F1D2-50B2-4561BD93C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6" y="6636"/>
                  <a:ext cx="2534" cy="758"/>
                </a:xfrm>
                <a:prstGeom prst="rect">
                  <a:avLst/>
                </a:prstGeom>
                <a:blipFill>
                  <a:blip r:embed="rId11"/>
                  <a:stretch>
                    <a:fillRect b="-7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3392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78D429B-284D-F710-2188-BFC9A90A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系统实例</a:t>
            </a:r>
            <a:r>
              <a:rPr lang="en-US" altLang="zh-CN" dirty="0"/>
              <a:t>——Efficient VDF</a:t>
            </a:r>
            <a:r>
              <a:rPr lang="zh-CN" altLang="en-US" dirty="0"/>
              <a:t>验证组件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CE1282E-A81D-5DC7-269E-45A2DECEA930}"/>
              </a:ext>
            </a:extLst>
          </p:cNvPr>
          <p:cNvGrpSpPr/>
          <p:nvPr/>
        </p:nvGrpSpPr>
        <p:grpSpPr>
          <a:xfrm>
            <a:off x="1093508" y="1715678"/>
            <a:ext cx="1489435" cy="4498691"/>
            <a:chOff x="1093508" y="1715678"/>
            <a:chExt cx="1489435" cy="4498691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1F187845-B537-DFA9-1D21-3CA3F45C823B}"/>
                </a:ext>
              </a:extLst>
            </p:cNvPr>
            <p:cNvSpPr/>
            <p:nvPr/>
          </p:nvSpPr>
          <p:spPr>
            <a:xfrm>
              <a:off x="1093508" y="1715678"/>
              <a:ext cx="1489435" cy="576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pitchFamily="2" charset="-122"/>
                </a:rPr>
                <a:t>证明者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CA360DF-A015-E85E-1A22-252E92D02C41}"/>
                </a:ext>
              </a:extLst>
            </p:cNvPr>
            <p:cNvCxnSpPr>
              <a:stCxn id="37" idx="2"/>
            </p:cNvCxnSpPr>
            <p:nvPr/>
          </p:nvCxnSpPr>
          <p:spPr>
            <a:xfrm>
              <a:off x="1838226" y="2291678"/>
              <a:ext cx="17207" cy="3922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F97F150-3881-763A-A826-E48AE74186C8}"/>
              </a:ext>
            </a:extLst>
          </p:cNvPr>
          <p:cNvGrpSpPr/>
          <p:nvPr/>
        </p:nvGrpSpPr>
        <p:grpSpPr>
          <a:xfrm>
            <a:off x="6271034" y="1715678"/>
            <a:ext cx="1489435" cy="4498691"/>
            <a:chOff x="6128992" y="1715678"/>
            <a:chExt cx="1489435" cy="4498691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0D7EE473-AD51-7AE4-3B93-45563725BE1F}"/>
                </a:ext>
              </a:extLst>
            </p:cNvPr>
            <p:cNvSpPr/>
            <p:nvPr/>
          </p:nvSpPr>
          <p:spPr>
            <a:xfrm>
              <a:off x="6128992" y="1715678"/>
              <a:ext cx="1489435" cy="576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pitchFamily="2" charset="-122"/>
                </a:rPr>
                <a:t>验证者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53CCD1A-1BC8-77BC-4329-7162E5391B42}"/>
                </a:ext>
              </a:extLst>
            </p:cNvPr>
            <p:cNvCxnSpPr>
              <a:stCxn id="38" idx="2"/>
            </p:cNvCxnSpPr>
            <p:nvPr/>
          </p:nvCxnSpPr>
          <p:spPr>
            <a:xfrm>
              <a:off x="6873710" y="2291678"/>
              <a:ext cx="33117" cy="3922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箭头: 右 44">
            <a:extLst>
              <a:ext uri="{FF2B5EF4-FFF2-40B4-BE49-F238E27FC236}">
                <a16:creationId xmlns:a16="http://schemas.microsoft.com/office/drawing/2014/main" id="{694F04B6-A46D-5A60-3226-77BC42FD54B0}"/>
              </a:ext>
            </a:extLst>
          </p:cNvPr>
          <p:cNvSpPr/>
          <p:nvPr/>
        </p:nvSpPr>
        <p:spPr>
          <a:xfrm>
            <a:off x="1838226" y="2734322"/>
            <a:ext cx="5177526" cy="1333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14">
                <a:extLst>
                  <a:ext uri="{FF2B5EF4-FFF2-40B4-BE49-F238E27FC236}">
                    <a16:creationId xmlns:a16="http://schemas.microsoft.com/office/drawing/2014/main" id="{3827BBB1-0E8A-A01F-C5AB-CB66DFC8445D}"/>
                  </a:ext>
                </a:extLst>
              </p:cNvPr>
              <p:cNvSpPr txBox="1"/>
              <p:nvPr/>
            </p:nvSpPr>
            <p:spPr>
              <a:xfrm>
                <a:off x="3771034" y="2434075"/>
                <a:ext cx="1311910" cy="36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𝐺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6" name="文本框 14">
                <a:extLst>
                  <a:ext uri="{FF2B5EF4-FFF2-40B4-BE49-F238E27FC236}">
                    <a16:creationId xmlns:a16="http://schemas.microsoft.com/office/drawing/2014/main" id="{3827BBB1-0E8A-A01F-C5AB-CB66DFC8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034" y="2434075"/>
                <a:ext cx="1311910" cy="367983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箭头: 左 46">
            <a:extLst>
              <a:ext uri="{FF2B5EF4-FFF2-40B4-BE49-F238E27FC236}">
                <a16:creationId xmlns:a16="http://schemas.microsoft.com/office/drawing/2014/main" id="{C60D77AE-7944-6513-6079-C2587DD0093D}"/>
              </a:ext>
            </a:extLst>
          </p:cNvPr>
          <p:cNvSpPr/>
          <p:nvPr/>
        </p:nvSpPr>
        <p:spPr>
          <a:xfrm>
            <a:off x="1838225" y="3178206"/>
            <a:ext cx="5177526" cy="132116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35">
                <a:extLst>
                  <a:ext uri="{FF2B5EF4-FFF2-40B4-BE49-F238E27FC236}">
                    <a16:creationId xmlns:a16="http://schemas.microsoft.com/office/drawing/2014/main" id="{A786BC14-38D5-BA5A-BBB4-66A2D44215C8}"/>
                  </a:ext>
                </a:extLst>
              </p:cNvPr>
              <p:cNvSpPr txBox="1"/>
              <p:nvPr/>
            </p:nvSpPr>
            <p:spPr>
              <a:xfrm>
                <a:off x="3482425" y="2875964"/>
                <a:ext cx="18891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验证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h</m:t>
                    </m:r>
                    <m:r>
                      <a:rPr lang="en-US" altLang="zh-CN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</m:t>
                    </m:r>
                  </m:oMath>
                </a14:m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8" name="文本框 35">
                <a:extLst>
                  <a:ext uri="{FF2B5EF4-FFF2-40B4-BE49-F238E27FC236}">
                    <a16:creationId xmlns:a16="http://schemas.microsoft.com/office/drawing/2014/main" id="{A786BC14-38D5-BA5A-BBB4-66A2D4421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425" y="2875964"/>
                <a:ext cx="1889125" cy="368300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箭头: 左 48">
            <a:extLst>
              <a:ext uri="{FF2B5EF4-FFF2-40B4-BE49-F238E27FC236}">
                <a16:creationId xmlns:a16="http://schemas.microsoft.com/office/drawing/2014/main" id="{8D1131BA-C443-FCA7-DCF1-4B8B9D4EFEB3}"/>
              </a:ext>
            </a:extLst>
          </p:cNvPr>
          <p:cNvSpPr/>
          <p:nvPr/>
        </p:nvSpPr>
        <p:spPr>
          <a:xfrm>
            <a:off x="1846829" y="3998676"/>
            <a:ext cx="5177526" cy="132116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5">
                <a:extLst>
                  <a:ext uri="{FF2B5EF4-FFF2-40B4-BE49-F238E27FC236}">
                    <a16:creationId xmlns:a16="http://schemas.microsoft.com/office/drawing/2014/main" id="{8743EF8A-7C50-CFD6-A275-A65A1C1D4438}"/>
                  </a:ext>
                </a:extLst>
              </p:cNvPr>
              <p:cNvSpPr txBox="1"/>
              <p:nvPr/>
            </p:nvSpPr>
            <p:spPr>
              <a:xfrm>
                <a:off x="3491029" y="3696434"/>
                <a:ext cx="18891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选择随机数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ℓ</m:t>
                    </m:r>
                  </m:oMath>
                </a14:m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0" name="文本框 5">
                <a:extLst>
                  <a:ext uri="{FF2B5EF4-FFF2-40B4-BE49-F238E27FC236}">
                    <a16:creationId xmlns:a16="http://schemas.microsoft.com/office/drawing/2014/main" id="{8743EF8A-7C50-CFD6-A275-A65A1C1D4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29" y="3696434"/>
                <a:ext cx="1889125" cy="368300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箭头: 左弧形 50">
            <a:extLst>
              <a:ext uri="{FF2B5EF4-FFF2-40B4-BE49-F238E27FC236}">
                <a16:creationId xmlns:a16="http://schemas.microsoft.com/office/drawing/2014/main" id="{ECDC9829-D832-B1E4-0C4A-0B59788C70C7}"/>
              </a:ext>
            </a:extLst>
          </p:cNvPr>
          <p:cNvSpPr/>
          <p:nvPr/>
        </p:nvSpPr>
        <p:spPr>
          <a:xfrm>
            <a:off x="1419879" y="4253023"/>
            <a:ext cx="249123" cy="398876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72B2258-01DF-B3BF-6A3B-2D5FC732B294}"/>
                  </a:ext>
                </a:extLst>
              </p:cNvPr>
              <p:cNvSpPr txBox="1"/>
              <p:nvPr/>
            </p:nvSpPr>
            <p:spPr>
              <a:xfrm>
                <a:off x="-58317" y="4267795"/>
                <a:ext cx="15331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72B2258-01DF-B3BF-6A3B-2D5FC732B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317" y="4267795"/>
                <a:ext cx="1533192" cy="369332"/>
              </a:xfrm>
              <a:prstGeom prst="rect">
                <a:avLst/>
              </a:prstGeom>
              <a:blipFill>
                <a:blip r:embed="rId6"/>
                <a:stretch>
                  <a:fillRect t="-116393" r="-19841" b="-175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箭头: 右 54">
            <a:extLst>
              <a:ext uri="{FF2B5EF4-FFF2-40B4-BE49-F238E27FC236}">
                <a16:creationId xmlns:a16="http://schemas.microsoft.com/office/drawing/2014/main" id="{C7DDE352-5D38-A194-A92B-8A82389AD8CF}"/>
              </a:ext>
            </a:extLst>
          </p:cNvPr>
          <p:cNvSpPr/>
          <p:nvPr/>
        </p:nvSpPr>
        <p:spPr>
          <a:xfrm>
            <a:off x="1855433" y="4883964"/>
            <a:ext cx="5177526" cy="1333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15">
                <a:extLst>
                  <a:ext uri="{FF2B5EF4-FFF2-40B4-BE49-F238E27FC236}">
                    <a16:creationId xmlns:a16="http://schemas.microsoft.com/office/drawing/2014/main" id="{012D7062-DB29-FC79-CFD9-C0B61F8370CF}"/>
                  </a:ext>
                </a:extLst>
              </p:cNvPr>
              <p:cNvSpPr txBox="1"/>
              <p:nvPr/>
            </p:nvSpPr>
            <p:spPr>
              <a:xfrm>
                <a:off x="3514174" y="4545325"/>
                <a:ext cx="1825625" cy="36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6" name="文本框 15">
                <a:extLst>
                  <a:ext uri="{FF2B5EF4-FFF2-40B4-BE49-F238E27FC236}">
                    <a16:creationId xmlns:a16="http://schemas.microsoft.com/office/drawing/2014/main" id="{012D7062-DB29-FC79-CFD9-C0B61F837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74" y="4545325"/>
                <a:ext cx="1825625" cy="367983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箭头: 右弧形 56">
            <a:extLst>
              <a:ext uri="{FF2B5EF4-FFF2-40B4-BE49-F238E27FC236}">
                <a16:creationId xmlns:a16="http://schemas.microsoft.com/office/drawing/2014/main" id="{03B8DF91-8E75-9FF8-91F3-4434591D8450}"/>
              </a:ext>
            </a:extLst>
          </p:cNvPr>
          <p:cNvSpPr/>
          <p:nvPr/>
        </p:nvSpPr>
        <p:spPr>
          <a:xfrm>
            <a:off x="7280108" y="5150294"/>
            <a:ext cx="249122" cy="384104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2B25176-D938-AF67-7BD8-4705F3BCFF13}"/>
                  </a:ext>
                </a:extLst>
              </p:cNvPr>
              <p:cNvSpPr txBox="1"/>
              <p:nvPr/>
            </p:nvSpPr>
            <p:spPr>
              <a:xfrm>
                <a:off x="7491195" y="5157680"/>
                <a:ext cx="17024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2B25176-D938-AF67-7BD8-4705F3BCF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195" y="5157680"/>
                <a:ext cx="17024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箭头: 左 59">
            <a:extLst>
              <a:ext uri="{FF2B5EF4-FFF2-40B4-BE49-F238E27FC236}">
                <a16:creationId xmlns:a16="http://schemas.microsoft.com/office/drawing/2014/main" id="{A3F18A0B-A7EE-5C33-4E3D-E3F17DA20F54}"/>
              </a:ext>
            </a:extLst>
          </p:cNvPr>
          <p:cNvSpPr/>
          <p:nvPr/>
        </p:nvSpPr>
        <p:spPr>
          <a:xfrm>
            <a:off x="1838225" y="5704434"/>
            <a:ext cx="5177526" cy="132116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18">
                <a:extLst>
                  <a:ext uri="{FF2B5EF4-FFF2-40B4-BE49-F238E27FC236}">
                    <a16:creationId xmlns:a16="http://schemas.microsoft.com/office/drawing/2014/main" id="{E68DAC42-767A-85D4-ACBE-124F5068E6E6}"/>
                  </a:ext>
                </a:extLst>
              </p:cNvPr>
              <p:cNvSpPr txBox="1"/>
              <p:nvPr/>
            </p:nvSpPr>
            <p:spPr>
              <a:xfrm>
                <a:off x="2918861" y="5380602"/>
                <a:ext cx="3016250" cy="389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验证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𝜋</m:t>
                    </m:r>
                    <m:r>
                      <a:rPr lang="en-US" altLang="zh-CN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</m:t>
                    </m:r>
                  </m:oMath>
                </a14:m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ℓ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" name="文本框 18">
                <a:extLst>
                  <a:ext uri="{FF2B5EF4-FFF2-40B4-BE49-F238E27FC236}">
                    <a16:creationId xmlns:a16="http://schemas.microsoft.com/office/drawing/2014/main" id="{E68DAC42-767A-85D4-ACBE-124F5068E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861" y="5380602"/>
                <a:ext cx="3016250" cy="389890"/>
              </a:xfrm>
              <a:prstGeom prst="rect">
                <a:avLst/>
              </a:prstGeom>
              <a:blipFill>
                <a:blip r:embed="rId9"/>
                <a:stretch>
                  <a:fillRect t="-6250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91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A3D7C77-6B63-F66F-89A7-A421C41A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系统实例</a:t>
            </a:r>
            <a:r>
              <a:rPr lang="en-US" altLang="zh-CN" dirty="0"/>
              <a:t>——Simple VDF</a:t>
            </a:r>
            <a:r>
              <a:rPr lang="zh-CN" altLang="en-US" dirty="0"/>
              <a:t>验证组件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7AEF2B4-A49B-4CE3-A9AD-BCA60E47AC6F}"/>
              </a:ext>
            </a:extLst>
          </p:cNvPr>
          <p:cNvGrpSpPr/>
          <p:nvPr/>
        </p:nvGrpSpPr>
        <p:grpSpPr>
          <a:xfrm>
            <a:off x="1084631" y="1866598"/>
            <a:ext cx="1489435" cy="4498691"/>
            <a:chOff x="1093508" y="1715678"/>
            <a:chExt cx="1489435" cy="449869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3AC4650-050B-5574-2DD6-210C1A1F13B2}"/>
                </a:ext>
              </a:extLst>
            </p:cNvPr>
            <p:cNvSpPr/>
            <p:nvPr/>
          </p:nvSpPr>
          <p:spPr>
            <a:xfrm>
              <a:off x="1093508" y="1715678"/>
              <a:ext cx="1489435" cy="576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pitchFamily="2" charset="-122"/>
                </a:rPr>
                <a:t>证明者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2806632-8938-1515-D84D-8CC23F3DF707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1838226" y="2291678"/>
              <a:ext cx="17207" cy="3922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5416D62-4C55-B87A-EB3E-B099950EC568}"/>
              </a:ext>
            </a:extLst>
          </p:cNvPr>
          <p:cNvGrpSpPr/>
          <p:nvPr/>
        </p:nvGrpSpPr>
        <p:grpSpPr>
          <a:xfrm>
            <a:off x="6262157" y="1866598"/>
            <a:ext cx="1489435" cy="4498691"/>
            <a:chOff x="6128992" y="1715678"/>
            <a:chExt cx="1489435" cy="449869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BEBBBD9-7474-B62A-0DF7-628938654FE0}"/>
                </a:ext>
              </a:extLst>
            </p:cNvPr>
            <p:cNvSpPr/>
            <p:nvPr/>
          </p:nvSpPr>
          <p:spPr>
            <a:xfrm>
              <a:off x="6128992" y="1715678"/>
              <a:ext cx="1489435" cy="576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pitchFamily="2" charset="-122"/>
                </a:rPr>
                <a:t>验证者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1D2AB82-4C97-EAF0-AA5D-932515566386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6873710" y="2291678"/>
              <a:ext cx="33117" cy="3922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箭头: 右 9">
            <a:extLst>
              <a:ext uri="{FF2B5EF4-FFF2-40B4-BE49-F238E27FC236}">
                <a16:creationId xmlns:a16="http://schemas.microsoft.com/office/drawing/2014/main" id="{159A83C3-ADAA-F6C4-E39D-16EA91050230}"/>
              </a:ext>
            </a:extLst>
          </p:cNvPr>
          <p:cNvSpPr/>
          <p:nvPr/>
        </p:nvSpPr>
        <p:spPr>
          <a:xfrm>
            <a:off x="1829349" y="2649742"/>
            <a:ext cx="5177526" cy="1333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4">
                <a:extLst>
                  <a:ext uri="{FF2B5EF4-FFF2-40B4-BE49-F238E27FC236}">
                    <a16:creationId xmlns:a16="http://schemas.microsoft.com/office/drawing/2014/main" id="{0D7B9DBF-AD7F-816D-CDD7-EBBC14AE5BE0}"/>
                  </a:ext>
                </a:extLst>
              </p:cNvPr>
              <p:cNvSpPr txBox="1"/>
              <p:nvPr/>
            </p:nvSpPr>
            <p:spPr>
              <a:xfrm>
                <a:off x="3762157" y="2349495"/>
                <a:ext cx="1311910" cy="36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𝐺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4">
                <a:extLst>
                  <a:ext uri="{FF2B5EF4-FFF2-40B4-BE49-F238E27FC236}">
                    <a16:creationId xmlns:a16="http://schemas.microsoft.com/office/drawing/2014/main" id="{0D7B9DBF-AD7F-816D-CDD7-EBBC14AE5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57" y="2349495"/>
                <a:ext cx="1311910" cy="367983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左 11">
            <a:extLst>
              <a:ext uri="{FF2B5EF4-FFF2-40B4-BE49-F238E27FC236}">
                <a16:creationId xmlns:a16="http://schemas.microsoft.com/office/drawing/2014/main" id="{1B144932-EAB0-3067-F32A-6BB1E0A36353}"/>
              </a:ext>
            </a:extLst>
          </p:cNvPr>
          <p:cNvSpPr/>
          <p:nvPr/>
        </p:nvSpPr>
        <p:spPr>
          <a:xfrm>
            <a:off x="1829348" y="3093626"/>
            <a:ext cx="5177526" cy="132116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35">
                <a:extLst>
                  <a:ext uri="{FF2B5EF4-FFF2-40B4-BE49-F238E27FC236}">
                    <a16:creationId xmlns:a16="http://schemas.microsoft.com/office/drawing/2014/main" id="{7EB6CEE2-902A-086B-EB29-A70E6F6BA3DC}"/>
                  </a:ext>
                </a:extLst>
              </p:cNvPr>
              <p:cNvSpPr txBox="1"/>
              <p:nvPr/>
            </p:nvSpPr>
            <p:spPr>
              <a:xfrm>
                <a:off x="3473548" y="2791384"/>
                <a:ext cx="18891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验证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h</m:t>
                    </m:r>
                    <m:r>
                      <a:rPr lang="en-US" altLang="zh-CN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</m:t>
                    </m:r>
                  </m:oMath>
                </a14:m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35">
                <a:extLst>
                  <a:ext uri="{FF2B5EF4-FFF2-40B4-BE49-F238E27FC236}">
                    <a16:creationId xmlns:a16="http://schemas.microsoft.com/office/drawing/2014/main" id="{7EB6CEE2-902A-086B-EB29-A70E6F6BA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548" y="2791384"/>
                <a:ext cx="1889125" cy="368300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左 13">
            <a:extLst>
              <a:ext uri="{FF2B5EF4-FFF2-40B4-BE49-F238E27FC236}">
                <a16:creationId xmlns:a16="http://schemas.microsoft.com/office/drawing/2014/main" id="{D973C6EB-D9B2-242E-3B15-FE7953975FE6}"/>
              </a:ext>
            </a:extLst>
          </p:cNvPr>
          <p:cNvSpPr/>
          <p:nvPr/>
        </p:nvSpPr>
        <p:spPr>
          <a:xfrm>
            <a:off x="1837952" y="3752082"/>
            <a:ext cx="5177526" cy="132116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31">
                <a:extLst>
                  <a:ext uri="{FF2B5EF4-FFF2-40B4-BE49-F238E27FC236}">
                    <a16:creationId xmlns:a16="http://schemas.microsoft.com/office/drawing/2014/main" id="{5B087BD5-7350-9D2A-53E9-CC11F14F934E}"/>
                  </a:ext>
                </a:extLst>
              </p:cNvPr>
              <p:cNvSpPr txBox="1"/>
              <p:nvPr/>
            </p:nvSpPr>
            <p:spPr>
              <a:xfrm>
                <a:off x="2884030" y="3455805"/>
                <a:ext cx="3118485" cy="377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=1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直接验证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h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文本框 31">
                <a:extLst>
                  <a:ext uri="{FF2B5EF4-FFF2-40B4-BE49-F238E27FC236}">
                    <a16:creationId xmlns:a16="http://schemas.microsoft.com/office/drawing/2014/main" id="{5B087BD5-7350-9D2A-53E9-CC11F14F9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030" y="3455805"/>
                <a:ext cx="3118485" cy="377825"/>
              </a:xfrm>
              <a:prstGeom prst="rect">
                <a:avLst/>
              </a:prstGeom>
              <a:blipFill>
                <a:blip r:embed="rId4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头: 右 15">
            <a:extLst>
              <a:ext uri="{FF2B5EF4-FFF2-40B4-BE49-F238E27FC236}">
                <a16:creationId xmlns:a16="http://schemas.microsoft.com/office/drawing/2014/main" id="{69B73511-1F0E-2925-A4EC-775800821834}"/>
              </a:ext>
            </a:extLst>
          </p:cNvPr>
          <p:cNvSpPr/>
          <p:nvPr/>
        </p:nvSpPr>
        <p:spPr>
          <a:xfrm>
            <a:off x="1837953" y="4477816"/>
            <a:ext cx="5177526" cy="1333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20BF6B89-062B-4C2B-2DC8-F85DD85341FB}"/>
              </a:ext>
            </a:extLst>
          </p:cNvPr>
          <p:cNvSpPr/>
          <p:nvPr/>
        </p:nvSpPr>
        <p:spPr>
          <a:xfrm>
            <a:off x="1837952" y="4921700"/>
            <a:ext cx="5177526" cy="132116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23">
                <a:extLst>
                  <a:ext uri="{FF2B5EF4-FFF2-40B4-BE49-F238E27FC236}">
                    <a16:creationId xmlns:a16="http://schemas.microsoft.com/office/drawing/2014/main" id="{BDDE8820-4846-5813-D37A-2FF89FED2FAC}"/>
                  </a:ext>
                </a:extLst>
              </p:cNvPr>
              <p:cNvSpPr txBox="1"/>
              <p:nvPr/>
            </p:nvSpPr>
            <p:spPr>
              <a:xfrm>
                <a:off x="3619596" y="4135840"/>
                <a:ext cx="1597025" cy="420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/2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8" name="文本框 23">
                <a:extLst>
                  <a:ext uri="{FF2B5EF4-FFF2-40B4-BE49-F238E27FC236}">
                    <a16:creationId xmlns:a16="http://schemas.microsoft.com/office/drawing/2014/main" id="{BDDE8820-4846-5813-D37A-2FF89FED2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96" y="4135840"/>
                <a:ext cx="1597025" cy="420180"/>
              </a:xfrm>
              <a:prstGeom prst="rect">
                <a:avLst/>
              </a:prstGeom>
              <a:blipFill>
                <a:blip r:embed="rId5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5">
                <a:extLst>
                  <a:ext uri="{FF2B5EF4-FFF2-40B4-BE49-F238E27FC236}">
                    <a16:creationId xmlns:a16="http://schemas.microsoft.com/office/drawing/2014/main" id="{25E01B27-6C67-47D8-AD11-0D00EFCCE2D5}"/>
                  </a:ext>
                </a:extLst>
              </p:cNvPr>
              <p:cNvSpPr txBox="1"/>
              <p:nvPr/>
            </p:nvSpPr>
            <p:spPr>
              <a:xfrm>
                <a:off x="3490758" y="4618464"/>
                <a:ext cx="18891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  <a:sym typeface="+mn-ea"/>
                  </a:rPr>
                  <a:t>选择随机数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5">
                <a:extLst>
                  <a:ext uri="{FF2B5EF4-FFF2-40B4-BE49-F238E27FC236}">
                    <a16:creationId xmlns:a16="http://schemas.microsoft.com/office/drawing/2014/main" id="{25E01B27-6C67-47D8-AD11-0D00EFCCE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58" y="4618464"/>
                <a:ext cx="1889125" cy="368300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79F68677-7883-F5A6-23B7-F8ADFCD3D866}"/>
              </a:ext>
            </a:extLst>
          </p:cNvPr>
          <p:cNvSpPr/>
          <p:nvPr/>
        </p:nvSpPr>
        <p:spPr>
          <a:xfrm>
            <a:off x="1846556" y="5521719"/>
            <a:ext cx="5193436" cy="13211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3B9E86C5-4D7F-7604-B65B-73E6B748A885}"/>
              </a:ext>
            </a:extLst>
          </p:cNvPr>
          <p:cNvSpPr/>
          <p:nvPr/>
        </p:nvSpPr>
        <p:spPr>
          <a:xfrm>
            <a:off x="1837952" y="5989622"/>
            <a:ext cx="5193436" cy="13211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15">
                <a:extLst>
                  <a:ext uri="{FF2B5EF4-FFF2-40B4-BE49-F238E27FC236}">
                    <a16:creationId xmlns:a16="http://schemas.microsoft.com/office/drawing/2014/main" id="{DBDA34DF-8E3D-5D76-8757-D19E68F60992}"/>
                  </a:ext>
                </a:extLst>
              </p:cNvPr>
              <p:cNvSpPr txBox="1"/>
              <p:nvPr/>
            </p:nvSpPr>
            <p:spPr>
              <a:xfrm>
                <a:off x="3096756" y="5225710"/>
                <a:ext cx="2693035" cy="367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  <a:cs typeface="Cambria Math" panose="02040503050406030204" charset="0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v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h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ea typeface="等线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22" name="文本框 15">
                <a:extLst>
                  <a:ext uri="{FF2B5EF4-FFF2-40B4-BE49-F238E27FC236}">
                    <a16:creationId xmlns:a16="http://schemas.microsoft.com/office/drawing/2014/main" id="{DBDA34DF-8E3D-5D76-8757-D19E68F60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756" y="5225710"/>
                <a:ext cx="2693035" cy="367665"/>
              </a:xfrm>
              <a:prstGeom prst="rect">
                <a:avLst/>
              </a:prstGeom>
              <a:blipFill>
                <a:blip r:embed="rId7"/>
                <a:stretch>
                  <a:fillRect l="-135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8">
                <a:extLst>
                  <a:ext uri="{FF2B5EF4-FFF2-40B4-BE49-F238E27FC236}">
                    <a16:creationId xmlns:a16="http://schemas.microsoft.com/office/drawing/2014/main" id="{E1C5DB90-A0D3-C4E2-196B-E536C8247D68}"/>
                  </a:ext>
                </a:extLst>
              </p:cNvPr>
              <p:cNvSpPr txBox="1"/>
              <p:nvPr/>
            </p:nvSpPr>
            <p:spPr>
              <a:xfrm>
                <a:off x="2971947" y="5685799"/>
                <a:ext cx="29254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  <a:cs typeface="Cambria Math" panose="0204050305040603020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/2)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  <a:cs typeface="Cambria Math" panose="02040503050406030204" charset="0"/>
                  </a:rPr>
                  <a:t>递归证明</a:t>
                </a:r>
              </a:p>
            </p:txBody>
          </p:sp>
        </mc:Choice>
        <mc:Fallback xmlns="">
          <p:sp>
            <p:nvSpPr>
              <p:cNvPr id="23" name="文本框 28">
                <a:extLst>
                  <a:ext uri="{FF2B5EF4-FFF2-40B4-BE49-F238E27FC236}">
                    <a16:creationId xmlns:a16="http://schemas.microsoft.com/office/drawing/2014/main" id="{E1C5DB90-A0D3-C4E2-196B-E536C8247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47" y="5685799"/>
                <a:ext cx="2925445" cy="368300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左弧形 24">
            <a:extLst>
              <a:ext uri="{FF2B5EF4-FFF2-40B4-BE49-F238E27FC236}">
                <a16:creationId xmlns:a16="http://schemas.microsoft.com/office/drawing/2014/main" id="{B71B93CA-1E6B-39C1-AEF0-6AFC78C9FBF7}"/>
              </a:ext>
            </a:extLst>
          </p:cNvPr>
          <p:cNvSpPr/>
          <p:nvPr/>
        </p:nvSpPr>
        <p:spPr>
          <a:xfrm rot="10800000">
            <a:off x="7188993" y="2655496"/>
            <a:ext cx="789123" cy="3466241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5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F5BC41-6531-E1A8-31F2-8774DCE0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VDF</a:t>
            </a:r>
            <a:r>
              <a:rPr lang="zh-CN" altLang="en-US" dirty="0"/>
              <a:t>系统实例</a:t>
            </a:r>
            <a:r>
              <a:rPr lang="en-US" altLang="zh-CN" dirty="0"/>
              <a:t>——Sloth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49BCCCC1-DDBD-0ED3-06ED-C3DCBAE52873}"/>
                  </a:ext>
                </a:extLst>
              </p:cNvPr>
              <p:cNvSpPr/>
              <p:nvPr/>
            </p:nvSpPr>
            <p:spPr>
              <a:xfrm>
                <a:off x="313967" y="1673084"/>
                <a:ext cx="4017388" cy="211288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准备组件</a:t>
                </a:r>
                <a:endParaRPr lang="en-US" altLang="zh-CN" sz="14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zh-CN" sz="16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一种全排列的模平方根计算函数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altLang="zh-CN" sz="16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6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𝜌</m:t>
                      </m:r>
                      <m:d>
                        <m:dPr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ad>
                                <m:radPr>
                                  <m:ctrlPr>
                                    <a:rPr lang="zh-CN" altLang="zh-CN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deg>
                                <m:e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zh-CN" altLang="zh-CN" sz="16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是平方剩余</m:t>
                              </m:r>
                            </m:e>
                            <m:e>
                              <m:rad>
                                <m:radPr>
                                  <m:ctrlPr>
                                    <a:rPr lang="zh-CN" altLang="zh-CN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deg>
                                <m:e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zh-CN" altLang="zh-CN" sz="16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是平方非剩余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sz="16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一种</a:t>
                </a:r>
                <a:r>
                  <a:rPr lang="zh-CN" altLang="zh-CN" sz="16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置换函数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sz="16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6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    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</a:rPr>
                  <a:t>抗攻击手段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+1    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zh-CN" altLang="zh-CN" sz="16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是奇数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−1    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zh-CN" altLang="zh-CN" sz="16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是偶数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49BCCCC1-DDBD-0ED3-06ED-C3DCBAE52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67" y="1673084"/>
                <a:ext cx="4017388" cy="21128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EB18DC6-F3BA-BF63-992E-772AFBC4F1DB}"/>
                  </a:ext>
                </a:extLst>
              </p:cNvPr>
              <p:cNvSpPr/>
              <p:nvPr/>
            </p:nvSpPr>
            <p:spPr>
              <a:xfrm>
                <a:off x="313967" y="3891003"/>
                <a:ext cx="4017388" cy="15195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计算组件</a:t>
                </a: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进行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次串行模平方根计算，其中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为时间参数</a:t>
                </a:r>
                <a:endParaRPr lang="en-US" altLang="zh-CN" sz="16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𝜌</m:t>
                      </m:r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∘</m:t>
                      </m:r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𝜏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→⋯→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𝜏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EB18DC6-F3BA-BF63-992E-772AFBC4F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67" y="3891003"/>
                <a:ext cx="4017388" cy="15195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8526079A-E59A-E07E-711A-53A01FB286EE}"/>
              </a:ext>
            </a:extLst>
          </p:cNvPr>
          <p:cNvGrpSpPr/>
          <p:nvPr/>
        </p:nvGrpSpPr>
        <p:grpSpPr>
          <a:xfrm>
            <a:off x="5086905" y="2282400"/>
            <a:ext cx="3605964" cy="3600000"/>
            <a:chOff x="2790" y="2328"/>
            <a:chExt cx="7256" cy="728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D6FA84-419B-8D06-A44D-03747143DBD8}"/>
                </a:ext>
              </a:extLst>
            </p:cNvPr>
            <p:cNvGrpSpPr/>
            <p:nvPr/>
          </p:nvGrpSpPr>
          <p:grpSpPr>
            <a:xfrm>
              <a:off x="2790" y="2328"/>
              <a:ext cx="6247" cy="6507"/>
              <a:chOff x="2790" y="2328"/>
              <a:chExt cx="6247" cy="6507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ED1B760-7C77-1B15-EFDA-CE03F4A036A9}"/>
                  </a:ext>
                </a:extLst>
              </p:cNvPr>
              <p:cNvSpPr/>
              <p:nvPr/>
            </p:nvSpPr>
            <p:spPr>
              <a:xfrm>
                <a:off x="2790" y="2328"/>
                <a:ext cx="6145" cy="6145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dk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FE0A8F7-5AE5-79E4-00C6-E5153645D923}"/>
                  </a:ext>
                </a:extLst>
              </p:cNvPr>
              <p:cNvSpPr/>
              <p:nvPr/>
            </p:nvSpPr>
            <p:spPr>
              <a:xfrm>
                <a:off x="5840" y="5074"/>
                <a:ext cx="3197" cy="37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B08024C-C4D6-4374-B4C2-E1801971D338}"/>
                </a:ext>
              </a:extLst>
            </p:cNvPr>
            <p:cNvSpPr/>
            <p:nvPr/>
          </p:nvSpPr>
          <p:spPr>
            <a:xfrm>
              <a:off x="8833" y="4957"/>
              <a:ext cx="204" cy="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BEEC86B-FE96-4866-41A3-5CCACDAD99E5}"/>
                </a:ext>
              </a:extLst>
            </p:cNvPr>
            <p:cNvSpPr/>
            <p:nvPr/>
          </p:nvSpPr>
          <p:spPr>
            <a:xfrm>
              <a:off x="8527" y="3973"/>
              <a:ext cx="204" cy="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047B8FA-F411-E7BF-6C8D-21363B0343F1}"/>
                </a:ext>
              </a:extLst>
            </p:cNvPr>
            <p:cNvSpPr/>
            <p:nvPr/>
          </p:nvSpPr>
          <p:spPr>
            <a:xfrm>
              <a:off x="7947" y="3148"/>
              <a:ext cx="204" cy="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2C4F13F-98E4-B897-D846-CC5ADF8FC613}"/>
                </a:ext>
              </a:extLst>
            </p:cNvPr>
            <p:cNvSpPr/>
            <p:nvPr/>
          </p:nvSpPr>
          <p:spPr>
            <a:xfrm>
              <a:off x="5761" y="8357"/>
              <a:ext cx="204" cy="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AB73370-26D5-C446-44E0-CBB01A59BE20}"/>
                </a:ext>
              </a:extLst>
            </p:cNvPr>
            <p:cNvSpPr/>
            <p:nvPr/>
          </p:nvSpPr>
          <p:spPr>
            <a:xfrm>
              <a:off x="4609" y="8153"/>
              <a:ext cx="204" cy="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7">
                  <a:extLst>
                    <a:ext uri="{FF2B5EF4-FFF2-40B4-BE49-F238E27FC236}">
                      <a16:creationId xmlns:a16="http://schemas.microsoft.com/office/drawing/2014/main" id="{3D11A412-5D27-4F2E-5CDE-EE55A8B9010E}"/>
                    </a:ext>
                  </a:extLst>
                </p:cNvPr>
                <p:cNvSpPr txBox="1"/>
                <p:nvPr/>
              </p:nvSpPr>
              <p:spPr>
                <a:xfrm>
                  <a:off x="9259" y="4544"/>
                  <a:ext cx="511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7">
                  <a:extLst>
                    <a:ext uri="{FF2B5EF4-FFF2-40B4-BE49-F238E27FC236}">
                      <a16:creationId xmlns:a16="http://schemas.microsoft.com/office/drawing/2014/main" id="{3D11A412-5D27-4F2E-5CDE-EE55A8B901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" y="4544"/>
                  <a:ext cx="511" cy="580"/>
                </a:xfrm>
                <a:prstGeom prst="rect">
                  <a:avLst/>
                </a:prstGeom>
                <a:blipFill>
                  <a:blip r:embed="rId4"/>
                  <a:stretch>
                    <a:fillRect r="-14634" b="-127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8">
                  <a:extLst>
                    <a:ext uri="{FF2B5EF4-FFF2-40B4-BE49-F238E27FC236}">
                      <a16:creationId xmlns:a16="http://schemas.microsoft.com/office/drawing/2014/main" id="{D8CCD292-2716-FDCF-58B2-162096916D6C}"/>
                    </a:ext>
                  </a:extLst>
                </p:cNvPr>
                <p:cNvSpPr txBox="1"/>
                <p:nvPr/>
              </p:nvSpPr>
              <p:spPr>
                <a:xfrm>
                  <a:off x="8960" y="3591"/>
                  <a:ext cx="1086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8">
                  <a:extLst>
                    <a:ext uri="{FF2B5EF4-FFF2-40B4-BE49-F238E27FC236}">
                      <a16:creationId xmlns:a16="http://schemas.microsoft.com/office/drawing/2014/main" id="{D8CCD292-2716-FDCF-58B2-162096916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0" y="3591"/>
                  <a:ext cx="1086" cy="580"/>
                </a:xfrm>
                <a:prstGeom prst="rect">
                  <a:avLst/>
                </a:prstGeom>
                <a:blipFill>
                  <a:blip r:embed="rId5"/>
                  <a:stretch>
                    <a:fillRect r="-17978" b="-446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26">
                  <a:extLst>
                    <a:ext uri="{FF2B5EF4-FFF2-40B4-BE49-F238E27FC236}">
                      <a16:creationId xmlns:a16="http://schemas.microsoft.com/office/drawing/2014/main" id="{4DBB5BBE-8788-1904-D1AB-2B6247B45819}"/>
                    </a:ext>
                  </a:extLst>
                </p:cNvPr>
                <p:cNvSpPr txBox="1"/>
                <p:nvPr/>
              </p:nvSpPr>
              <p:spPr>
                <a:xfrm>
                  <a:off x="8280" y="2731"/>
                  <a:ext cx="1221" cy="56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26">
                  <a:extLst>
                    <a:ext uri="{FF2B5EF4-FFF2-40B4-BE49-F238E27FC236}">
                      <a16:creationId xmlns:a16="http://schemas.microsoft.com/office/drawing/2014/main" id="{4DBB5BBE-8788-1904-D1AB-2B6247B45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0" y="2731"/>
                  <a:ext cx="1221" cy="568"/>
                </a:xfrm>
                <a:prstGeom prst="rect">
                  <a:avLst/>
                </a:prstGeom>
                <a:blipFill>
                  <a:blip r:embed="rId6"/>
                  <a:stretch>
                    <a:fillRect r="-24000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29">
                  <a:extLst>
                    <a:ext uri="{FF2B5EF4-FFF2-40B4-BE49-F238E27FC236}">
                      <a16:creationId xmlns:a16="http://schemas.microsoft.com/office/drawing/2014/main" id="{94BC8B7C-F4D2-3C6F-03B6-23F2C03C1650}"/>
                    </a:ext>
                  </a:extLst>
                </p:cNvPr>
                <p:cNvSpPr txBox="1"/>
                <p:nvPr/>
              </p:nvSpPr>
              <p:spPr>
                <a:xfrm>
                  <a:off x="4996" y="5110"/>
                  <a:ext cx="2099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迭代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轮</a:t>
                  </a:r>
                </a:p>
              </p:txBody>
            </p:sp>
          </mc:Choice>
          <mc:Fallback xmlns="">
            <p:sp>
              <p:nvSpPr>
                <p:cNvPr id="16" name="文本框 29">
                  <a:extLst>
                    <a:ext uri="{FF2B5EF4-FFF2-40B4-BE49-F238E27FC236}">
                      <a16:creationId xmlns:a16="http://schemas.microsoft.com/office/drawing/2014/main" id="{94BC8B7C-F4D2-3C6F-03B6-23F2C03C1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" y="5110"/>
                  <a:ext cx="2099" cy="747"/>
                </a:xfrm>
                <a:prstGeom prst="rect">
                  <a:avLst/>
                </a:prstGeom>
                <a:blipFill>
                  <a:blip r:embed="rId7"/>
                  <a:stretch>
                    <a:fillRect l="-3509" t="-11475" r="-4094" b="-213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">
                  <a:extLst>
                    <a:ext uri="{FF2B5EF4-FFF2-40B4-BE49-F238E27FC236}">
                      <a16:creationId xmlns:a16="http://schemas.microsoft.com/office/drawing/2014/main" id="{6C97D34B-73B4-33A3-BC49-7EA5808B9182}"/>
                    </a:ext>
                  </a:extLst>
                </p:cNvPr>
                <p:cNvSpPr txBox="1"/>
                <p:nvPr/>
              </p:nvSpPr>
              <p:spPr>
                <a:xfrm>
                  <a:off x="3832" y="8459"/>
                  <a:ext cx="1509" cy="56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">
                  <a:extLst>
                    <a:ext uri="{FF2B5EF4-FFF2-40B4-BE49-F238E27FC236}">
                      <a16:creationId xmlns:a16="http://schemas.microsoft.com/office/drawing/2014/main" id="{6C97D34B-73B4-33A3-BC49-7EA5808B9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" y="8459"/>
                  <a:ext cx="1509" cy="568"/>
                </a:xfrm>
                <a:prstGeom prst="rect">
                  <a:avLst/>
                </a:prstGeom>
                <a:blipFill>
                  <a:blip r:embed="rId8"/>
                  <a:stretch>
                    <a:fillRect r="-30894" b="-478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2">
                  <a:extLst>
                    <a:ext uri="{FF2B5EF4-FFF2-40B4-BE49-F238E27FC236}">
                      <a16:creationId xmlns:a16="http://schemas.microsoft.com/office/drawing/2014/main" id="{D287D76B-D716-BCB7-C6A2-F4644DA8C2E8}"/>
                    </a:ext>
                  </a:extLst>
                </p:cNvPr>
                <p:cNvSpPr txBox="1"/>
                <p:nvPr/>
              </p:nvSpPr>
              <p:spPr>
                <a:xfrm>
                  <a:off x="5085" y="9042"/>
                  <a:ext cx="1509" cy="56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2">
                  <a:extLst>
                    <a:ext uri="{FF2B5EF4-FFF2-40B4-BE49-F238E27FC236}">
                      <a16:creationId xmlns:a16="http://schemas.microsoft.com/office/drawing/2014/main" id="{D287D76B-D716-BCB7-C6A2-F4644DA8C2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5" y="9042"/>
                  <a:ext cx="1509" cy="568"/>
                </a:xfrm>
                <a:prstGeom prst="rect">
                  <a:avLst/>
                </a:prstGeom>
                <a:blipFill>
                  <a:blip r:embed="rId9"/>
                  <a:stretch>
                    <a:fillRect r="-2439" b="-478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8EA605F-93C6-5A8F-374D-915394C842DC}"/>
              </a:ext>
            </a:extLst>
          </p:cNvPr>
          <p:cNvGrpSpPr/>
          <p:nvPr/>
        </p:nvGrpSpPr>
        <p:grpSpPr>
          <a:xfrm>
            <a:off x="7333374" y="3443597"/>
            <a:ext cx="1865729" cy="2116056"/>
            <a:chOff x="7333374" y="3443597"/>
            <a:chExt cx="1865729" cy="2116056"/>
          </a:xfrm>
        </p:grpSpPr>
        <p:sp>
          <p:nvSpPr>
            <p:cNvPr id="24" name="左箭头 4">
              <a:extLst>
                <a:ext uri="{FF2B5EF4-FFF2-40B4-BE49-F238E27FC236}">
                  <a16:creationId xmlns:a16="http://schemas.microsoft.com/office/drawing/2014/main" id="{9C9BBEAF-42BF-B7BA-3954-C59E6F649331}"/>
                </a:ext>
              </a:extLst>
            </p:cNvPr>
            <p:cNvSpPr/>
            <p:nvPr/>
          </p:nvSpPr>
          <p:spPr>
            <a:xfrm rot="18660000">
              <a:off x="6346916" y="4430055"/>
              <a:ext cx="2116056" cy="14314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9">
                  <a:extLst>
                    <a:ext uri="{FF2B5EF4-FFF2-40B4-BE49-F238E27FC236}">
                      <a16:creationId xmlns:a16="http://schemas.microsoft.com/office/drawing/2014/main" id="{F72E5F22-8E33-A073-9640-A75D282AD883}"/>
                    </a:ext>
                  </a:extLst>
                </p:cNvPr>
                <p:cNvSpPr txBox="1"/>
                <p:nvPr/>
              </p:nvSpPr>
              <p:spPr>
                <a:xfrm>
                  <a:off x="7363664" y="4348476"/>
                  <a:ext cx="1835439" cy="7391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𝑚𝑜𝑑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𝜑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或</a:t>
                  </a:r>
                  <a:endParaRPr lang="en-US" altLang="zh-CN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𝑢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𝜑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 xmlns="">
            <p:sp>
              <p:nvSpPr>
                <p:cNvPr id="25" name="文本框 9">
                  <a:extLst>
                    <a:ext uri="{FF2B5EF4-FFF2-40B4-BE49-F238E27FC236}">
                      <a16:creationId xmlns:a16="http://schemas.microsoft.com/office/drawing/2014/main" id="{F72E5F22-8E33-A073-9640-A75D282AD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3664" y="4348476"/>
                  <a:ext cx="1835439" cy="739177"/>
                </a:xfrm>
                <a:prstGeom prst="rect">
                  <a:avLst/>
                </a:prstGeom>
                <a:blipFill>
                  <a:blip r:embed="rId10"/>
                  <a:stretch>
                    <a:fillRect l="-332" b="-73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F2340CB5-5873-2560-4838-0F509C289304}"/>
                  </a:ext>
                </a:extLst>
              </p:cNvPr>
              <p:cNvSpPr/>
              <p:nvPr/>
            </p:nvSpPr>
            <p:spPr>
              <a:xfrm>
                <a:off x="313967" y="5515621"/>
                <a:ext cx="4017388" cy="115150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验证组件</a:t>
                </a: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sz="1600" b="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对计算过程进行逆运算</a:t>
                </a:r>
                <a:endParaRPr lang="en-US" altLang="zh-CN" sz="1600" b="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→⋯→</m:t>
                      </m:r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F2340CB5-5873-2560-4838-0F509C289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67" y="5515621"/>
                <a:ext cx="4017388" cy="115150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83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FjZDBhZjIyNzIzYjM5MmJmNmQ3YmY4NzQ0YzU0NTMifQ==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0</TotalTime>
  <Words>2728</Words>
  <Application>Microsoft Office PowerPoint</Application>
  <PresentationFormat>全屏显示(4:3)</PresentationFormat>
  <Paragraphs>377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Times New Roman</vt:lpstr>
      <vt:lpstr>2016-VI主题-蓝</vt:lpstr>
      <vt:lpstr>密码延迟函数研究和实现</vt:lpstr>
      <vt:lpstr>目录 Contents</vt:lpstr>
      <vt:lpstr>VDF系统构建</vt:lpstr>
      <vt:lpstr>VDF系统构建</vt:lpstr>
      <vt:lpstr>VDF系统构建</vt:lpstr>
      <vt:lpstr>VDF系统实例——Efficient VDF &amp; Simple VDF</vt:lpstr>
      <vt:lpstr>VDF系统实例——Efficient VDF验证组件</vt:lpstr>
      <vt:lpstr>VDF系统实例——Simple VDF验证组件</vt:lpstr>
      <vt:lpstr>VDF系统实例——Sloth</vt:lpstr>
      <vt:lpstr>VDF系统实例——Isogency VDF</vt:lpstr>
      <vt:lpstr>VDF系统实例——Isogency VDF</vt:lpstr>
      <vt:lpstr>VDF系统实例——Isogency VDF验证组件</vt:lpstr>
      <vt:lpstr>VDF系统实例——综合比较</vt:lpstr>
      <vt:lpstr>VDF实验分析——以Efficient VDF 为例</vt:lpstr>
      <vt:lpstr>VDF实验分析——以Efficient VDF 为例</vt:lpstr>
      <vt:lpstr>VDF实验分析——以Efficient VDF 为例</vt:lpstr>
      <vt:lpstr>VDF实验分析——安全参数</vt:lpstr>
      <vt:lpstr>VDF实验分析——计算平台</vt:lpstr>
      <vt:lpstr>VDF实验分析——综合比较</vt:lpstr>
      <vt:lpstr>VDF实验分析</vt:lpstr>
      <vt:lpstr>目前的工作总结</vt:lpstr>
      <vt:lpstr>VDF发展分析</vt:lpstr>
      <vt:lpstr>VDF发展分析——hidden order group VDFs</vt:lpstr>
      <vt:lpstr>VDF发展分析——other VDFs</vt:lpstr>
      <vt:lpstr>VDF发展分析——相关工作</vt:lpstr>
      <vt:lpstr>VDF发展分析——Benchmark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liu haolin</cp:lastModifiedBy>
  <cp:revision>565</cp:revision>
  <dcterms:created xsi:type="dcterms:W3CDTF">2016-04-20T02:59:00Z</dcterms:created>
  <dcterms:modified xsi:type="dcterms:W3CDTF">2022-06-12T06:26:00Z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B816E131FF4F4C138DBD60F08902A1B9</vt:lpwstr>
  </property>
  <property fmtid="{D5CDD505-2E9C-101B-9397-08002B2CF9AE}" pid="3" name="KSOProductBuildVer">
    <vt:lpwstr>2052-11.1.0.11691</vt:lpwstr>
  </property>
</Properties>
</file>