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Alright,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welcome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our presentation of the r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esults of our user study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With this study we wanted to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figure three things out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How our users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interact with our landing page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we can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improve things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there, which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 of interest check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they prefer and if they need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(for example a communication tool).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7e94c82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7e94c82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should be repetitive -&gt; time is a metric for prototype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3 34 s &amp; short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 95 s &amp;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2 61 s &amp; long -&gt; more cumbersome than Prototype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⅓ does not find topic descriptions necessary, but ⅔ would like them -&gt; discuss classification and granularity of topic description with stakeholder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7e94c82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7e94c82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second stakeholder meeting they told us to focus more on a peer to peer interaction also for the </a:t>
            </a:r>
            <a:r>
              <a:rPr lang="en"/>
              <a:t>communication</a:t>
            </a:r>
            <a:r>
              <a:rPr lang="en"/>
              <a:t>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had not used a communication tool in 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66 % did not use it (because self </a:t>
            </a:r>
            <a:r>
              <a:rPr lang="en"/>
              <a:t>organized</a:t>
            </a:r>
            <a:r>
              <a:rPr lang="en"/>
              <a:t> communication like wa, mails)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to mentor and other </a:t>
            </a:r>
            <a:r>
              <a:rPr lang="en"/>
              <a:t>participants</a:t>
            </a:r>
            <a:r>
              <a:rPr lang="en"/>
              <a:t> is desirable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keep the communication tool simple, asked which feature are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and commenting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for a more specific ideation process and foundation for first low file prototypes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7e94c82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7e94c82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7e94c82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7e94c82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this is a </a:t>
            </a:r>
            <a:r>
              <a:rPr b="1" lang="en"/>
              <a:t>quick rundown of everything</a:t>
            </a:r>
            <a:r>
              <a:rPr lang="en"/>
              <a:t> we’re gonna talk about in the </a:t>
            </a:r>
            <a:r>
              <a:rPr b="1" lang="en"/>
              <a:t>next five minutes</a:t>
            </a:r>
            <a:r>
              <a:rPr lang="en"/>
              <a:t> - So we’ll quickly </a:t>
            </a:r>
            <a:r>
              <a:rPr b="1" lang="en"/>
              <a:t>go over the different methodologies</a:t>
            </a:r>
            <a:r>
              <a:rPr lang="en"/>
              <a:t> used in this user study, and then </a:t>
            </a:r>
            <a:r>
              <a:rPr lang="en"/>
              <a:t>we’ll </a:t>
            </a:r>
            <a:r>
              <a:rPr b="1" lang="en"/>
              <a:t>show you everything that we’ve tested</a:t>
            </a:r>
            <a:r>
              <a:rPr lang="en"/>
              <a:t> (so Landing Page, Interest Check and the Communication Tool)</a:t>
            </a:r>
            <a:r>
              <a:rPr b="1" lang="en"/>
              <a:t> and the results</a:t>
            </a:r>
            <a:r>
              <a:rPr lang="en"/>
              <a:t> we’ve had.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7e94c82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7e94c82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Alright - </a:t>
            </a:r>
            <a:r>
              <a:rPr b="1" lang="en"/>
              <a:t>which methods did we use?</a:t>
            </a:r>
            <a:r>
              <a:rPr lang="en"/>
              <a:t> Obviously, </a:t>
            </a:r>
            <a:r>
              <a:rPr b="1" lang="en"/>
              <a:t>different methods are better suited for different products. </a:t>
            </a:r>
            <a:r>
              <a:rPr lang="en"/>
              <a:t>So for the </a:t>
            </a:r>
            <a:r>
              <a:rPr b="1" lang="en"/>
              <a:t>Landing Page</a:t>
            </a:r>
            <a:r>
              <a:rPr lang="en"/>
              <a:t> (CLICK), we used a combination of </a:t>
            </a:r>
            <a:r>
              <a:rPr b="1" lang="en"/>
              <a:t>observations and interviews and a survey</a:t>
            </a:r>
            <a:r>
              <a:rPr lang="en"/>
              <a:t>, (CLICK) we used </a:t>
            </a:r>
            <a:r>
              <a:rPr b="1" lang="en"/>
              <a:t>A/B testing</a:t>
            </a:r>
            <a:r>
              <a:rPr lang="en"/>
              <a:t> for the </a:t>
            </a:r>
            <a:r>
              <a:rPr b="1" lang="en"/>
              <a:t>interest check</a:t>
            </a:r>
            <a:r>
              <a:rPr lang="en"/>
              <a:t> and we’ve used (CLICK) a </a:t>
            </a:r>
            <a:r>
              <a:rPr b="1" lang="en"/>
              <a:t>survey</a:t>
            </a:r>
            <a:r>
              <a:rPr lang="en"/>
              <a:t> for the </a:t>
            </a:r>
            <a:r>
              <a:rPr b="1" lang="en"/>
              <a:t>communication tool.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was done with</a:t>
            </a:r>
            <a:r>
              <a:rPr b="1" lang="en"/>
              <a:t> 9 participants.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7e94c82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7e94c82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start off with the </a:t>
            </a:r>
            <a:r>
              <a:rPr b="1" lang="en"/>
              <a:t>landing page</a:t>
            </a:r>
            <a:r>
              <a:rPr lang="en"/>
              <a:t>. This is what the </a:t>
            </a:r>
            <a:r>
              <a:rPr b="1" lang="en"/>
              <a:t>paper prototype</a:t>
            </a:r>
            <a:r>
              <a:rPr lang="en"/>
              <a:t> looks like - and</a:t>
            </a:r>
            <a:r>
              <a:rPr b="1" lang="en"/>
              <a:t> thanks to our own wizard of oz, it is fully functional</a:t>
            </a:r>
            <a:r>
              <a:rPr lang="en"/>
              <a:t>. Our participants then had to do a </a:t>
            </a:r>
            <a:r>
              <a:rPr b="1" lang="en"/>
              <a:t>series of ten tasks</a:t>
            </a:r>
            <a:r>
              <a:rPr lang="en"/>
              <a:t>, where we r</a:t>
            </a:r>
            <a:r>
              <a:rPr b="1" lang="en"/>
              <a:t>ecorded the amount of time</a:t>
            </a:r>
            <a:r>
              <a:rPr lang="en"/>
              <a:t> and </a:t>
            </a:r>
            <a:r>
              <a:rPr b="1" lang="en"/>
              <a:t>clicks they needed </a:t>
            </a:r>
            <a:r>
              <a:rPr lang="en"/>
              <a:t>as well as </a:t>
            </a:r>
            <a:r>
              <a:rPr b="1" lang="en"/>
              <a:t>our own other observations.</a:t>
            </a:r>
            <a:r>
              <a:rPr lang="en"/>
              <a:t> After that, they </a:t>
            </a:r>
            <a:r>
              <a:rPr b="1" lang="en"/>
              <a:t>filled out a survey.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7e94c82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7e94c82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b="1" lang="en"/>
              <a:t>some of the results from the survey</a:t>
            </a:r>
            <a:r>
              <a:rPr lang="en"/>
              <a:t>. As you can see, </a:t>
            </a:r>
            <a:r>
              <a:rPr b="1" lang="en"/>
              <a:t>all of our participants</a:t>
            </a:r>
            <a:r>
              <a:rPr lang="en"/>
              <a:t> found it </a:t>
            </a:r>
            <a:r>
              <a:rPr b="1" lang="en"/>
              <a:t>easy to get the hang of our landing page</a:t>
            </a:r>
            <a:r>
              <a:rPr lang="en"/>
              <a:t>, and while </a:t>
            </a:r>
            <a:r>
              <a:rPr b="1" lang="en"/>
              <a:t>some still had their difficulties managing their courses</a:t>
            </a:r>
            <a:r>
              <a:rPr lang="en"/>
              <a:t>, generally, also this interface</a:t>
            </a:r>
            <a:r>
              <a:rPr b="1" lang="en"/>
              <a:t> seems good.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e94c82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7e94c82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survey, They also had the opportunity to </a:t>
            </a:r>
            <a:r>
              <a:rPr b="1" lang="en"/>
              <a:t>give direct feedback</a:t>
            </a:r>
            <a:r>
              <a:rPr lang="en"/>
              <a:t> about </a:t>
            </a:r>
            <a:r>
              <a:rPr b="1" lang="en"/>
              <a:t>things they found unclear</a:t>
            </a:r>
            <a:r>
              <a:rPr lang="en"/>
              <a:t>. And almost </a:t>
            </a:r>
            <a:r>
              <a:rPr b="1" lang="en"/>
              <a:t>every one of them</a:t>
            </a:r>
            <a:r>
              <a:rPr lang="en"/>
              <a:t> had something to say about </a:t>
            </a:r>
            <a:r>
              <a:rPr b="1" lang="en"/>
              <a:t>this skill progress spider diagram.</a:t>
            </a:r>
            <a:r>
              <a:rPr lang="en"/>
              <a:t> For one, apparently it is not very obvious </a:t>
            </a:r>
            <a:r>
              <a:rPr b="1" lang="en"/>
              <a:t>what this thing even means</a:t>
            </a:r>
            <a:r>
              <a:rPr lang="en"/>
              <a:t>, and that the</a:t>
            </a:r>
            <a:r>
              <a:rPr b="1" lang="en"/>
              <a:t> terminology</a:t>
            </a:r>
            <a:r>
              <a:rPr lang="en"/>
              <a:t> used is also </a:t>
            </a:r>
            <a:r>
              <a:rPr b="1" lang="en"/>
              <a:t>not very clear.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7e94c82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7e94c82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we also did </a:t>
            </a:r>
            <a:r>
              <a:rPr b="1" lang="en"/>
              <a:t>our own observations</a:t>
            </a:r>
            <a:r>
              <a:rPr lang="en"/>
              <a:t> while our participants completed their tasks. So to figure out </a:t>
            </a:r>
            <a:r>
              <a:rPr b="1" lang="en"/>
              <a:t>which tasks were more difficult than they have to be</a:t>
            </a:r>
            <a:r>
              <a:rPr lang="en"/>
              <a:t>, we measured </a:t>
            </a:r>
            <a:r>
              <a:rPr b="1" lang="en"/>
              <a:t>two things</a:t>
            </a:r>
            <a:r>
              <a:rPr lang="en"/>
              <a:t> - the </a:t>
            </a:r>
            <a:r>
              <a:rPr b="1" lang="en"/>
              <a:t>average number of clicks </a:t>
            </a:r>
            <a:r>
              <a:rPr lang="en"/>
              <a:t>our participants needed, and the </a:t>
            </a:r>
            <a:r>
              <a:rPr b="1" lang="en"/>
              <a:t>variance they had in solving them</a:t>
            </a:r>
            <a:r>
              <a:rPr lang="en"/>
              <a:t>. If we have a look at the </a:t>
            </a:r>
            <a:r>
              <a:rPr b="1" lang="en"/>
              <a:t>left diagram</a:t>
            </a:r>
            <a:r>
              <a:rPr lang="en"/>
              <a:t>, you can see for example that </a:t>
            </a:r>
            <a:r>
              <a:rPr b="1" lang="en"/>
              <a:t>tasks 5 and 6</a:t>
            </a:r>
            <a:r>
              <a:rPr lang="en"/>
              <a:t> have a</a:t>
            </a:r>
            <a:r>
              <a:rPr b="1" lang="en"/>
              <a:t> big difference</a:t>
            </a:r>
            <a:r>
              <a:rPr lang="en"/>
              <a:t> between the </a:t>
            </a:r>
            <a:r>
              <a:rPr b="1" lang="en"/>
              <a:t>minimum amount of clicks required</a:t>
            </a:r>
            <a:r>
              <a:rPr lang="en"/>
              <a:t> and the </a:t>
            </a:r>
            <a:r>
              <a:rPr b="1" lang="en"/>
              <a:t>average our participants had</a:t>
            </a:r>
            <a:r>
              <a:rPr lang="en"/>
              <a:t> - and you can see this also from the </a:t>
            </a:r>
            <a:r>
              <a:rPr b="1" lang="en"/>
              <a:t>standard deviation graph on the right.</a:t>
            </a:r>
            <a:r>
              <a:rPr lang="en"/>
              <a:t> These results also </a:t>
            </a:r>
            <a:r>
              <a:rPr b="1" lang="en"/>
              <a:t>tie in</a:t>
            </a:r>
            <a:r>
              <a:rPr lang="en"/>
              <a:t> very nicely with the </a:t>
            </a:r>
            <a:r>
              <a:rPr b="1" lang="en"/>
              <a:t>survey answers.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high standard deviation</a:t>
            </a:r>
            <a:r>
              <a:rPr lang="en"/>
              <a:t> for </a:t>
            </a:r>
            <a:r>
              <a:rPr b="1" lang="en"/>
              <a:t>task 1</a:t>
            </a:r>
            <a:r>
              <a:rPr lang="en"/>
              <a:t> can be explained with the </a:t>
            </a:r>
            <a:r>
              <a:rPr b="1" lang="en"/>
              <a:t>short task time</a:t>
            </a:r>
            <a:r>
              <a:rPr lang="en"/>
              <a:t>, and </a:t>
            </a:r>
            <a:r>
              <a:rPr b="1" lang="en"/>
              <a:t>task 9</a:t>
            </a:r>
            <a:r>
              <a:rPr lang="en"/>
              <a:t> was one where an </a:t>
            </a:r>
            <a:r>
              <a:rPr b="1" lang="en"/>
              <a:t>oral answer</a:t>
            </a:r>
            <a:r>
              <a:rPr lang="en"/>
              <a:t> was required, so that </a:t>
            </a:r>
            <a:r>
              <a:rPr b="1" lang="en"/>
              <a:t>naturally varies</a:t>
            </a:r>
            <a:r>
              <a:rPr lang="en"/>
              <a:t> a lot.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philipp is gonna tell you about the interest check and communication tool.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7e94c8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7e94c8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Protoype Like/Dislike -&gt; with closer descriptions of the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Prototype Comparision -&gt; would lead to ranked interests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Bubbles -&gt; full overview off all topics, a little bit like Netflix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7e94c82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7e94c82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usability scale (SUS)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1 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2 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3 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line at 68 stand for good usability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Prototype 3 was the most liked by the participants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FF99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0" name="Google Shape;9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F99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6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3" name="Google Shape;8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Study Presentation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EWOR: Education Platform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21.11.2019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Check Results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54" y="2066425"/>
            <a:ext cx="369189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61" y="2066425"/>
            <a:ext cx="370332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Tool Results</a:t>
            </a:r>
            <a:endParaRPr/>
          </a:p>
        </p:txBody>
      </p:sp>
      <p:pic>
        <p:nvPicPr>
          <p:cNvPr id="204" name="Google Shape;204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75" y="1431763"/>
            <a:ext cx="5749851" cy="35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Methodology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Tested Products &amp; Results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Landing Page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Interest Check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Communication Tool</a:t>
            </a:r>
            <a:endParaRPr sz="1800"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2161150" y="4218549"/>
            <a:ext cx="916200" cy="276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Methods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29" l="0" r="0" t="39"/>
          <a:stretch/>
        </p:blipFill>
        <p:spPr>
          <a:xfrm>
            <a:off x="1055459" y="1915447"/>
            <a:ext cx="7036203" cy="265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5"/>
          <p:cNvGrpSpPr/>
          <p:nvPr/>
        </p:nvGrpSpPr>
        <p:grpSpPr>
          <a:xfrm>
            <a:off x="968200" y="4218549"/>
            <a:ext cx="916200" cy="811801"/>
            <a:chOff x="968200" y="4218549"/>
            <a:chExt cx="916200" cy="811801"/>
          </a:xfrm>
        </p:grpSpPr>
        <p:sp>
          <p:nvSpPr>
            <p:cNvPr id="118" name="Google Shape;118;p15"/>
            <p:cNvSpPr/>
            <p:nvPr/>
          </p:nvSpPr>
          <p:spPr>
            <a:xfrm>
              <a:off x="968200" y="4218549"/>
              <a:ext cx="916200" cy="2766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968200" y="4495150"/>
              <a:ext cx="916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Landing Page</a:t>
              </a:r>
              <a:endPara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3598780" y="4218549"/>
            <a:ext cx="916200" cy="811801"/>
            <a:chOff x="3587500" y="4218549"/>
            <a:chExt cx="916200" cy="811801"/>
          </a:xfrm>
        </p:grpSpPr>
        <p:sp>
          <p:nvSpPr>
            <p:cNvPr id="121" name="Google Shape;121;p15"/>
            <p:cNvSpPr/>
            <p:nvPr/>
          </p:nvSpPr>
          <p:spPr>
            <a:xfrm>
              <a:off x="3587500" y="4218549"/>
              <a:ext cx="916200" cy="2766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587500" y="4495150"/>
              <a:ext cx="916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Lato"/>
                  <a:ea typeface="Lato"/>
                  <a:cs typeface="Lato"/>
                  <a:sym typeface="Lato"/>
                </a:rPr>
                <a:t>Landing Page</a:t>
              </a:r>
              <a:endParaRPr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4763150" y="4218549"/>
            <a:ext cx="916200" cy="811801"/>
            <a:chOff x="4763150" y="4218549"/>
            <a:chExt cx="916200" cy="811801"/>
          </a:xfrm>
        </p:grpSpPr>
        <p:sp>
          <p:nvSpPr>
            <p:cNvPr id="124" name="Google Shape;124;p15"/>
            <p:cNvSpPr/>
            <p:nvPr/>
          </p:nvSpPr>
          <p:spPr>
            <a:xfrm>
              <a:off x="4763150" y="4218549"/>
              <a:ext cx="916200" cy="276600"/>
            </a:xfrm>
            <a:prstGeom prst="rect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4763150" y="4495150"/>
              <a:ext cx="916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Interest</a:t>
              </a:r>
              <a:endPara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Check</a:t>
              </a:r>
              <a:endPara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1862800" y="4218549"/>
            <a:ext cx="1512900" cy="811801"/>
            <a:chOff x="1862800" y="4218549"/>
            <a:chExt cx="1512900" cy="811801"/>
          </a:xfrm>
        </p:grpSpPr>
        <p:sp>
          <p:nvSpPr>
            <p:cNvPr id="127" name="Google Shape;127;p15"/>
            <p:cNvSpPr/>
            <p:nvPr/>
          </p:nvSpPr>
          <p:spPr>
            <a:xfrm>
              <a:off x="2161150" y="4218549"/>
              <a:ext cx="916200" cy="2766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1862800" y="4495150"/>
              <a:ext cx="15129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Communication Tool</a:t>
              </a:r>
              <a:endPara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Page: Overview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25" y="1356350"/>
            <a:ext cx="7442473" cy="378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29450" y="556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Page: Survey Results</a:t>
            </a:r>
            <a:endParaRPr/>
          </a:p>
        </p:txBody>
      </p:sp>
      <p:pic>
        <p:nvPicPr>
          <p:cNvPr id="142" name="Google Shape;142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3278"/>
            <a:ext cx="4370826" cy="28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5" y="1555928"/>
            <a:ext cx="4370826" cy="28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Page: Survey Results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29450" y="2017775"/>
            <a:ext cx="4522500" cy="23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Unclear Things: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 presentation, the spider diagram and its relevance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“Main” and “Side Quests”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“Quest” vs. “Module” vs. “Course”</a:t>
            </a:r>
            <a:endParaRPr sz="1800"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40056" r="20594" t="55015"/>
          <a:stretch/>
        </p:blipFill>
        <p:spPr>
          <a:xfrm>
            <a:off x="5251950" y="2017825"/>
            <a:ext cx="3862175" cy="2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Page: Observations &amp; Timing Data</a:t>
            </a:r>
            <a:endParaRPr/>
          </a:p>
        </p:txBody>
      </p:sp>
      <p:pic>
        <p:nvPicPr>
          <p:cNvPr id="158" name="Google Shape;158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1338775"/>
            <a:ext cx="4502499" cy="278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 title="Standard Deviation per Tas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600" y="1382434"/>
            <a:ext cx="4056800" cy="274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847600" y="4131900"/>
            <a:ext cx="76887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Task 5: </a:t>
            </a:r>
            <a:r>
              <a:rPr lang="en" sz="1100"/>
              <a:t>You are in Phase 2 of the project and want to know what courses belong to it. Figure it out.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Task 6: </a:t>
            </a:r>
            <a:r>
              <a:rPr lang="en" sz="1100"/>
              <a:t>In which phase of the main quest did you complete the most modules?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Check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72" y="1853850"/>
            <a:ext cx="3474719" cy="22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753" y="1853850"/>
            <a:ext cx="25146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38" y="1853850"/>
            <a:ext cx="1680211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1018900" y="4223500"/>
            <a:ext cx="1101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Like/Dislike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287850" y="4223500"/>
            <a:ext cx="1238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rPr>
              <a:t>Comparison</a:t>
            </a:r>
            <a:endParaRPr>
              <a:solidFill>
                <a:srgbClr val="6FA8D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366138" y="4223500"/>
            <a:ext cx="1238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Bubbles</a:t>
            </a:r>
            <a:endParaRPr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5153025" y="4010025"/>
            <a:ext cx="428700" cy="29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9450" y="5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Check Results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24" y="2066425"/>
            <a:ext cx="3703320" cy="228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1"/>
          <p:cNvGrpSpPr/>
          <p:nvPr/>
        </p:nvGrpSpPr>
        <p:grpSpPr>
          <a:xfrm>
            <a:off x="729450" y="2066425"/>
            <a:ext cx="3691890" cy="2286000"/>
            <a:chOff x="729450" y="2066425"/>
            <a:chExt cx="3691890" cy="2286000"/>
          </a:xfrm>
        </p:grpSpPr>
        <p:pic>
          <p:nvPicPr>
            <p:cNvPr id="183" name="Google Shape;183;p21" title="Points scored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9450" y="2066425"/>
              <a:ext cx="3691890" cy="2286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" name="Google Shape;184;p21"/>
            <p:cNvGrpSpPr/>
            <p:nvPr/>
          </p:nvGrpSpPr>
          <p:grpSpPr>
            <a:xfrm>
              <a:off x="2101765" y="2667625"/>
              <a:ext cx="1352481" cy="1342200"/>
              <a:chOff x="2101765" y="2667625"/>
              <a:chExt cx="1352481" cy="1342200"/>
            </a:xfrm>
          </p:grpSpPr>
          <p:sp>
            <p:nvSpPr>
              <p:cNvPr id="185" name="Google Shape;185;p21"/>
              <p:cNvSpPr/>
              <p:nvPr/>
            </p:nvSpPr>
            <p:spPr>
              <a:xfrm>
                <a:off x="2101765" y="2927050"/>
                <a:ext cx="526200" cy="10827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rgbClr val="6FA8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2928045" y="2667625"/>
                <a:ext cx="526200" cy="1342200"/>
              </a:xfrm>
              <a:prstGeom prst="rect">
                <a:avLst/>
              </a:prstGeom>
              <a:solidFill>
                <a:srgbClr val="EB5600"/>
              </a:solidFill>
              <a:ln cap="flat" cmpd="sng" w="9525">
                <a:solidFill>
                  <a:srgbClr val="EB5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7" name="Google Shape;187;p21"/>
          <p:cNvCxnSpPr/>
          <p:nvPr/>
        </p:nvCxnSpPr>
        <p:spPr>
          <a:xfrm flipH="1" rot="10800000">
            <a:off x="1143000" y="2981250"/>
            <a:ext cx="2524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826425" y="2259825"/>
            <a:ext cx="513000" cy="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