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 snapToGrid="0" snapToObjects="1">
      <p:cViewPr varScale="1">
        <p:scale>
          <a:sx n="99" d="100"/>
          <a:sy n="99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12C0A-F032-8A4F-A51B-C53BDFD3A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2A5723-F104-724D-AE13-D7E4C93AF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85205C-9EAC-B44D-B704-EFAC50220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908D-1EC0-AB48-9D25-75F88517E564}" type="datetimeFigureOut">
              <a:rPr lang="de-DE" smtClean="0"/>
              <a:t>11.11.19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B033FB-0F92-F743-884E-E0F3355E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A1C4D4-E844-DF4F-9D3A-0EA51F09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26BA-005B-3849-83B4-E3D778F5A9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05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2250D-F4ED-AD4D-BBC7-F2419ED2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C8CAD28-8C73-604A-A469-EF5543302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CDF9A-FD9A-5B40-B4D0-79C94498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908D-1EC0-AB48-9D25-75F88517E564}" type="datetimeFigureOut">
              <a:rPr lang="de-DE" smtClean="0"/>
              <a:t>11.11.19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85977B-6348-F646-9F68-682C62B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5E326C-0883-6E4E-86B6-A7EF3EA4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26BA-005B-3849-83B4-E3D778F5A9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48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180917B-B1CE-7A49-86C4-AAD2D864B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612191-F76A-F34E-8911-579D3C771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B8C3D6-7C97-F34C-993D-43AB1989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908D-1EC0-AB48-9D25-75F88517E564}" type="datetimeFigureOut">
              <a:rPr lang="de-DE" smtClean="0"/>
              <a:t>11.11.19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F7BCDA-432B-5A45-8420-95156FAF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0B3774-A1F6-4449-BC8F-E9D696D5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26BA-005B-3849-83B4-E3D778F5A9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56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D1B13D-A863-E34A-8118-9A4EC1DD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7A078-E534-1247-9374-C9616FE24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6D970A-1052-0649-BE11-4B417769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908D-1EC0-AB48-9D25-75F88517E564}" type="datetimeFigureOut">
              <a:rPr lang="de-DE" smtClean="0"/>
              <a:t>11.11.19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69A230-7022-284F-AD03-666FCA70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BD7CB1-EC7E-F346-8CC6-EDE9A509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26BA-005B-3849-83B4-E3D778F5A9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83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7452A-B455-9947-8120-FD6C3C2A4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9031A2-D4D2-9B44-9064-0B5525D87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611D0A-BDA2-7940-A2F5-9B5715F2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908D-1EC0-AB48-9D25-75F88517E564}" type="datetimeFigureOut">
              <a:rPr lang="de-DE" smtClean="0"/>
              <a:t>11.11.19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366806-9A8D-1645-A737-1343881C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9FB37C-BAF9-D24A-81AE-65F3A76B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26BA-005B-3849-83B4-E3D778F5A9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73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66B7D7-07F7-4746-9946-6B44AC51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14F00C-53A5-724C-8DCE-F777C9203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F6058D-9F0C-9943-8412-A2534A5C5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63027B-9661-504A-9DB9-344CCE10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908D-1EC0-AB48-9D25-75F88517E564}" type="datetimeFigureOut">
              <a:rPr lang="de-DE" smtClean="0"/>
              <a:t>11.11.19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961618-E5CE-7C45-ADF3-3D10F57D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B95833-C52D-6A46-9A3E-D073B436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26BA-005B-3849-83B4-E3D778F5A9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87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6358B-7A5B-074B-96AE-1BB32ED5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10538A-876B-EF4A-8DE2-E014B1D56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809FA0-70BC-7546-9107-853F72FF4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07330C-594E-DA45-A24B-FE15C4F20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27030C-B918-F248-BE42-E5D8D84F8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571286E-4E69-0C43-B349-4CFDFFA5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908D-1EC0-AB48-9D25-75F88517E564}" type="datetimeFigureOut">
              <a:rPr lang="de-DE" smtClean="0"/>
              <a:t>11.11.19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51F774-1DC8-3547-BBB8-E386C5F5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7A9584-CEC4-4B4E-8810-3BF17125D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26BA-005B-3849-83B4-E3D778F5A9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30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3C539-A321-904F-970B-A55609CAD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5C0021-376A-4242-8D19-93A380EA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908D-1EC0-AB48-9D25-75F88517E564}" type="datetimeFigureOut">
              <a:rPr lang="de-DE" smtClean="0"/>
              <a:t>11.11.19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6B5DDA-9292-B349-9B2E-1FA68CE0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4062AE-EE99-5E43-97AA-C1B798B2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26BA-005B-3849-83B4-E3D778F5A9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33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C1A7B7C-A097-C04D-ADF3-B33FF4AE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908D-1EC0-AB48-9D25-75F88517E564}" type="datetimeFigureOut">
              <a:rPr lang="de-DE" smtClean="0"/>
              <a:t>11.11.19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50F44D-082B-594B-822C-BE374733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B7457E-EDA5-B848-87CA-70D82590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26BA-005B-3849-83B4-E3D778F5A9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50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331EC-D35A-4E49-9785-624BCDD5C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AD8D98-C6A1-FF40-ADF1-874A17A0B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0DCC0C-8DDE-3B49-9A5B-DDC5682D2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81D377-50CF-564C-BA57-9C5B1B69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908D-1EC0-AB48-9D25-75F88517E564}" type="datetimeFigureOut">
              <a:rPr lang="de-DE" smtClean="0"/>
              <a:t>11.11.19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850A62-09BA-5F41-9BAA-A4AE418E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CE24E2-5A0A-0740-B23E-CDCAD440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26BA-005B-3849-83B4-E3D778F5A9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00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DBDA9-5387-344E-A406-070C721AD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A3A3449-05EF-7D40-9092-26AB3A3DF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020CC4-CEB0-1448-A598-AD945C0D8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70DCCA-C41C-3948-908A-B85AE436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908D-1EC0-AB48-9D25-75F88517E564}" type="datetimeFigureOut">
              <a:rPr lang="de-DE" smtClean="0"/>
              <a:t>11.11.19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69B7CA-2759-B14A-8904-A03B8ABC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9909C4-2FC4-ED4C-A5DC-1F93191D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26BA-005B-3849-83B4-E3D778F5A9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21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ACF16D7-D178-BA49-9656-39E77438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2688DA-D301-F843-83A7-0CCAFED2B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E975FE-B74F-5A43-819D-0EE883DAE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E908D-1EC0-AB48-9D25-75F88517E564}" type="datetimeFigureOut">
              <a:rPr lang="de-DE" smtClean="0"/>
              <a:t>11.11.19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C43CB4-29B5-9C48-B13A-A37642DA4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2C8E74-F4CC-1E44-B08B-C69E77445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726BA-005B-3849-83B4-E3D778F5A9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26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64EA254-204B-B54E-AF85-93E92BA63AF9}"/>
              </a:ext>
            </a:extLst>
          </p:cNvPr>
          <p:cNvSpPr txBox="1"/>
          <p:nvPr/>
        </p:nvSpPr>
        <p:spPr>
          <a:xfrm>
            <a:off x="3332018" y="845127"/>
            <a:ext cx="552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Are </a:t>
            </a:r>
            <a:r>
              <a:rPr lang="de-DE" sz="3200" dirty="0" err="1"/>
              <a:t>you</a:t>
            </a:r>
            <a:r>
              <a:rPr lang="de-DE" sz="3200" dirty="0"/>
              <a:t> </a:t>
            </a:r>
            <a:r>
              <a:rPr lang="de-DE" sz="3200" dirty="0" err="1"/>
              <a:t>interested</a:t>
            </a:r>
            <a:r>
              <a:rPr lang="de-DE" sz="3200" dirty="0"/>
              <a:t> in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512D3C2-915F-3E45-894A-3B32D6264712}"/>
              </a:ext>
            </a:extLst>
          </p:cNvPr>
          <p:cNvSpPr txBox="1"/>
          <p:nvPr/>
        </p:nvSpPr>
        <p:spPr>
          <a:xfrm>
            <a:off x="11091334" y="648866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1/16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AB5D741-D3C1-7349-9240-2489767CA9F8}"/>
              </a:ext>
            </a:extLst>
          </p:cNvPr>
          <p:cNvGrpSpPr/>
          <p:nvPr/>
        </p:nvGrpSpPr>
        <p:grpSpPr>
          <a:xfrm>
            <a:off x="4386000" y="4773272"/>
            <a:ext cx="3420000" cy="1080000"/>
            <a:chOff x="4470400" y="3894667"/>
            <a:chExt cx="3420000" cy="108000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1212994-A292-2A40-B0DB-3B4DCD9B7590}"/>
                </a:ext>
              </a:extLst>
            </p:cNvPr>
            <p:cNvGrpSpPr/>
            <p:nvPr/>
          </p:nvGrpSpPr>
          <p:grpSpPr>
            <a:xfrm>
              <a:off x="4470400" y="3894667"/>
              <a:ext cx="1080000" cy="1080000"/>
              <a:chOff x="4470400" y="3894667"/>
              <a:chExt cx="1080000" cy="10800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40E698C-39B1-F94A-B491-AB7630E96AD6}"/>
                  </a:ext>
                </a:extLst>
              </p:cNvPr>
              <p:cNvSpPr/>
              <p:nvPr/>
            </p:nvSpPr>
            <p:spPr>
              <a:xfrm>
                <a:off x="4470400" y="3894667"/>
                <a:ext cx="1080000" cy="1080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Multiplizieren 8">
                <a:extLst>
                  <a:ext uri="{FF2B5EF4-FFF2-40B4-BE49-F238E27FC236}">
                    <a16:creationId xmlns:a16="http://schemas.microsoft.com/office/drawing/2014/main" id="{4FDFA986-EBE7-424A-977C-E4D35CE712A5}"/>
                  </a:ext>
                </a:extLst>
              </p:cNvPr>
              <p:cNvSpPr/>
              <p:nvPr/>
            </p:nvSpPr>
            <p:spPr>
              <a:xfrm>
                <a:off x="4560400" y="3984667"/>
                <a:ext cx="900000" cy="900000"/>
              </a:xfrm>
              <a:prstGeom prst="mathMultiply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5B790D0-CFB0-4B4B-8564-44F1FDD87581}"/>
                </a:ext>
              </a:extLst>
            </p:cNvPr>
            <p:cNvGrpSpPr/>
            <p:nvPr/>
          </p:nvGrpSpPr>
          <p:grpSpPr>
            <a:xfrm>
              <a:off x="5640400" y="3894667"/>
              <a:ext cx="2250000" cy="1080000"/>
              <a:chOff x="5640400" y="3894667"/>
              <a:chExt cx="2250000" cy="1080000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8D5088C2-A65C-BF4C-9DB2-A543B3F11874}"/>
                  </a:ext>
                </a:extLst>
              </p:cNvPr>
              <p:cNvGrpSpPr/>
              <p:nvPr/>
            </p:nvGrpSpPr>
            <p:grpSpPr>
              <a:xfrm>
                <a:off x="6810400" y="3894667"/>
                <a:ext cx="1080000" cy="1080000"/>
                <a:chOff x="6810400" y="3894667"/>
                <a:chExt cx="1080000" cy="108000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16CDC80-079A-BC46-BE9B-5D16C5728A70}"/>
                    </a:ext>
                  </a:extLst>
                </p:cNvPr>
                <p:cNvSpPr/>
                <p:nvPr/>
              </p:nvSpPr>
              <p:spPr>
                <a:xfrm>
                  <a:off x="6810400" y="3894667"/>
                  <a:ext cx="1080000" cy="10800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Herz 12">
                  <a:extLst>
                    <a:ext uri="{FF2B5EF4-FFF2-40B4-BE49-F238E27FC236}">
                      <a16:creationId xmlns:a16="http://schemas.microsoft.com/office/drawing/2014/main" id="{00FE6C68-832A-EC4C-9206-4AA98D2BF1A6}"/>
                    </a:ext>
                  </a:extLst>
                </p:cNvPr>
                <p:cNvSpPr/>
                <p:nvPr/>
              </p:nvSpPr>
              <p:spPr>
                <a:xfrm>
                  <a:off x="6990400" y="4074667"/>
                  <a:ext cx="720000" cy="720000"/>
                </a:xfrm>
                <a:prstGeom prst="hear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94086027-A392-9544-AC68-E7595F7AEFFA}"/>
                  </a:ext>
                </a:extLst>
              </p:cNvPr>
              <p:cNvGrpSpPr/>
              <p:nvPr/>
            </p:nvGrpSpPr>
            <p:grpSpPr>
              <a:xfrm>
                <a:off x="5640400" y="3894667"/>
                <a:ext cx="1080000" cy="1080000"/>
                <a:chOff x="5640400" y="3894667"/>
                <a:chExt cx="1080000" cy="1080000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D72622A-B010-6E46-8496-0A4145D55E55}"/>
                    </a:ext>
                  </a:extLst>
                </p:cNvPr>
                <p:cNvSpPr/>
                <p:nvPr/>
              </p:nvSpPr>
              <p:spPr>
                <a:xfrm>
                  <a:off x="5640400" y="3894667"/>
                  <a:ext cx="1080000" cy="10800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Gleich 13">
                  <a:extLst>
                    <a:ext uri="{FF2B5EF4-FFF2-40B4-BE49-F238E27FC236}">
                      <a16:creationId xmlns:a16="http://schemas.microsoft.com/office/drawing/2014/main" id="{358C8774-3A2E-134E-9A4C-20E89D7F84A3}"/>
                    </a:ext>
                  </a:extLst>
                </p:cNvPr>
                <p:cNvSpPr/>
                <p:nvPr/>
              </p:nvSpPr>
              <p:spPr>
                <a:xfrm>
                  <a:off x="5820400" y="4074667"/>
                  <a:ext cx="720000" cy="720000"/>
                </a:xfrm>
                <a:prstGeom prst="mathEqual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FFA81AB-CA42-6642-9E66-F29E7845CBDC}"/>
              </a:ext>
            </a:extLst>
          </p:cNvPr>
          <p:cNvGrpSpPr/>
          <p:nvPr/>
        </p:nvGrpSpPr>
        <p:grpSpPr>
          <a:xfrm>
            <a:off x="3692659" y="1841587"/>
            <a:ext cx="4806682" cy="2520000"/>
            <a:chOff x="3692659" y="1544728"/>
            <a:chExt cx="4806682" cy="2520000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6E57CB51-DB58-5E43-9500-CECDB90ABD9A}"/>
                </a:ext>
              </a:extLst>
            </p:cNvPr>
            <p:cNvGrpSpPr/>
            <p:nvPr/>
          </p:nvGrpSpPr>
          <p:grpSpPr>
            <a:xfrm>
              <a:off x="3692659" y="1809941"/>
              <a:ext cx="4806682" cy="1785104"/>
              <a:chOff x="3692659" y="1668272"/>
              <a:chExt cx="4806682" cy="1785104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B24707D-549D-DB45-B190-B38F69B53F48}"/>
                  </a:ext>
                </a:extLst>
              </p:cNvPr>
              <p:cNvSpPr txBox="1"/>
              <p:nvPr/>
            </p:nvSpPr>
            <p:spPr>
              <a:xfrm>
                <a:off x="4743718" y="1668272"/>
                <a:ext cx="27045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dirty="0"/>
                  <a:t>Networking</a:t>
                </a: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16573E52-EB53-054A-B8F4-A20235DEA6C9}"/>
                  </a:ext>
                </a:extLst>
              </p:cNvPr>
              <p:cNvSpPr txBox="1"/>
              <p:nvPr/>
            </p:nvSpPr>
            <p:spPr>
              <a:xfrm>
                <a:off x="3692659" y="2253047"/>
                <a:ext cx="48066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/>
                  <a:t>Networking Science</a:t>
                </a:r>
              </a:p>
              <a:p>
                <a:pPr algn="ctr"/>
                <a:r>
                  <a:rPr lang="de-DE" sz="2400" dirty="0"/>
                  <a:t>Networking </a:t>
                </a:r>
                <a:r>
                  <a:rPr lang="de-DE" sz="2400" dirty="0" err="1"/>
                  <a:t>Techniques</a:t>
                </a:r>
                <a:endParaRPr lang="de-DE" sz="2400" dirty="0"/>
              </a:p>
              <a:p>
                <a:pPr algn="ctr"/>
                <a:r>
                  <a:rPr lang="de-DE" sz="2400" dirty="0"/>
                  <a:t>Network </a:t>
                </a:r>
                <a:r>
                  <a:rPr lang="de-DE" sz="2400" dirty="0" err="1"/>
                  <a:t>Types</a:t>
                </a:r>
                <a:endParaRPr lang="de-DE" sz="2400" dirty="0"/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D6F3EC3-94F0-B045-B917-F5DB43B579A4}"/>
                </a:ext>
              </a:extLst>
            </p:cNvPr>
            <p:cNvSpPr/>
            <p:nvPr/>
          </p:nvSpPr>
          <p:spPr>
            <a:xfrm>
              <a:off x="4296000" y="1544728"/>
              <a:ext cx="3600000" cy="252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060138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64EA254-204B-B54E-AF85-93E92BA63AF9}"/>
              </a:ext>
            </a:extLst>
          </p:cNvPr>
          <p:cNvSpPr txBox="1"/>
          <p:nvPr/>
        </p:nvSpPr>
        <p:spPr>
          <a:xfrm>
            <a:off x="3332018" y="845127"/>
            <a:ext cx="552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Are </a:t>
            </a:r>
            <a:r>
              <a:rPr lang="de-DE" sz="3200" dirty="0" err="1"/>
              <a:t>you</a:t>
            </a:r>
            <a:r>
              <a:rPr lang="de-DE" sz="3200" dirty="0"/>
              <a:t> </a:t>
            </a:r>
            <a:r>
              <a:rPr lang="de-DE" sz="3200" dirty="0" err="1"/>
              <a:t>interested</a:t>
            </a:r>
            <a:r>
              <a:rPr lang="de-DE" sz="3200" dirty="0"/>
              <a:t> in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512D3C2-915F-3E45-894A-3B32D6264712}"/>
              </a:ext>
            </a:extLst>
          </p:cNvPr>
          <p:cNvSpPr txBox="1"/>
          <p:nvPr/>
        </p:nvSpPr>
        <p:spPr>
          <a:xfrm>
            <a:off x="11091334" y="648866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10/16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AB5D741-D3C1-7349-9240-2489767CA9F8}"/>
              </a:ext>
            </a:extLst>
          </p:cNvPr>
          <p:cNvGrpSpPr/>
          <p:nvPr/>
        </p:nvGrpSpPr>
        <p:grpSpPr>
          <a:xfrm>
            <a:off x="4386000" y="4773272"/>
            <a:ext cx="3420000" cy="1080000"/>
            <a:chOff x="4470400" y="3894667"/>
            <a:chExt cx="3420000" cy="108000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1212994-A292-2A40-B0DB-3B4DCD9B7590}"/>
                </a:ext>
              </a:extLst>
            </p:cNvPr>
            <p:cNvGrpSpPr/>
            <p:nvPr/>
          </p:nvGrpSpPr>
          <p:grpSpPr>
            <a:xfrm>
              <a:off x="4470400" y="3894667"/>
              <a:ext cx="1080000" cy="1080000"/>
              <a:chOff x="4470400" y="3894667"/>
              <a:chExt cx="1080000" cy="10800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40E698C-39B1-F94A-B491-AB7630E96AD6}"/>
                  </a:ext>
                </a:extLst>
              </p:cNvPr>
              <p:cNvSpPr/>
              <p:nvPr/>
            </p:nvSpPr>
            <p:spPr>
              <a:xfrm>
                <a:off x="4470400" y="3894667"/>
                <a:ext cx="1080000" cy="1080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Multiplizieren 8">
                <a:extLst>
                  <a:ext uri="{FF2B5EF4-FFF2-40B4-BE49-F238E27FC236}">
                    <a16:creationId xmlns:a16="http://schemas.microsoft.com/office/drawing/2014/main" id="{4FDFA986-EBE7-424A-977C-E4D35CE712A5}"/>
                  </a:ext>
                </a:extLst>
              </p:cNvPr>
              <p:cNvSpPr/>
              <p:nvPr/>
            </p:nvSpPr>
            <p:spPr>
              <a:xfrm>
                <a:off x="4560400" y="3984667"/>
                <a:ext cx="900000" cy="900000"/>
              </a:xfrm>
              <a:prstGeom prst="mathMultiply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5B790D0-CFB0-4B4B-8564-44F1FDD87581}"/>
                </a:ext>
              </a:extLst>
            </p:cNvPr>
            <p:cNvGrpSpPr/>
            <p:nvPr/>
          </p:nvGrpSpPr>
          <p:grpSpPr>
            <a:xfrm>
              <a:off x="5640400" y="3894667"/>
              <a:ext cx="2250000" cy="1080000"/>
              <a:chOff x="5640400" y="3894667"/>
              <a:chExt cx="2250000" cy="1080000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8D5088C2-A65C-BF4C-9DB2-A543B3F11874}"/>
                  </a:ext>
                </a:extLst>
              </p:cNvPr>
              <p:cNvGrpSpPr/>
              <p:nvPr/>
            </p:nvGrpSpPr>
            <p:grpSpPr>
              <a:xfrm>
                <a:off x="6810400" y="3894667"/>
                <a:ext cx="1080000" cy="1080000"/>
                <a:chOff x="6810400" y="3894667"/>
                <a:chExt cx="1080000" cy="108000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16CDC80-079A-BC46-BE9B-5D16C5728A70}"/>
                    </a:ext>
                  </a:extLst>
                </p:cNvPr>
                <p:cNvSpPr/>
                <p:nvPr/>
              </p:nvSpPr>
              <p:spPr>
                <a:xfrm>
                  <a:off x="6810400" y="3894667"/>
                  <a:ext cx="1080000" cy="10800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Herz 12">
                  <a:extLst>
                    <a:ext uri="{FF2B5EF4-FFF2-40B4-BE49-F238E27FC236}">
                      <a16:creationId xmlns:a16="http://schemas.microsoft.com/office/drawing/2014/main" id="{00FE6C68-832A-EC4C-9206-4AA98D2BF1A6}"/>
                    </a:ext>
                  </a:extLst>
                </p:cNvPr>
                <p:cNvSpPr/>
                <p:nvPr/>
              </p:nvSpPr>
              <p:spPr>
                <a:xfrm>
                  <a:off x="6990400" y="4074667"/>
                  <a:ext cx="720000" cy="720000"/>
                </a:xfrm>
                <a:prstGeom prst="hear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94086027-A392-9544-AC68-E7595F7AEFFA}"/>
                  </a:ext>
                </a:extLst>
              </p:cNvPr>
              <p:cNvGrpSpPr/>
              <p:nvPr/>
            </p:nvGrpSpPr>
            <p:grpSpPr>
              <a:xfrm>
                <a:off x="5640400" y="3894667"/>
                <a:ext cx="1080000" cy="1080000"/>
                <a:chOff x="5640400" y="3894667"/>
                <a:chExt cx="1080000" cy="1080000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D72622A-B010-6E46-8496-0A4145D55E55}"/>
                    </a:ext>
                  </a:extLst>
                </p:cNvPr>
                <p:cNvSpPr/>
                <p:nvPr/>
              </p:nvSpPr>
              <p:spPr>
                <a:xfrm>
                  <a:off x="5640400" y="3894667"/>
                  <a:ext cx="1080000" cy="10800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Gleich 13">
                  <a:extLst>
                    <a:ext uri="{FF2B5EF4-FFF2-40B4-BE49-F238E27FC236}">
                      <a16:creationId xmlns:a16="http://schemas.microsoft.com/office/drawing/2014/main" id="{358C8774-3A2E-134E-9A4C-20E89D7F84A3}"/>
                    </a:ext>
                  </a:extLst>
                </p:cNvPr>
                <p:cNvSpPr/>
                <p:nvPr/>
              </p:nvSpPr>
              <p:spPr>
                <a:xfrm>
                  <a:off x="5820400" y="4074667"/>
                  <a:ext cx="720000" cy="720000"/>
                </a:xfrm>
                <a:prstGeom prst="mathEqual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FFA81AB-CA42-6642-9E66-F29E7845CBDC}"/>
              </a:ext>
            </a:extLst>
          </p:cNvPr>
          <p:cNvGrpSpPr/>
          <p:nvPr/>
        </p:nvGrpSpPr>
        <p:grpSpPr>
          <a:xfrm>
            <a:off x="3692659" y="1841587"/>
            <a:ext cx="4806682" cy="2520000"/>
            <a:chOff x="3692659" y="1544728"/>
            <a:chExt cx="4806682" cy="2520000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6E57CB51-DB58-5E43-9500-CECDB90ABD9A}"/>
                </a:ext>
              </a:extLst>
            </p:cNvPr>
            <p:cNvGrpSpPr/>
            <p:nvPr/>
          </p:nvGrpSpPr>
          <p:grpSpPr>
            <a:xfrm>
              <a:off x="3692659" y="1809941"/>
              <a:ext cx="4806682" cy="2154435"/>
              <a:chOff x="3692659" y="1668272"/>
              <a:chExt cx="4806682" cy="2154435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B24707D-549D-DB45-B190-B38F69B53F48}"/>
                  </a:ext>
                </a:extLst>
              </p:cNvPr>
              <p:cNvSpPr txBox="1"/>
              <p:nvPr/>
            </p:nvSpPr>
            <p:spPr>
              <a:xfrm>
                <a:off x="4296000" y="1668272"/>
                <a:ext cx="3600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dirty="0" err="1"/>
                  <a:t>Raising</a:t>
                </a:r>
                <a:r>
                  <a:rPr lang="de-DE" sz="3200" dirty="0"/>
                  <a:t> Capital</a:t>
                </a: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16573E52-EB53-054A-B8F4-A20235DEA6C9}"/>
                  </a:ext>
                </a:extLst>
              </p:cNvPr>
              <p:cNvSpPr txBox="1"/>
              <p:nvPr/>
            </p:nvSpPr>
            <p:spPr>
              <a:xfrm>
                <a:off x="3692659" y="2253047"/>
                <a:ext cx="480668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/>
                  <a:t>Understanding VCs</a:t>
                </a:r>
              </a:p>
              <a:p>
                <a:pPr algn="ctr"/>
                <a:r>
                  <a:rPr lang="de-DE" sz="2400" dirty="0" err="1"/>
                  <a:t>Approaching</a:t>
                </a:r>
                <a:r>
                  <a:rPr lang="de-DE" sz="2400" dirty="0"/>
                  <a:t> VCs</a:t>
                </a:r>
              </a:p>
              <a:p>
                <a:pPr algn="ctr"/>
                <a:r>
                  <a:rPr lang="de-DE" sz="2400" dirty="0"/>
                  <a:t>Grants</a:t>
                </a:r>
              </a:p>
              <a:p>
                <a:pPr algn="ctr"/>
                <a:r>
                  <a:rPr lang="de-DE" sz="2400" dirty="0" err="1"/>
                  <a:t>Growing</a:t>
                </a:r>
                <a:r>
                  <a:rPr lang="de-DE" sz="2400" dirty="0"/>
                  <a:t> </a:t>
                </a:r>
                <a:r>
                  <a:rPr lang="de-DE" sz="2400" dirty="0" err="1"/>
                  <a:t>Bootstrapped</a:t>
                </a:r>
                <a:endParaRPr lang="de-DE" sz="2400" dirty="0"/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D6F3EC3-94F0-B045-B917-F5DB43B579A4}"/>
                </a:ext>
              </a:extLst>
            </p:cNvPr>
            <p:cNvSpPr/>
            <p:nvPr/>
          </p:nvSpPr>
          <p:spPr>
            <a:xfrm>
              <a:off x="4296000" y="1544728"/>
              <a:ext cx="3600000" cy="252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8435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64EA254-204B-B54E-AF85-93E92BA63AF9}"/>
              </a:ext>
            </a:extLst>
          </p:cNvPr>
          <p:cNvSpPr txBox="1"/>
          <p:nvPr/>
        </p:nvSpPr>
        <p:spPr>
          <a:xfrm>
            <a:off x="3332018" y="845127"/>
            <a:ext cx="552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Are </a:t>
            </a:r>
            <a:r>
              <a:rPr lang="de-DE" sz="3200" dirty="0" err="1"/>
              <a:t>you</a:t>
            </a:r>
            <a:r>
              <a:rPr lang="de-DE" sz="3200" dirty="0"/>
              <a:t> </a:t>
            </a:r>
            <a:r>
              <a:rPr lang="de-DE" sz="3200" dirty="0" err="1"/>
              <a:t>interested</a:t>
            </a:r>
            <a:r>
              <a:rPr lang="de-DE" sz="3200" dirty="0"/>
              <a:t> in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512D3C2-915F-3E45-894A-3B32D6264712}"/>
              </a:ext>
            </a:extLst>
          </p:cNvPr>
          <p:cNvSpPr txBox="1"/>
          <p:nvPr/>
        </p:nvSpPr>
        <p:spPr>
          <a:xfrm>
            <a:off x="11091334" y="648866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11/16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AB5D741-D3C1-7349-9240-2489767CA9F8}"/>
              </a:ext>
            </a:extLst>
          </p:cNvPr>
          <p:cNvGrpSpPr/>
          <p:nvPr/>
        </p:nvGrpSpPr>
        <p:grpSpPr>
          <a:xfrm>
            <a:off x="4386000" y="4773272"/>
            <a:ext cx="3420000" cy="1080000"/>
            <a:chOff x="4470400" y="3894667"/>
            <a:chExt cx="3420000" cy="108000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1212994-A292-2A40-B0DB-3B4DCD9B7590}"/>
                </a:ext>
              </a:extLst>
            </p:cNvPr>
            <p:cNvGrpSpPr/>
            <p:nvPr/>
          </p:nvGrpSpPr>
          <p:grpSpPr>
            <a:xfrm>
              <a:off x="4470400" y="3894667"/>
              <a:ext cx="1080000" cy="1080000"/>
              <a:chOff x="4470400" y="3894667"/>
              <a:chExt cx="1080000" cy="10800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40E698C-39B1-F94A-B491-AB7630E96AD6}"/>
                  </a:ext>
                </a:extLst>
              </p:cNvPr>
              <p:cNvSpPr/>
              <p:nvPr/>
            </p:nvSpPr>
            <p:spPr>
              <a:xfrm>
                <a:off x="4470400" y="3894667"/>
                <a:ext cx="1080000" cy="1080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Multiplizieren 8">
                <a:extLst>
                  <a:ext uri="{FF2B5EF4-FFF2-40B4-BE49-F238E27FC236}">
                    <a16:creationId xmlns:a16="http://schemas.microsoft.com/office/drawing/2014/main" id="{4FDFA986-EBE7-424A-977C-E4D35CE712A5}"/>
                  </a:ext>
                </a:extLst>
              </p:cNvPr>
              <p:cNvSpPr/>
              <p:nvPr/>
            </p:nvSpPr>
            <p:spPr>
              <a:xfrm>
                <a:off x="4560400" y="3984667"/>
                <a:ext cx="900000" cy="900000"/>
              </a:xfrm>
              <a:prstGeom prst="mathMultiply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5B790D0-CFB0-4B4B-8564-44F1FDD87581}"/>
                </a:ext>
              </a:extLst>
            </p:cNvPr>
            <p:cNvGrpSpPr/>
            <p:nvPr/>
          </p:nvGrpSpPr>
          <p:grpSpPr>
            <a:xfrm>
              <a:off x="5640400" y="3894667"/>
              <a:ext cx="2250000" cy="1080000"/>
              <a:chOff x="5640400" y="3894667"/>
              <a:chExt cx="2250000" cy="1080000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8D5088C2-A65C-BF4C-9DB2-A543B3F11874}"/>
                  </a:ext>
                </a:extLst>
              </p:cNvPr>
              <p:cNvGrpSpPr/>
              <p:nvPr/>
            </p:nvGrpSpPr>
            <p:grpSpPr>
              <a:xfrm>
                <a:off x="6810400" y="3894667"/>
                <a:ext cx="1080000" cy="1080000"/>
                <a:chOff x="6810400" y="3894667"/>
                <a:chExt cx="1080000" cy="108000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16CDC80-079A-BC46-BE9B-5D16C5728A70}"/>
                    </a:ext>
                  </a:extLst>
                </p:cNvPr>
                <p:cNvSpPr/>
                <p:nvPr/>
              </p:nvSpPr>
              <p:spPr>
                <a:xfrm>
                  <a:off x="6810400" y="3894667"/>
                  <a:ext cx="1080000" cy="10800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Herz 12">
                  <a:extLst>
                    <a:ext uri="{FF2B5EF4-FFF2-40B4-BE49-F238E27FC236}">
                      <a16:creationId xmlns:a16="http://schemas.microsoft.com/office/drawing/2014/main" id="{00FE6C68-832A-EC4C-9206-4AA98D2BF1A6}"/>
                    </a:ext>
                  </a:extLst>
                </p:cNvPr>
                <p:cNvSpPr/>
                <p:nvPr/>
              </p:nvSpPr>
              <p:spPr>
                <a:xfrm>
                  <a:off x="6990400" y="4074667"/>
                  <a:ext cx="720000" cy="720000"/>
                </a:xfrm>
                <a:prstGeom prst="hear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94086027-A392-9544-AC68-E7595F7AEFFA}"/>
                  </a:ext>
                </a:extLst>
              </p:cNvPr>
              <p:cNvGrpSpPr/>
              <p:nvPr/>
            </p:nvGrpSpPr>
            <p:grpSpPr>
              <a:xfrm>
                <a:off x="5640400" y="3894667"/>
                <a:ext cx="1080000" cy="1080000"/>
                <a:chOff x="5640400" y="3894667"/>
                <a:chExt cx="1080000" cy="1080000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D72622A-B010-6E46-8496-0A4145D55E55}"/>
                    </a:ext>
                  </a:extLst>
                </p:cNvPr>
                <p:cNvSpPr/>
                <p:nvPr/>
              </p:nvSpPr>
              <p:spPr>
                <a:xfrm>
                  <a:off x="5640400" y="3894667"/>
                  <a:ext cx="1080000" cy="10800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Gleich 13">
                  <a:extLst>
                    <a:ext uri="{FF2B5EF4-FFF2-40B4-BE49-F238E27FC236}">
                      <a16:creationId xmlns:a16="http://schemas.microsoft.com/office/drawing/2014/main" id="{358C8774-3A2E-134E-9A4C-20E89D7F84A3}"/>
                    </a:ext>
                  </a:extLst>
                </p:cNvPr>
                <p:cNvSpPr/>
                <p:nvPr/>
              </p:nvSpPr>
              <p:spPr>
                <a:xfrm>
                  <a:off x="5820400" y="4074667"/>
                  <a:ext cx="720000" cy="720000"/>
                </a:xfrm>
                <a:prstGeom prst="mathEqual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FFA81AB-CA42-6642-9E66-F29E7845CBDC}"/>
              </a:ext>
            </a:extLst>
          </p:cNvPr>
          <p:cNvGrpSpPr/>
          <p:nvPr/>
        </p:nvGrpSpPr>
        <p:grpSpPr>
          <a:xfrm>
            <a:off x="3692659" y="1841587"/>
            <a:ext cx="4806682" cy="2520000"/>
            <a:chOff x="3692659" y="1544728"/>
            <a:chExt cx="4806682" cy="2520000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6E57CB51-DB58-5E43-9500-CECDB90ABD9A}"/>
                </a:ext>
              </a:extLst>
            </p:cNvPr>
            <p:cNvGrpSpPr/>
            <p:nvPr/>
          </p:nvGrpSpPr>
          <p:grpSpPr>
            <a:xfrm>
              <a:off x="3692659" y="1809941"/>
              <a:ext cx="4806682" cy="1046440"/>
              <a:chOff x="3692659" y="1668272"/>
              <a:chExt cx="4806682" cy="1046440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B24707D-549D-DB45-B190-B38F69B53F48}"/>
                  </a:ext>
                </a:extLst>
              </p:cNvPr>
              <p:cNvSpPr txBox="1"/>
              <p:nvPr/>
            </p:nvSpPr>
            <p:spPr>
              <a:xfrm>
                <a:off x="4296000" y="1668272"/>
                <a:ext cx="3600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dirty="0" err="1"/>
                  <a:t>Coding</a:t>
                </a:r>
                <a:endParaRPr lang="de-DE" sz="3200" dirty="0"/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16573E52-EB53-054A-B8F4-A20235DEA6C9}"/>
                  </a:ext>
                </a:extLst>
              </p:cNvPr>
              <p:cNvSpPr txBox="1"/>
              <p:nvPr/>
            </p:nvSpPr>
            <p:spPr>
              <a:xfrm>
                <a:off x="3692659" y="2253047"/>
                <a:ext cx="48066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400" dirty="0"/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D6F3EC3-94F0-B045-B917-F5DB43B579A4}"/>
                </a:ext>
              </a:extLst>
            </p:cNvPr>
            <p:cNvSpPr/>
            <p:nvPr/>
          </p:nvSpPr>
          <p:spPr>
            <a:xfrm>
              <a:off x="4296000" y="1544728"/>
              <a:ext cx="3600000" cy="252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0981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64EA254-204B-B54E-AF85-93E92BA63AF9}"/>
              </a:ext>
            </a:extLst>
          </p:cNvPr>
          <p:cNvSpPr txBox="1"/>
          <p:nvPr/>
        </p:nvSpPr>
        <p:spPr>
          <a:xfrm>
            <a:off x="3332018" y="845127"/>
            <a:ext cx="552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Are </a:t>
            </a:r>
            <a:r>
              <a:rPr lang="de-DE" sz="3200" dirty="0" err="1"/>
              <a:t>you</a:t>
            </a:r>
            <a:r>
              <a:rPr lang="de-DE" sz="3200" dirty="0"/>
              <a:t> </a:t>
            </a:r>
            <a:r>
              <a:rPr lang="de-DE" sz="3200" dirty="0" err="1"/>
              <a:t>interested</a:t>
            </a:r>
            <a:r>
              <a:rPr lang="de-DE" sz="3200" dirty="0"/>
              <a:t> in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512D3C2-915F-3E45-894A-3B32D6264712}"/>
              </a:ext>
            </a:extLst>
          </p:cNvPr>
          <p:cNvSpPr txBox="1"/>
          <p:nvPr/>
        </p:nvSpPr>
        <p:spPr>
          <a:xfrm>
            <a:off x="11091334" y="648866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12/16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AB5D741-D3C1-7349-9240-2489767CA9F8}"/>
              </a:ext>
            </a:extLst>
          </p:cNvPr>
          <p:cNvGrpSpPr/>
          <p:nvPr/>
        </p:nvGrpSpPr>
        <p:grpSpPr>
          <a:xfrm>
            <a:off x="4386000" y="4773272"/>
            <a:ext cx="3420000" cy="1080000"/>
            <a:chOff x="4470400" y="3894667"/>
            <a:chExt cx="3420000" cy="108000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1212994-A292-2A40-B0DB-3B4DCD9B7590}"/>
                </a:ext>
              </a:extLst>
            </p:cNvPr>
            <p:cNvGrpSpPr/>
            <p:nvPr/>
          </p:nvGrpSpPr>
          <p:grpSpPr>
            <a:xfrm>
              <a:off x="4470400" y="3894667"/>
              <a:ext cx="1080000" cy="1080000"/>
              <a:chOff x="4470400" y="3894667"/>
              <a:chExt cx="1080000" cy="10800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40E698C-39B1-F94A-B491-AB7630E96AD6}"/>
                  </a:ext>
                </a:extLst>
              </p:cNvPr>
              <p:cNvSpPr/>
              <p:nvPr/>
            </p:nvSpPr>
            <p:spPr>
              <a:xfrm>
                <a:off x="4470400" y="3894667"/>
                <a:ext cx="1080000" cy="1080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Multiplizieren 8">
                <a:extLst>
                  <a:ext uri="{FF2B5EF4-FFF2-40B4-BE49-F238E27FC236}">
                    <a16:creationId xmlns:a16="http://schemas.microsoft.com/office/drawing/2014/main" id="{4FDFA986-EBE7-424A-977C-E4D35CE712A5}"/>
                  </a:ext>
                </a:extLst>
              </p:cNvPr>
              <p:cNvSpPr/>
              <p:nvPr/>
            </p:nvSpPr>
            <p:spPr>
              <a:xfrm>
                <a:off x="4560400" y="3984667"/>
                <a:ext cx="900000" cy="900000"/>
              </a:xfrm>
              <a:prstGeom prst="mathMultiply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5B790D0-CFB0-4B4B-8564-44F1FDD87581}"/>
                </a:ext>
              </a:extLst>
            </p:cNvPr>
            <p:cNvGrpSpPr/>
            <p:nvPr/>
          </p:nvGrpSpPr>
          <p:grpSpPr>
            <a:xfrm>
              <a:off x="5640400" y="3894667"/>
              <a:ext cx="2250000" cy="1080000"/>
              <a:chOff x="5640400" y="3894667"/>
              <a:chExt cx="2250000" cy="1080000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8D5088C2-A65C-BF4C-9DB2-A543B3F11874}"/>
                  </a:ext>
                </a:extLst>
              </p:cNvPr>
              <p:cNvGrpSpPr/>
              <p:nvPr/>
            </p:nvGrpSpPr>
            <p:grpSpPr>
              <a:xfrm>
                <a:off x="6810400" y="3894667"/>
                <a:ext cx="1080000" cy="1080000"/>
                <a:chOff x="6810400" y="3894667"/>
                <a:chExt cx="1080000" cy="108000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16CDC80-079A-BC46-BE9B-5D16C5728A70}"/>
                    </a:ext>
                  </a:extLst>
                </p:cNvPr>
                <p:cNvSpPr/>
                <p:nvPr/>
              </p:nvSpPr>
              <p:spPr>
                <a:xfrm>
                  <a:off x="6810400" y="3894667"/>
                  <a:ext cx="1080000" cy="10800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Herz 12">
                  <a:extLst>
                    <a:ext uri="{FF2B5EF4-FFF2-40B4-BE49-F238E27FC236}">
                      <a16:creationId xmlns:a16="http://schemas.microsoft.com/office/drawing/2014/main" id="{00FE6C68-832A-EC4C-9206-4AA98D2BF1A6}"/>
                    </a:ext>
                  </a:extLst>
                </p:cNvPr>
                <p:cNvSpPr/>
                <p:nvPr/>
              </p:nvSpPr>
              <p:spPr>
                <a:xfrm>
                  <a:off x="6990400" y="4074667"/>
                  <a:ext cx="720000" cy="720000"/>
                </a:xfrm>
                <a:prstGeom prst="hear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94086027-A392-9544-AC68-E7595F7AEFFA}"/>
                  </a:ext>
                </a:extLst>
              </p:cNvPr>
              <p:cNvGrpSpPr/>
              <p:nvPr/>
            </p:nvGrpSpPr>
            <p:grpSpPr>
              <a:xfrm>
                <a:off x="5640400" y="3894667"/>
                <a:ext cx="1080000" cy="1080000"/>
                <a:chOff x="5640400" y="3894667"/>
                <a:chExt cx="1080000" cy="1080000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D72622A-B010-6E46-8496-0A4145D55E55}"/>
                    </a:ext>
                  </a:extLst>
                </p:cNvPr>
                <p:cNvSpPr/>
                <p:nvPr/>
              </p:nvSpPr>
              <p:spPr>
                <a:xfrm>
                  <a:off x="5640400" y="3894667"/>
                  <a:ext cx="1080000" cy="10800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Gleich 13">
                  <a:extLst>
                    <a:ext uri="{FF2B5EF4-FFF2-40B4-BE49-F238E27FC236}">
                      <a16:creationId xmlns:a16="http://schemas.microsoft.com/office/drawing/2014/main" id="{358C8774-3A2E-134E-9A4C-20E89D7F84A3}"/>
                    </a:ext>
                  </a:extLst>
                </p:cNvPr>
                <p:cNvSpPr/>
                <p:nvPr/>
              </p:nvSpPr>
              <p:spPr>
                <a:xfrm>
                  <a:off x="5820400" y="4074667"/>
                  <a:ext cx="720000" cy="720000"/>
                </a:xfrm>
                <a:prstGeom prst="mathEqual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FFA81AB-CA42-6642-9E66-F29E7845CBDC}"/>
              </a:ext>
            </a:extLst>
          </p:cNvPr>
          <p:cNvGrpSpPr/>
          <p:nvPr/>
        </p:nvGrpSpPr>
        <p:grpSpPr>
          <a:xfrm>
            <a:off x="3692659" y="1841587"/>
            <a:ext cx="4806682" cy="2520000"/>
            <a:chOff x="3692659" y="1544728"/>
            <a:chExt cx="4806682" cy="2520000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6E57CB51-DB58-5E43-9500-CECDB90ABD9A}"/>
                </a:ext>
              </a:extLst>
            </p:cNvPr>
            <p:cNvGrpSpPr/>
            <p:nvPr/>
          </p:nvGrpSpPr>
          <p:grpSpPr>
            <a:xfrm>
              <a:off x="3692659" y="1809941"/>
              <a:ext cx="4806682" cy="1785104"/>
              <a:chOff x="3692659" y="1668272"/>
              <a:chExt cx="4806682" cy="1785104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B24707D-549D-DB45-B190-B38F69B53F48}"/>
                  </a:ext>
                </a:extLst>
              </p:cNvPr>
              <p:cNvSpPr txBox="1"/>
              <p:nvPr/>
            </p:nvSpPr>
            <p:spPr>
              <a:xfrm>
                <a:off x="4296000" y="1668272"/>
                <a:ext cx="3600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dirty="0"/>
                  <a:t>Rapid </a:t>
                </a:r>
                <a:r>
                  <a:rPr lang="de-DE" sz="3200" dirty="0" err="1"/>
                  <a:t>Prototyping</a:t>
                </a:r>
                <a:endParaRPr lang="de-DE" sz="3200" dirty="0"/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16573E52-EB53-054A-B8F4-A20235DEA6C9}"/>
                  </a:ext>
                </a:extLst>
              </p:cNvPr>
              <p:cNvSpPr txBox="1"/>
              <p:nvPr/>
            </p:nvSpPr>
            <p:spPr>
              <a:xfrm>
                <a:off x="3692659" y="2253047"/>
                <a:ext cx="48066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 err="1"/>
                  <a:t>Prototyping</a:t>
                </a:r>
                <a:r>
                  <a:rPr lang="de-DE" sz="2400" dirty="0"/>
                  <a:t> Tools</a:t>
                </a:r>
              </a:p>
              <a:p>
                <a:pPr algn="ctr"/>
                <a:r>
                  <a:rPr lang="de-DE" sz="2400" dirty="0" err="1"/>
                  <a:t>Prototyping</a:t>
                </a:r>
                <a:r>
                  <a:rPr lang="de-DE" sz="2400" dirty="0"/>
                  <a:t> Alternatives</a:t>
                </a:r>
              </a:p>
              <a:p>
                <a:pPr algn="ctr"/>
                <a:r>
                  <a:rPr lang="de-DE" sz="2400" dirty="0" err="1"/>
                  <a:t>Build</a:t>
                </a:r>
                <a:r>
                  <a:rPr lang="de-DE" sz="2400" dirty="0"/>
                  <a:t> </a:t>
                </a:r>
                <a:r>
                  <a:rPr lang="de-DE" sz="2400" dirty="0" err="1"/>
                  <a:t>Measure</a:t>
                </a:r>
                <a:r>
                  <a:rPr lang="de-DE" sz="2400" dirty="0"/>
                  <a:t> Lean </a:t>
                </a:r>
                <a:r>
                  <a:rPr lang="de-DE" sz="2400" dirty="0" err="1"/>
                  <a:t>Cycles</a:t>
                </a:r>
                <a:endParaRPr lang="de-DE" sz="2400" dirty="0"/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D6F3EC3-94F0-B045-B917-F5DB43B579A4}"/>
                </a:ext>
              </a:extLst>
            </p:cNvPr>
            <p:cNvSpPr/>
            <p:nvPr/>
          </p:nvSpPr>
          <p:spPr>
            <a:xfrm>
              <a:off x="4296000" y="1544728"/>
              <a:ext cx="3600000" cy="252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02483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64EA254-204B-B54E-AF85-93E92BA63AF9}"/>
              </a:ext>
            </a:extLst>
          </p:cNvPr>
          <p:cNvSpPr txBox="1"/>
          <p:nvPr/>
        </p:nvSpPr>
        <p:spPr>
          <a:xfrm>
            <a:off x="3332018" y="845127"/>
            <a:ext cx="552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Are </a:t>
            </a:r>
            <a:r>
              <a:rPr lang="de-DE" sz="3200" dirty="0" err="1"/>
              <a:t>you</a:t>
            </a:r>
            <a:r>
              <a:rPr lang="de-DE" sz="3200" dirty="0"/>
              <a:t> </a:t>
            </a:r>
            <a:r>
              <a:rPr lang="de-DE" sz="3200" dirty="0" err="1"/>
              <a:t>interested</a:t>
            </a:r>
            <a:r>
              <a:rPr lang="de-DE" sz="3200" dirty="0"/>
              <a:t> in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512D3C2-915F-3E45-894A-3B32D6264712}"/>
              </a:ext>
            </a:extLst>
          </p:cNvPr>
          <p:cNvSpPr txBox="1"/>
          <p:nvPr/>
        </p:nvSpPr>
        <p:spPr>
          <a:xfrm>
            <a:off x="11091334" y="648866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13/16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AB5D741-D3C1-7349-9240-2489767CA9F8}"/>
              </a:ext>
            </a:extLst>
          </p:cNvPr>
          <p:cNvGrpSpPr/>
          <p:nvPr/>
        </p:nvGrpSpPr>
        <p:grpSpPr>
          <a:xfrm>
            <a:off x="4386000" y="4773272"/>
            <a:ext cx="3420000" cy="1080000"/>
            <a:chOff x="4470400" y="3894667"/>
            <a:chExt cx="3420000" cy="108000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1212994-A292-2A40-B0DB-3B4DCD9B7590}"/>
                </a:ext>
              </a:extLst>
            </p:cNvPr>
            <p:cNvGrpSpPr/>
            <p:nvPr/>
          </p:nvGrpSpPr>
          <p:grpSpPr>
            <a:xfrm>
              <a:off x="4470400" y="3894667"/>
              <a:ext cx="1080000" cy="1080000"/>
              <a:chOff x="4470400" y="3894667"/>
              <a:chExt cx="1080000" cy="10800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40E698C-39B1-F94A-B491-AB7630E96AD6}"/>
                  </a:ext>
                </a:extLst>
              </p:cNvPr>
              <p:cNvSpPr/>
              <p:nvPr/>
            </p:nvSpPr>
            <p:spPr>
              <a:xfrm>
                <a:off x="4470400" y="3894667"/>
                <a:ext cx="1080000" cy="1080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Multiplizieren 8">
                <a:extLst>
                  <a:ext uri="{FF2B5EF4-FFF2-40B4-BE49-F238E27FC236}">
                    <a16:creationId xmlns:a16="http://schemas.microsoft.com/office/drawing/2014/main" id="{4FDFA986-EBE7-424A-977C-E4D35CE712A5}"/>
                  </a:ext>
                </a:extLst>
              </p:cNvPr>
              <p:cNvSpPr/>
              <p:nvPr/>
            </p:nvSpPr>
            <p:spPr>
              <a:xfrm>
                <a:off x="4560400" y="3984667"/>
                <a:ext cx="900000" cy="900000"/>
              </a:xfrm>
              <a:prstGeom prst="mathMultiply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5B790D0-CFB0-4B4B-8564-44F1FDD87581}"/>
                </a:ext>
              </a:extLst>
            </p:cNvPr>
            <p:cNvGrpSpPr/>
            <p:nvPr/>
          </p:nvGrpSpPr>
          <p:grpSpPr>
            <a:xfrm>
              <a:off x="5640400" y="3894667"/>
              <a:ext cx="2250000" cy="1080000"/>
              <a:chOff x="5640400" y="3894667"/>
              <a:chExt cx="2250000" cy="1080000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8D5088C2-A65C-BF4C-9DB2-A543B3F11874}"/>
                  </a:ext>
                </a:extLst>
              </p:cNvPr>
              <p:cNvGrpSpPr/>
              <p:nvPr/>
            </p:nvGrpSpPr>
            <p:grpSpPr>
              <a:xfrm>
                <a:off x="6810400" y="3894667"/>
                <a:ext cx="1080000" cy="1080000"/>
                <a:chOff x="6810400" y="3894667"/>
                <a:chExt cx="1080000" cy="108000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16CDC80-079A-BC46-BE9B-5D16C5728A70}"/>
                    </a:ext>
                  </a:extLst>
                </p:cNvPr>
                <p:cNvSpPr/>
                <p:nvPr/>
              </p:nvSpPr>
              <p:spPr>
                <a:xfrm>
                  <a:off x="6810400" y="3894667"/>
                  <a:ext cx="1080000" cy="10800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Herz 12">
                  <a:extLst>
                    <a:ext uri="{FF2B5EF4-FFF2-40B4-BE49-F238E27FC236}">
                      <a16:creationId xmlns:a16="http://schemas.microsoft.com/office/drawing/2014/main" id="{00FE6C68-832A-EC4C-9206-4AA98D2BF1A6}"/>
                    </a:ext>
                  </a:extLst>
                </p:cNvPr>
                <p:cNvSpPr/>
                <p:nvPr/>
              </p:nvSpPr>
              <p:spPr>
                <a:xfrm>
                  <a:off x="6990400" y="4074667"/>
                  <a:ext cx="720000" cy="720000"/>
                </a:xfrm>
                <a:prstGeom prst="hear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94086027-A392-9544-AC68-E7595F7AEFFA}"/>
                  </a:ext>
                </a:extLst>
              </p:cNvPr>
              <p:cNvGrpSpPr/>
              <p:nvPr/>
            </p:nvGrpSpPr>
            <p:grpSpPr>
              <a:xfrm>
                <a:off x="5640400" y="3894667"/>
                <a:ext cx="1080000" cy="1080000"/>
                <a:chOff x="5640400" y="3894667"/>
                <a:chExt cx="1080000" cy="1080000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D72622A-B010-6E46-8496-0A4145D55E55}"/>
                    </a:ext>
                  </a:extLst>
                </p:cNvPr>
                <p:cNvSpPr/>
                <p:nvPr/>
              </p:nvSpPr>
              <p:spPr>
                <a:xfrm>
                  <a:off x="5640400" y="3894667"/>
                  <a:ext cx="1080000" cy="10800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Gleich 13">
                  <a:extLst>
                    <a:ext uri="{FF2B5EF4-FFF2-40B4-BE49-F238E27FC236}">
                      <a16:creationId xmlns:a16="http://schemas.microsoft.com/office/drawing/2014/main" id="{358C8774-3A2E-134E-9A4C-20E89D7F84A3}"/>
                    </a:ext>
                  </a:extLst>
                </p:cNvPr>
                <p:cNvSpPr/>
                <p:nvPr/>
              </p:nvSpPr>
              <p:spPr>
                <a:xfrm>
                  <a:off x="5820400" y="4074667"/>
                  <a:ext cx="720000" cy="720000"/>
                </a:xfrm>
                <a:prstGeom prst="mathEqual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FFA81AB-CA42-6642-9E66-F29E7845CBDC}"/>
              </a:ext>
            </a:extLst>
          </p:cNvPr>
          <p:cNvGrpSpPr/>
          <p:nvPr/>
        </p:nvGrpSpPr>
        <p:grpSpPr>
          <a:xfrm>
            <a:off x="3692659" y="1841587"/>
            <a:ext cx="4806682" cy="2520000"/>
            <a:chOff x="3692659" y="1544728"/>
            <a:chExt cx="4806682" cy="2520000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6E57CB51-DB58-5E43-9500-CECDB90ABD9A}"/>
                </a:ext>
              </a:extLst>
            </p:cNvPr>
            <p:cNvGrpSpPr/>
            <p:nvPr/>
          </p:nvGrpSpPr>
          <p:grpSpPr>
            <a:xfrm>
              <a:off x="3692659" y="1809941"/>
              <a:ext cx="4806682" cy="1785104"/>
              <a:chOff x="3692659" y="1668272"/>
              <a:chExt cx="4806682" cy="1785104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B24707D-549D-DB45-B190-B38F69B53F48}"/>
                  </a:ext>
                </a:extLst>
              </p:cNvPr>
              <p:cNvSpPr txBox="1"/>
              <p:nvPr/>
            </p:nvSpPr>
            <p:spPr>
              <a:xfrm>
                <a:off x="4296000" y="1668272"/>
                <a:ext cx="3600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dirty="0"/>
                  <a:t>Virtual Team </a:t>
                </a:r>
                <a:r>
                  <a:rPr lang="de-DE" sz="3200" dirty="0" err="1"/>
                  <a:t>Bilding</a:t>
                </a:r>
                <a:endParaRPr lang="de-DE" sz="3200" dirty="0"/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16573E52-EB53-054A-B8F4-A20235DEA6C9}"/>
                  </a:ext>
                </a:extLst>
              </p:cNvPr>
              <p:cNvSpPr txBox="1"/>
              <p:nvPr/>
            </p:nvSpPr>
            <p:spPr>
              <a:xfrm>
                <a:off x="3692659" y="2253047"/>
                <a:ext cx="48066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/>
                  <a:t>Mission </a:t>
                </a:r>
                <a:r>
                  <a:rPr lang="de-DE" sz="2400" dirty="0" err="1"/>
                  <a:t>based</a:t>
                </a:r>
                <a:r>
                  <a:rPr lang="de-DE" sz="2400" dirty="0"/>
                  <a:t> </a:t>
                </a:r>
                <a:r>
                  <a:rPr lang="de-DE" sz="2400" dirty="0" err="1"/>
                  <a:t>networking</a:t>
                </a:r>
                <a:endParaRPr lang="de-DE" sz="2400" dirty="0"/>
              </a:p>
              <a:p>
                <a:pPr algn="ctr"/>
                <a:r>
                  <a:rPr lang="de-DE" sz="2400" dirty="0"/>
                  <a:t>Team Motivation</a:t>
                </a:r>
              </a:p>
              <a:p>
                <a:pPr algn="ctr"/>
                <a:r>
                  <a:rPr lang="de-DE" sz="2400" dirty="0"/>
                  <a:t>Project Management Tools</a:t>
                </a:r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D6F3EC3-94F0-B045-B917-F5DB43B579A4}"/>
                </a:ext>
              </a:extLst>
            </p:cNvPr>
            <p:cNvSpPr/>
            <p:nvPr/>
          </p:nvSpPr>
          <p:spPr>
            <a:xfrm>
              <a:off x="4296000" y="1544728"/>
              <a:ext cx="3600000" cy="252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215956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64EA254-204B-B54E-AF85-93E92BA63AF9}"/>
              </a:ext>
            </a:extLst>
          </p:cNvPr>
          <p:cNvSpPr txBox="1"/>
          <p:nvPr/>
        </p:nvSpPr>
        <p:spPr>
          <a:xfrm>
            <a:off x="3332018" y="845127"/>
            <a:ext cx="552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Are </a:t>
            </a:r>
            <a:r>
              <a:rPr lang="de-DE" sz="3200" dirty="0" err="1"/>
              <a:t>you</a:t>
            </a:r>
            <a:r>
              <a:rPr lang="de-DE" sz="3200" dirty="0"/>
              <a:t> </a:t>
            </a:r>
            <a:r>
              <a:rPr lang="de-DE" sz="3200" dirty="0" err="1"/>
              <a:t>interested</a:t>
            </a:r>
            <a:r>
              <a:rPr lang="de-DE" sz="3200" dirty="0"/>
              <a:t> in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512D3C2-915F-3E45-894A-3B32D6264712}"/>
              </a:ext>
            </a:extLst>
          </p:cNvPr>
          <p:cNvSpPr txBox="1"/>
          <p:nvPr/>
        </p:nvSpPr>
        <p:spPr>
          <a:xfrm>
            <a:off x="11091334" y="648866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14/16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AB5D741-D3C1-7349-9240-2489767CA9F8}"/>
              </a:ext>
            </a:extLst>
          </p:cNvPr>
          <p:cNvGrpSpPr/>
          <p:nvPr/>
        </p:nvGrpSpPr>
        <p:grpSpPr>
          <a:xfrm>
            <a:off x="4386000" y="4773272"/>
            <a:ext cx="3420000" cy="1080000"/>
            <a:chOff x="4470400" y="3894667"/>
            <a:chExt cx="3420000" cy="108000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1212994-A292-2A40-B0DB-3B4DCD9B7590}"/>
                </a:ext>
              </a:extLst>
            </p:cNvPr>
            <p:cNvGrpSpPr/>
            <p:nvPr/>
          </p:nvGrpSpPr>
          <p:grpSpPr>
            <a:xfrm>
              <a:off x="4470400" y="3894667"/>
              <a:ext cx="1080000" cy="1080000"/>
              <a:chOff x="4470400" y="3894667"/>
              <a:chExt cx="1080000" cy="10800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40E698C-39B1-F94A-B491-AB7630E96AD6}"/>
                  </a:ext>
                </a:extLst>
              </p:cNvPr>
              <p:cNvSpPr/>
              <p:nvPr/>
            </p:nvSpPr>
            <p:spPr>
              <a:xfrm>
                <a:off x="4470400" y="3894667"/>
                <a:ext cx="1080000" cy="1080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Multiplizieren 8">
                <a:extLst>
                  <a:ext uri="{FF2B5EF4-FFF2-40B4-BE49-F238E27FC236}">
                    <a16:creationId xmlns:a16="http://schemas.microsoft.com/office/drawing/2014/main" id="{4FDFA986-EBE7-424A-977C-E4D35CE712A5}"/>
                  </a:ext>
                </a:extLst>
              </p:cNvPr>
              <p:cNvSpPr/>
              <p:nvPr/>
            </p:nvSpPr>
            <p:spPr>
              <a:xfrm>
                <a:off x="4560400" y="3984667"/>
                <a:ext cx="900000" cy="900000"/>
              </a:xfrm>
              <a:prstGeom prst="mathMultiply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5B790D0-CFB0-4B4B-8564-44F1FDD87581}"/>
                </a:ext>
              </a:extLst>
            </p:cNvPr>
            <p:cNvGrpSpPr/>
            <p:nvPr/>
          </p:nvGrpSpPr>
          <p:grpSpPr>
            <a:xfrm>
              <a:off x="5640400" y="3894667"/>
              <a:ext cx="2250000" cy="1080000"/>
              <a:chOff x="5640400" y="3894667"/>
              <a:chExt cx="2250000" cy="1080000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8D5088C2-A65C-BF4C-9DB2-A543B3F11874}"/>
                  </a:ext>
                </a:extLst>
              </p:cNvPr>
              <p:cNvGrpSpPr/>
              <p:nvPr/>
            </p:nvGrpSpPr>
            <p:grpSpPr>
              <a:xfrm>
                <a:off x="6810400" y="3894667"/>
                <a:ext cx="1080000" cy="1080000"/>
                <a:chOff x="6810400" y="3894667"/>
                <a:chExt cx="1080000" cy="108000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16CDC80-079A-BC46-BE9B-5D16C5728A70}"/>
                    </a:ext>
                  </a:extLst>
                </p:cNvPr>
                <p:cNvSpPr/>
                <p:nvPr/>
              </p:nvSpPr>
              <p:spPr>
                <a:xfrm>
                  <a:off x="6810400" y="3894667"/>
                  <a:ext cx="1080000" cy="10800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Herz 12">
                  <a:extLst>
                    <a:ext uri="{FF2B5EF4-FFF2-40B4-BE49-F238E27FC236}">
                      <a16:creationId xmlns:a16="http://schemas.microsoft.com/office/drawing/2014/main" id="{00FE6C68-832A-EC4C-9206-4AA98D2BF1A6}"/>
                    </a:ext>
                  </a:extLst>
                </p:cNvPr>
                <p:cNvSpPr/>
                <p:nvPr/>
              </p:nvSpPr>
              <p:spPr>
                <a:xfrm>
                  <a:off x="6990400" y="4074667"/>
                  <a:ext cx="720000" cy="720000"/>
                </a:xfrm>
                <a:prstGeom prst="hear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94086027-A392-9544-AC68-E7595F7AEFFA}"/>
                  </a:ext>
                </a:extLst>
              </p:cNvPr>
              <p:cNvGrpSpPr/>
              <p:nvPr/>
            </p:nvGrpSpPr>
            <p:grpSpPr>
              <a:xfrm>
                <a:off x="5640400" y="3894667"/>
                <a:ext cx="1080000" cy="1080000"/>
                <a:chOff x="5640400" y="3894667"/>
                <a:chExt cx="1080000" cy="1080000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D72622A-B010-6E46-8496-0A4145D55E55}"/>
                    </a:ext>
                  </a:extLst>
                </p:cNvPr>
                <p:cNvSpPr/>
                <p:nvPr/>
              </p:nvSpPr>
              <p:spPr>
                <a:xfrm>
                  <a:off x="5640400" y="3894667"/>
                  <a:ext cx="1080000" cy="10800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Gleich 13">
                  <a:extLst>
                    <a:ext uri="{FF2B5EF4-FFF2-40B4-BE49-F238E27FC236}">
                      <a16:creationId xmlns:a16="http://schemas.microsoft.com/office/drawing/2014/main" id="{358C8774-3A2E-134E-9A4C-20E89D7F84A3}"/>
                    </a:ext>
                  </a:extLst>
                </p:cNvPr>
                <p:cNvSpPr/>
                <p:nvPr/>
              </p:nvSpPr>
              <p:spPr>
                <a:xfrm>
                  <a:off x="5820400" y="4074667"/>
                  <a:ext cx="720000" cy="720000"/>
                </a:xfrm>
                <a:prstGeom prst="mathEqual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FFA81AB-CA42-6642-9E66-F29E7845CBDC}"/>
              </a:ext>
            </a:extLst>
          </p:cNvPr>
          <p:cNvGrpSpPr/>
          <p:nvPr/>
        </p:nvGrpSpPr>
        <p:grpSpPr>
          <a:xfrm>
            <a:off x="3692659" y="1841587"/>
            <a:ext cx="4806682" cy="2520000"/>
            <a:chOff x="3692659" y="1544728"/>
            <a:chExt cx="4806682" cy="2520000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6E57CB51-DB58-5E43-9500-CECDB90ABD9A}"/>
                </a:ext>
              </a:extLst>
            </p:cNvPr>
            <p:cNvGrpSpPr/>
            <p:nvPr/>
          </p:nvGrpSpPr>
          <p:grpSpPr>
            <a:xfrm>
              <a:off x="3692659" y="1809941"/>
              <a:ext cx="4806682" cy="1785104"/>
              <a:chOff x="3692659" y="1668272"/>
              <a:chExt cx="4806682" cy="1785104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B24707D-549D-DB45-B190-B38F69B53F48}"/>
                  </a:ext>
                </a:extLst>
              </p:cNvPr>
              <p:cNvSpPr txBox="1"/>
              <p:nvPr/>
            </p:nvSpPr>
            <p:spPr>
              <a:xfrm>
                <a:off x="4296000" y="1668272"/>
                <a:ext cx="3600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dirty="0" err="1"/>
                  <a:t>Later</a:t>
                </a:r>
                <a:r>
                  <a:rPr lang="de-DE" sz="3200" dirty="0"/>
                  <a:t> Validation</a:t>
                </a: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16573E52-EB53-054A-B8F4-A20235DEA6C9}"/>
                  </a:ext>
                </a:extLst>
              </p:cNvPr>
              <p:cNvSpPr txBox="1"/>
              <p:nvPr/>
            </p:nvSpPr>
            <p:spPr>
              <a:xfrm>
                <a:off x="3692659" y="2253047"/>
                <a:ext cx="48066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/>
                  <a:t>Alpha Test</a:t>
                </a:r>
              </a:p>
              <a:p>
                <a:pPr algn="ctr"/>
                <a:r>
                  <a:rPr lang="de-DE" sz="2400" dirty="0"/>
                  <a:t>Beta Test</a:t>
                </a:r>
              </a:p>
              <a:p>
                <a:pPr algn="ctr"/>
                <a:r>
                  <a:rPr lang="de-DE" sz="2400" dirty="0"/>
                  <a:t>Observation Tools</a:t>
                </a:r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D6F3EC3-94F0-B045-B917-F5DB43B579A4}"/>
                </a:ext>
              </a:extLst>
            </p:cNvPr>
            <p:cNvSpPr/>
            <p:nvPr/>
          </p:nvSpPr>
          <p:spPr>
            <a:xfrm>
              <a:off x="4296000" y="1544728"/>
              <a:ext cx="3600000" cy="252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345007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64EA254-204B-B54E-AF85-93E92BA63AF9}"/>
              </a:ext>
            </a:extLst>
          </p:cNvPr>
          <p:cNvSpPr txBox="1"/>
          <p:nvPr/>
        </p:nvSpPr>
        <p:spPr>
          <a:xfrm>
            <a:off x="3332018" y="845127"/>
            <a:ext cx="552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Are </a:t>
            </a:r>
            <a:r>
              <a:rPr lang="de-DE" sz="3200" dirty="0" err="1"/>
              <a:t>you</a:t>
            </a:r>
            <a:r>
              <a:rPr lang="de-DE" sz="3200" dirty="0"/>
              <a:t> </a:t>
            </a:r>
            <a:r>
              <a:rPr lang="de-DE" sz="3200" dirty="0" err="1"/>
              <a:t>interested</a:t>
            </a:r>
            <a:r>
              <a:rPr lang="de-DE" sz="3200" dirty="0"/>
              <a:t> in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512D3C2-915F-3E45-894A-3B32D6264712}"/>
              </a:ext>
            </a:extLst>
          </p:cNvPr>
          <p:cNvSpPr txBox="1"/>
          <p:nvPr/>
        </p:nvSpPr>
        <p:spPr>
          <a:xfrm>
            <a:off x="11091334" y="648866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15/16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AB5D741-D3C1-7349-9240-2489767CA9F8}"/>
              </a:ext>
            </a:extLst>
          </p:cNvPr>
          <p:cNvGrpSpPr/>
          <p:nvPr/>
        </p:nvGrpSpPr>
        <p:grpSpPr>
          <a:xfrm>
            <a:off x="4386000" y="4773272"/>
            <a:ext cx="3420000" cy="1080000"/>
            <a:chOff x="4470400" y="3894667"/>
            <a:chExt cx="3420000" cy="108000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1212994-A292-2A40-B0DB-3B4DCD9B7590}"/>
                </a:ext>
              </a:extLst>
            </p:cNvPr>
            <p:cNvGrpSpPr/>
            <p:nvPr/>
          </p:nvGrpSpPr>
          <p:grpSpPr>
            <a:xfrm>
              <a:off x="4470400" y="3894667"/>
              <a:ext cx="1080000" cy="1080000"/>
              <a:chOff x="4470400" y="3894667"/>
              <a:chExt cx="1080000" cy="10800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40E698C-39B1-F94A-B491-AB7630E96AD6}"/>
                  </a:ext>
                </a:extLst>
              </p:cNvPr>
              <p:cNvSpPr/>
              <p:nvPr/>
            </p:nvSpPr>
            <p:spPr>
              <a:xfrm>
                <a:off x="4470400" y="3894667"/>
                <a:ext cx="1080000" cy="1080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Multiplizieren 8">
                <a:extLst>
                  <a:ext uri="{FF2B5EF4-FFF2-40B4-BE49-F238E27FC236}">
                    <a16:creationId xmlns:a16="http://schemas.microsoft.com/office/drawing/2014/main" id="{4FDFA986-EBE7-424A-977C-E4D35CE712A5}"/>
                  </a:ext>
                </a:extLst>
              </p:cNvPr>
              <p:cNvSpPr/>
              <p:nvPr/>
            </p:nvSpPr>
            <p:spPr>
              <a:xfrm>
                <a:off x="4560400" y="3984667"/>
                <a:ext cx="900000" cy="900000"/>
              </a:xfrm>
              <a:prstGeom prst="mathMultiply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5B790D0-CFB0-4B4B-8564-44F1FDD87581}"/>
                </a:ext>
              </a:extLst>
            </p:cNvPr>
            <p:cNvGrpSpPr/>
            <p:nvPr/>
          </p:nvGrpSpPr>
          <p:grpSpPr>
            <a:xfrm>
              <a:off x="5640400" y="3894667"/>
              <a:ext cx="2250000" cy="1080000"/>
              <a:chOff x="5640400" y="3894667"/>
              <a:chExt cx="2250000" cy="1080000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8D5088C2-A65C-BF4C-9DB2-A543B3F11874}"/>
                  </a:ext>
                </a:extLst>
              </p:cNvPr>
              <p:cNvGrpSpPr/>
              <p:nvPr/>
            </p:nvGrpSpPr>
            <p:grpSpPr>
              <a:xfrm>
                <a:off x="6810400" y="3894667"/>
                <a:ext cx="1080000" cy="1080000"/>
                <a:chOff x="6810400" y="3894667"/>
                <a:chExt cx="1080000" cy="108000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16CDC80-079A-BC46-BE9B-5D16C5728A70}"/>
                    </a:ext>
                  </a:extLst>
                </p:cNvPr>
                <p:cNvSpPr/>
                <p:nvPr/>
              </p:nvSpPr>
              <p:spPr>
                <a:xfrm>
                  <a:off x="6810400" y="3894667"/>
                  <a:ext cx="1080000" cy="10800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Herz 12">
                  <a:extLst>
                    <a:ext uri="{FF2B5EF4-FFF2-40B4-BE49-F238E27FC236}">
                      <a16:creationId xmlns:a16="http://schemas.microsoft.com/office/drawing/2014/main" id="{00FE6C68-832A-EC4C-9206-4AA98D2BF1A6}"/>
                    </a:ext>
                  </a:extLst>
                </p:cNvPr>
                <p:cNvSpPr/>
                <p:nvPr/>
              </p:nvSpPr>
              <p:spPr>
                <a:xfrm>
                  <a:off x="6990400" y="4074667"/>
                  <a:ext cx="720000" cy="720000"/>
                </a:xfrm>
                <a:prstGeom prst="hear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94086027-A392-9544-AC68-E7595F7AEFFA}"/>
                  </a:ext>
                </a:extLst>
              </p:cNvPr>
              <p:cNvGrpSpPr/>
              <p:nvPr/>
            </p:nvGrpSpPr>
            <p:grpSpPr>
              <a:xfrm>
                <a:off x="5640400" y="3894667"/>
                <a:ext cx="1080000" cy="1080000"/>
                <a:chOff x="5640400" y="3894667"/>
                <a:chExt cx="1080000" cy="1080000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D72622A-B010-6E46-8496-0A4145D55E55}"/>
                    </a:ext>
                  </a:extLst>
                </p:cNvPr>
                <p:cNvSpPr/>
                <p:nvPr/>
              </p:nvSpPr>
              <p:spPr>
                <a:xfrm>
                  <a:off x="5640400" y="3894667"/>
                  <a:ext cx="1080000" cy="10800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Gleich 13">
                  <a:extLst>
                    <a:ext uri="{FF2B5EF4-FFF2-40B4-BE49-F238E27FC236}">
                      <a16:creationId xmlns:a16="http://schemas.microsoft.com/office/drawing/2014/main" id="{358C8774-3A2E-134E-9A4C-20E89D7F84A3}"/>
                    </a:ext>
                  </a:extLst>
                </p:cNvPr>
                <p:cNvSpPr/>
                <p:nvPr/>
              </p:nvSpPr>
              <p:spPr>
                <a:xfrm>
                  <a:off x="5820400" y="4074667"/>
                  <a:ext cx="720000" cy="720000"/>
                </a:xfrm>
                <a:prstGeom prst="mathEqual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FFA81AB-CA42-6642-9E66-F29E7845CBDC}"/>
              </a:ext>
            </a:extLst>
          </p:cNvPr>
          <p:cNvGrpSpPr/>
          <p:nvPr/>
        </p:nvGrpSpPr>
        <p:grpSpPr>
          <a:xfrm>
            <a:off x="3692659" y="1841587"/>
            <a:ext cx="4806682" cy="2520000"/>
            <a:chOff x="3692659" y="1544728"/>
            <a:chExt cx="4806682" cy="2520000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6E57CB51-DB58-5E43-9500-CECDB90ABD9A}"/>
                </a:ext>
              </a:extLst>
            </p:cNvPr>
            <p:cNvGrpSpPr/>
            <p:nvPr/>
          </p:nvGrpSpPr>
          <p:grpSpPr>
            <a:xfrm>
              <a:off x="3692659" y="1809941"/>
              <a:ext cx="4806682" cy="1785104"/>
              <a:chOff x="3692659" y="1668272"/>
              <a:chExt cx="4806682" cy="1785104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B24707D-549D-DB45-B190-B38F69B53F48}"/>
                  </a:ext>
                </a:extLst>
              </p:cNvPr>
              <p:cNvSpPr txBox="1"/>
              <p:nvPr/>
            </p:nvSpPr>
            <p:spPr>
              <a:xfrm>
                <a:off x="4296000" y="1668272"/>
                <a:ext cx="3600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dirty="0"/>
                  <a:t>Culture</a:t>
                </a: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16573E52-EB53-054A-B8F4-A20235DEA6C9}"/>
                  </a:ext>
                </a:extLst>
              </p:cNvPr>
              <p:cNvSpPr txBox="1"/>
              <p:nvPr/>
            </p:nvSpPr>
            <p:spPr>
              <a:xfrm>
                <a:off x="3692659" y="2253047"/>
                <a:ext cx="48066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/>
                  <a:t>Problem Solver Culture</a:t>
                </a:r>
              </a:p>
              <a:p>
                <a:pPr algn="ctr"/>
                <a:r>
                  <a:rPr lang="de-DE" sz="2400" dirty="0"/>
                  <a:t>Organisational </a:t>
                </a:r>
                <a:r>
                  <a:rPr lang="de-DE" sz="2400" dirty="0" err="1"/>
                  <a:t>Structure</a:t>
                </a:r>
                <a:endParaRPr lang="de-DE" sz="2400" dirty="0"/>
              </a:p>
              <a:p>
                <a:pPr algn="ctr"/>
                <a:r>
                  <a:rPr lang="de-DE" sz="2400" dirty="0" err="1"/>
                  <a:t>Consistency</a:t>
                </a:r>
                <a:endParaRPr lang="de-DE" sz="2400" dirty="0"/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D6F3EC3-94F0-B045-B917-F5DB43B579A4}"/>
                </a:ext>
              </a:extLst>
            </p:cNvPr>
            <p:cNvSpPr/>
            <p:nvPr/>
          </p:nvSpPr>
          <p:spPr>
            <a:xfrm>
              <a:off x="4296000" y="1544728"/>
              <a:ext cx="3600000" cy="252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65700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64EA254-204B-B54E-AF85-93E92BA63AF9}"/>
              </a:ext>
            </a:extLst>
          </p:cNvPr>
          <p:cNvSpPr txBox="1"/>
          <p:nvPr/>
        </p:nvSpPr>
        <p:spPr>
          <a:xfrm>
            <a:off x="3332018" y="845127"/>
            <a:ext cx="552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Are </a:t>
            </a:r>
            <a:r>
              <a:rPr lang="de-DE" sz="3200" dirty="0" err="1"/>
              <a:t>you</a:t>
            </a:r>
            <a:r>
              <a:rPr lang="de-DE" sz="3200" dirty="0"/>
              <a:t> </a:t>
            </a:r>
            <a:r>
              <a:rPr lang="de-DE" sz="3200" dirty="0" err="1"/>
              <a:t>interested</a:t>
            </a:r>
            <a:r>
              <a:rPr lang="de-DE" sz="3200" dirty="0"/>
              <a:t> in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512D3C2-915F-3E45-894A-3B32D6264712}"/>
              </a:ext>
            </a:extLst>
          </p:cNvPr>
          <p:cNvSpPr txBox="1"/>
          <p:nvPr/>
        </p:nvSpPr>
        <p:spPr>
          <a:xfrm>
            <a:off x="11091334" y="648866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16/16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AB5D741-D3C1-7349-9240-2489767CA9F8}"/>
              </a:ext>
            </a:extLst>
          </p:cNvPr>
          <p:cNvGrpSpPr/>
          <p:nvPr/>
        </p:nvGrpSpPr>
        <p:grpSpPr>
          <a:xfrm>
            <a:off x="4386000" y="4773272"/>
            <a:ext cx="3420000" cy="1080000"/>
            <a:chOff x="4470400" y="3894667"/>
            <a:chExt cx="3420000" cy="108000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1212994-A292-2A40-B0DB-3B4DCD9B7590}"/>
                </a:ext>
              </a:extLst>
            </p:cNvPr>
            <p:cNvGrpSpPr/>
            <p:nvPr/>
          </p:nvGrpSpPr>
          <p:grpSpPr>
            <a:xfrm>
              <a:off x="4470400" y="3894667"/>
              <a:ext cx="1080000" cy="1080000"/>
              <a:chOff x="4470400" y="3894667"/>
              <a:chExt cx="1080000" cy="10800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40E698C-39B1-F94A-B491-AB7630E96AD6}"/>
                  </a:ext>
                </a:extLst>
              </p:cNvPr>
              <p:cNvSpPr/>
              <p:nvPr/>
            </p:nvSpPr>
            <p:spPr>
              <a:xfrm>
                <a:off x="4470400" y="3894667"/>
                <a:ext cx="1080000" cy="1080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Multiplizieren 8">
                <a:extLst>
                  <a:ext uri="{FF2B5EF4-FFF2-40B4-BE49-F238E27FC236}">
                    <a16:creationId xmlns:a16="http://schemas.microsoft.com/office/drawing/2014/main" id="{4FDFA986-EBE7-424A-977C-E4D35CE712A5}"/>
                  </a:ext>
                </a:extLst>
              </p:cNvPr>
              <p:cNvSpPr/>
              <p:nvPr/>
            </p:nvSpPr>
            <p:spPr>
              <a:xfrm>
                <a:off x="4560400" y="3984667"/>
                <a:ext cx="900000" cy="900000"/>
              </a:xfrm>
              <a:prstGeom prst="mathMultiply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5B790D0-CFB0-4B4B-8564-44F1FDD87581}"/>
                </a:ext>
              </a:extLst>
            </p:cNvPr>
            <p:cNvGrpSpPr/>
            <p:nvPr/>
          </p:nvGrpSpPr>
          <p:grpSpPr>
            <a:xfrm>
              <a:off x="5640400" y="3894667"/>
              <a:ext cx="2250000" cy="1080000"/>
              <a:chOff x="5640400" y="3894667"/>
              <a:chExt cx="2250000" cy="1080000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8D5088C2-A65C-BF4C-9DB2-A543B3F11874}"/>
                  </a:ext>
                </a:extLst>
              </p:cNvPr>
              <p:cNvGrpSpPr/>
              <p:nvPr/>
            </p:nvGrpSpPr>
            <p:grpSpPr>
              <a:xfrm>
                <a:off x="6810400" y="3894667"/>
                <a:ext cx="1080000" cy="1080000"/>
                <a:chOff x="6810400" y="3894667"/>
                <a:chExt cx="1080000" cy="108000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16CDC80-079A-BC46-BE9B-5D16C5728A70}"/>
                    </a:ext>
                  </a:extLst>
                </p:cNvPr>
                <p:cNvSpPr/>
                <p:nvPr/>
              </p:nvSpPr>
              <p:spPr>
                <a:xfrm>
                  <a:off x="6810400" y="3894667"/>
                  <a:ext cx="1080000" cy="10800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Herz 12">
                  <a:extLst>
                    <a:ext uri="{FF2B5EF4-FFF2-40B4-BE49-F238E27FC236}">
                      <a16:creationId xmlns:a16="http://schemas.microsoft.com/office/drawing/2014/main" id="{00FE6C68-832A-EC4C-9206-4AA98D2BF1A6}"/>
                    </a:ext>
                  </a:extLst>
                </p:cNvPr>
                <p:cNvSpPr/>
                <p:nvPr/>
              </p:nvSpPr>
              <p:spPr>
                <a:xfrm>
                  <a:off x="6990400" y="4074667"/>
                  <a:ext cx="720000" cy="720000"/>
                </a:xfrm>
                <a:prstGeom prst="hear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94086027-A392-9544-AC68-E7595F7AEFFA}"/>
                  </a:ext>
                </a:extLst>
              </p:cNvPr>
              <p:cNvGrpSpPr/>
              <p:nvPr/>
            </p:nvGrpSpPr>
            <p:grpSpPr>
              <a:xfrm>
                <a:off x="5640400" y="3894667"/>
                <a:ext cx="1080000" cy="1080000"/>
                <a:chOff x="5640400" y="3894667"/>
                <a:chExt cx="1080000" cy="1080000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D72622A-B010-6E46-8496-0A4145D55E55}"/>
                    </a:ext>
                  </a:extLst>
                </p:cNvPr>
                <p:cNvSpPr/>
                <p:nvPr/>
              </p:nvSpPr>
              <p:spPr>
                <a:xfrm>
                  <a:off x="5640400" y="3894667"/>
                  <a:ext cx="1080000" cy="10800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Gleich 13">
                  <a:extLst>
                    <a:ext uri="{FF2B5EF4-FFF2-40B4-BE49-F238E27FC236}">
                      <a16:creationId xmlns:a16="http://schemas.microsoft.com/office/drawing/2014/main" id="{358C8774-3A2E-134E-9A4C-20E89D7F84A3}"/>
                    </a:ext>
                  </a:extLst>
                </p:cNvPr>
                <p:cNvSpPr/>
                <p:nvPr/>
              </p:nvSpPr>
              <p:spPr>
                <a:xfrm>
                  <a:off x="5820400" y="4074667"/>
                  <a:ext cx="720000" cy="720000"/>
                </a:xfrm>
                <a:prstGeom prst="mathEqual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FFA81AB-CA42-6642-9E66-F29E7845CBDC}"/>
              </a:ext>
            </a:extLst>
          </p:cNvPr>
          <p:cNvGrpSpPr/>
          <p:nvPr/>
        </p:nvGrpSpPr>
        <p:grpSpPr>
          <a:xfrm>
            <a:off x="3692659" y="1841587"/>
            <a:ext cx="4806682" cy="2520000"/>
            <a:chOff x="3692659" y="1544728"/>
            <a:chExt cx="4806682" cy="2520000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6E57CB51-DB58-5E43-9500-CECDB90ABD9A}"/>
                </a:ext>
              </a:extLst>
            </p:cNvPr>
            <p:cNvGrpSpPr/>
            <p:nvPr/>
          </p:nvGrpSpPr>
          <p:grpSpPr>
            <a:xfrm>
              <a:off x="3692659" y="1809941"/>
              <a:ext cx="4806682" cy="1785104"/>
              <a:chOff x="3692659" y="1668272"/>
              <a:chExt cx="4806682" cy="1785104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B24707D-549D-DB45-B190-B38F69B53F48}"/>
                  </a:ext>
                </a:extLst>
              </p:cNvPr>
              <p:cNvSpPr txBox="1"/>
              <p:nvPr/>
            </p:nvSpPr>
            <p:spPr>
              <a:xfrm>
                <a:off x="4296000" y="1668272"/>
                <a:ext cx="3600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dirty="0" err="1"/>
                  <a:t>Scale-Up</a:t>
                </a:r>
                <a:endParaRPr lang="de-DE" sz="3200" dirty="0"/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16573E52-EB53-054A-B8F4-A20235DEA6C9}"/>
                  </a:ext>
                </a:extLst>
              </p:cNvPr>
              <p:cNvSpPr txBox="1"/>
              <p:nvPr/>
            </p:nvSpPr>
            <p:spPr>
              <a:xfrm>
                <a:off x="3692659" y="2253047"/>
                <a:ext cx="48066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/>
                  <a:t>Business </a:t>
                </a:r>
                <a:r>
                  <a:rPr lang="de-DE" sz="2400" dirty="0" err="1"/>
                  <a:t>Modelling</a:t>
                </a:r>
                <a:endParaRPr lang="de-DE" sz="2400" dirty="0"/>
              </a:p>
              <a:p>
                <a:pPr algn="ctr"/>
                <a:r>
                  <a:rPr lang="de-DE" sz="2400" dirty="0" err="1"/>
                  <a:t>Processes</a:t>
                </a:r>
                <a:r>
                  <a:rPr lang="de-DE" sz="2400" dirty="0"/>
                  <a:t> &amp; </a:t>
                </a:r>
                <a:r>
                  <a:rPr lang="de-DE" sz="2400" dirty="0" err="1"/>
                  <a:t>Structure</a:t>
                </a:r>
                <a:endParaRPr lang="de-DE" sz="2400" dirty="0"/>
              </a:p>
              <a:p>
                <a:pPr algn="ctr"/>
                <a:r>
                  <a:rPr lang="de-DE" sz="2400" dirty="0" err="1"/>
                  <a:t>Raising</a:t>
                </a:r>
                <a:r>
                  <a:rPr lang="de-DE" sz="2400" dirty="0"/>
                  <a:t> </a:t>
                </a:r>
                <a:r>
                  <a:rPr lang="de-DE" sz="2400" dirty="0" err="1"/>
                  <a:t>Later</a:t>
                </a:r>
                <a:r>
                  <a:rPr lang="de-DE" sz="2400" dirty="0"/>
                  <a:t> Stage </a:t>
                </a:r>
                <a:r>
                  <a:rPr lang="de-DE" sz="2400" dirty="0" err="1"/>
                  <a:t>Finance</a:t>
                </a:r>
                <a:endParaRPr lang="de-DE" sz="2400" dirty="0"/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D6F3EC3-94F0-B045-B917-F5DB43B579A4}"/>
                </a:ext>
              </a:extLst>
            </p:cNvPr>
            <p:cNvSpPr/>
            <p:nvPr/>
          </p:nvSpPr>
          <p:spPr>
            <a:xfrm>
              <a:off x="4296000" y="1544728"/>
              <a:ext cx="3600000" cy="252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88994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64EA254-204B-B54E-AF85-93E92BA63AF9}"/>
              </a:ext>
            </a:extLst>
          </p:cNvPr>
          <p:cNvSpPr txBox="1"/>
          <p:nvPr/>
        </p:nvSpPr>
        <p:spPr>
          <a:xfrm>
            <a:off x="3332018" y="845127"/>
            <a:ext cx="552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/>
              <a:t>You</a:t>
            </a:r>
            <a:r>
              <a:rPr lang="de-DE" sz="3200" dirty="0"/>
              <a:t> </a:t>
            </a:r>
            <a:r>
              <a:rPr lang="de-DE" sz="3200" dirty="0" err="1"/>
              <a:t>are</a:t>
            </a:r>
            <a:r>
              <a:rPr lang="de-DE" sz="3200" dirty="0"/>
              <a:t> </a:t>
            </a:r>
            <a:r>
              <a:rPr lang="de-DE" sz="3200" dirty="0" err="1"/>
              <a:t>interested</a:t>
            </a:r>
            <a:r>
              <a:rPr lang="de-DE" sz="3200" dirty="0"/>
              <a:t> in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B24707D-549D-DB45-B190-B38F69B53F48}"/>
              </a:ext>
            </a:extLst>
          </p:cNvPr>
          <p:cNvSpPr txBox="1"/>
          <p:nvPr/>
        </p:nvSpPr>
        <p:spPr>
          <a:xfrm>
            <a:off x="4296000" y="2106800"/>
            <a:ext cx="3600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Networking</a:t>
            </a:r>
          </a:p>
          <a:p>
            <a:pPr algn="ctr"/>
            <a:r>
              <a:rPr lang="de-DE" sz="3200" dirty="0"/>
              <a:t>Customer Discovery</a:t>
            </a:r>
          </a:p>
          <a:p>
            <a:pPr algn="ctr"/>
            <a:r>
              <a:rPr lang="de-DE" sz="3200" dirty="0" err="1"/>
              <a:t>Idea</a:t>
            </a:r>
            <a:r>
              <a:rPr lang="de-DE" sz="3200" dirty="0"/>
              <a:t> Generation</a:t>
            </a:r>
          </a:p>
          <a:p>
            <a:pPr algn="ctr"/>
            <a:r>
              <a:rPr lang="de-DE" sz="3200" dirty="0"/>
              <a:t>Leadership</a:t>
            </a:r>
          </a:p>
          <a:p>
            <a:pPr algn="ctr"/>
            <a:r>
              <a:rPr lang="de-DE" sz="3200" dirty="0"/>
              <a:t>Rapid </a:t>
            </a:r>
            <a:r>
              <a:rPr lang="de-DE" sz="3200" dirty="0" err="1"/>
              <a:t>Prototyping</a:t>
            </a:r>
            <a:endParaRPr lang="de-DE" sz="3200" dirty="0"/>
          </a:p>
          <a:p>
            <a:pPr algn="ctr"/>
            <a:r>
              <a:rPr lang="de-DE" sz="3200" dirty="0" err="1"/>
              <a:t>Raising</a:t>
            </a:r>
            <a:r>
              <a:rPr lang="de-DE" sz="3200" dirty="0"/>
              <a:t> Capital</a:t>
            </a:r>
          </a:p>
          <a:p>
            <a:pPr algn="ctr"/>
            <a:r>
              <a:rPr lang="de-DE" sz="3200" dirty="0" err="1"/>
              <a:t>Scale-Up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21335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64EA254-204B-B54E-AF85-93E92BA63AF9}"/>
              </a:ext>
            </a:extLst>
          </p:cNvPr>
          <p:cNvSpPr txBox="1"/>
          <p:nvPr/>
        </p:nvSpPr>
        <p:spPr>
          <a:xfrm>
            <a:off x="3332018" y="845127"/>
            <a:ext cx="552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Are </a:t>
            </a:r>
            <a:r>
              <a:rPr lang="de-DE" sz="3200" dirty="0" err="1"/>
              <a:t>you</a:t>
            </a:r>
            <a:r>
              <a:rPr lang="de-DE" sz="3200" dirty="0"/>
              <a:t> </a:t>
            </a:r>
            <a:r>
              <a:rPr lang="de-DE" sz="3200" dirty="0" err="1"/>
              <a:t>interested</a:t>
            </a:r>
            <a:r>
              <a:rPr lang="de-DE" sz="3200" dirty="0"/>
              <a:t> in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512D3C2-915F-3E45-894A-3B32D6264712}"/>
              </a:ext>
            </a:extLst>
          </p:cNvPr>
          <p:cNvSpPr txBox="1"/>
          <p:nvPr/>
        </p:nvSpPr>
        <p:spPr>
          <a:xfrm>
            <a:off x="11091334" y="648866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2/16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AB5D741-D3C1-7349-9240-2489767CA9F8}"/>
              </a:ext>
            </a:extLst>
          </p:cNvPr>
          <p:cNvGrpSpPr/>
          <p:nvPr/>
        </p:nvGrpSpPr>
        <p:grpSpPr>
          <a:xfrm>
            <a:off x="4386000" y="4773272"/>
            <a:ext cx="3420000" cy="1080000"/>
            <a:chOff x="4470400" y="3894667"/>
            <a:chExt cx="3420000" cy="108000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1212994-A292-2A40-B0DB-3B4DCD9B7590}"/>
                </a:ext>
              </a:extLst>
            </p:cNvPr>
            <p:cNvGrpSpPr/>
            <p:nvPr/>
          </p:nvGrpSpPr>
          <p:grpSpPr>
            <a:xfrm>
              <a:off x="4470400" y="3894667"/>
              <a:ext cx="1080000" cy="1080000"/>
              <a:chOff x="4470400" y="3894667"/>
              <a:chExt cx="1080000" cy="10800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40E698C-39B1-F94A-B491-AB7630E96AD6}"/>
                  </a:ext>
                </a:extLst>
              </p:cNvPr>
              <p:cNvSpPr/>
              <p:nvPr/>
            </p:nvSpPr>
            <p:spPr>
              <a:xfrm>
                <a:off x="4470400" y="3894667"/>
                <a:ext cx="1080000" cy="1080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Multiplizieren 8">
                <a:extLst>
                  <a:ext uri="{FF2B5EF4-FFF2-40B4-BE49-F238E27FC236}">
                    <a16:creationId xmlns:a16="http://schemas.microsoft.com/office/drawing/2014/main" id="{4FDFA986-EBE7-424A-977C-E4D35CE712A5}"/>
                  </a:ext>
                </a:extLst>
              </p:cNvPr>
              <p:cNvSpPr/>
              <p:nvPr/>
            </p:nvSpPr>
            <p:spPr>
              <a:xfrm>
                <a:off x="4560400" y="3984667"/>
                <a:ext cx="900000" cy="900000"/>
              </a:xfrm>
              <a:prstGeom prst="mathMultiply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5B790D0-CFB0-4B4B-8564-44F1FDD87581}"/>
                </a:ext>
              </a:extLst>
            </p:cNvPr>
            <p:cNvGrpSpPr/>
            <p:nvPr/>
          </p:nvGrpSpPr>
          <p:grpSpPr>
            <a:xfrm>
              <a:off x="5640400" y="3894667"/>
              <a:ext cx="2250000" cy="1080000"/>
              <a:chOff x="5640400" y="3894667"/>
              <a:chExt cx="2250000" cy="1080000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8D5088C2-A65C-BF4C-9DB2-A543B3F11874}"/>
                  </a:ext>
                </a:extLst>
              </p:cNvPr>
              <p:cNvGrpSpPr/>
              <p:nvPr/>
            </p:nvGrpSpPr>
            <p:grpSpPr>
              <a:xfrm>
                <a:off x="6810400" y="3894667"/>
                <a:ext cx="1080000" cy="1080000"/>
                <a:chOff x="6810400" y="3894667"/>
                <a:chExt cx="1080000" cy="108000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16CDC80-079A-BC46-BE9B-5D16C5728A70}"/>
                    </a:ext>
                  </a:extLst>
                </p:cNvPr>
                <p:cNvSpPr/>
                <p:nvPr/>
              </p:nvSpPr>
              <p:spPr>
                <a:xfrm>
                  <a:off x="6810400" y="3894667"/>
                  <a:ext cx="1080000" cy="10800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Herz 12">
                  <a:extLst>
                    <a:ext uri="{FF2B5EF4-FFF2-40B4-BE49-F238E27FC236}">
                      <a16:creationId xmlns:a16="http://schemas.microsoft.com/office/drawing/2014/main" id="{00FE6C68-832A-EC4C-9206-4AA98D2BF1A6}"/>
                    </a:ext>
                  </a:extLst>
                </p:cNvPr>
                <p:cNvSpPr/>
                <p:nvPr/>
              </p:nvSpPr>
              <p:spPr>
                <a:xfrm>
                  <a:off x="6990400" y="4074667"/>
                  <a:ext cx="720000" cy="720000"/>
                </a:xfrm>
                <a:prstGeom prst="hear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94086027-A392-9544-AC68-E7595F7AEFFA}"/>
                  </a:ext>
                </a:extLst>
              </p:cNvPr>
              <p:cNvGrpSpPr/>
              <p:nvPr/>
            </p:nvGrpSpPr>
            <p:grpSpPr>
              <a:xfrm>
                <a:off x="5640400" y="3894667"/>
                <a:ext cx="1080000" cy="1080000"/>
                <a:chOff x="5640400" y="3894667"/>
                <a:chExt cx="1080000" cy="1080000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D72622A-B010-6E46-8496-0A4145D55E55}"/>
                    </a:ext>
                  </a:extLst>
                </p:cNvPr>
                <p:cNvSpPr/>
                <p:nvPr/>
              </p:nvSpPr>
              <p:spPr>
                <a:xfrm>
                  <a:off x="5640400" y="3894667"/>
                  <a:ext cx="1080000" cy="10800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Gleich 13">
                  <a:extLst>
                    <a:ext uri="{FF2B5EF4-FFF2-40B4-BE49-F238E27FC236}">
                      <a16:creationId xmlns:a16="http://schemas.microsoft.com/office/drawing/2014/main" id="{358C8774-3A2E-134E-9A4C-20E89D7F84A3}"/>
                    </a:ext>
                  </a:extLst>
                </p:cNvPr>
                <p:cNvSpPr/>
                <p:nvPr/>
              </p:nvSpPr>
              <p:spPr>
                <a:xfrm>
                  <a:off x="5820400" y="4074667"/>
                  <a:ext cx="720000" cy="720000"/>
                </a:xfrm>
                <a:prstGeom prst="mathEqual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FFA81AB-CA42-6642-9E66-F29E7845CBDC}"/>
              </a:ext>
            </a:extLst>
          </p:cNvPr>
          <p:cNvGrpSpPr/>
          <p:nvPr/>
        </p:nvGrpSpPr>
        <p:grpSpPr>
          <a:xfrm>
            <a:off x="3692659" y="1841587"/>
            <a:ext cx="4806682" cy="2520000"/>
            <a:chOff x="3692659" y="1544728"/>
            <a:chExt cx="4806682" cy="2520000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6E57CB51-DB58-5E43-9500-CECDB90ABD9A}"/>
                </a:ext>
              </a:extLst>
            </p:cNvPr>
            <p:cNvGrpSpPr/>
            <p:nvPr/>
          </p:nvGrpSpPr>
          <p:grpSpPr>
            <a:xfrm>
              <a:off x="3692659" y="1809941"/>
              <a:ext cx="4806682" cy="2154435"/>
              <a:chOff x="3692659" y="1668272"/>
              <a:chExt cx="4806682" cy="2154435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B24707D-549D-DB45-B190-B38F69B53F48}"/>
                  </a:ext>
                </a:extLst>
              </p:cNvPr>
              <p:cNvSpPr txBox="1"/>
              <p:nvPr/>
            </p:nvSpPr>
            <p:spPr>
              <a:xfrm>
                <a:off x="4296000" y="1668272"/>
                <a:ext cx="3600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dirty="0"/>
                  <a:t>Customer Discovery</a:t>
                </a: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16573E52-EB53-054A-B8F4-A20235DEA6C9}"/>
                  </a:ext>
                </a:extLst>
              </p:cNvPr>
              <p:cNvSpPr txBox="1"/>
              <p:nvPr/>
            </p:nvSpPr>
            <p:spPr>
              <a:xfrm>
                <a:off x="3692659" y="2253047"/>
                <a:ext cx="480668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 err="1"/>
                  <a:t>Selection</a:t>
                </a:r>
                <a:r>
                  <a:rPr lang="de-DE" sz="2400" dirty="0"/>
                  <a:t> &amp; Clustering</a:t>
                </a:r>
              </a:p>
              <a:p>
                <a:pPr algn="ctr"/>
                <a:r>
                  <a:rPr lang="de-DE" sz="2400" dirty="0" err="1"/>
                  <a:t>Conducting</a:t>
                </a:r>
                <a:r>
                  <a:rPr lang="de-DE" sz="2400" dirty="0"/>
                  <a:t> Interviews</a:t>
                </a:r>
              </a:p>
              <a:p>
                <a:pPr algn="ctr"/>
                <a:r>
                  <a:rPr lang="de-DE" sz="2400" dirty="0" err="1"/>
                  <a:t>Conducting</a:t>
                </a:r>
                <a:r>
                  <a:rPr lang="de-DE" sz="2400" dirty="0"/>
                  <a:t> Observation</a:t>
                </a:r>
              </a:p>
              <a:p>
                <a:pPr algn="ctr"/>
                <a:r>
                  <a:rPr lang="de-DE" sz="2400" dirty="0"/>
                  <a:t>Tools</a:t>
                </a:r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D6F3EC3-94F0-B045-B917-F5DB43B579A4}"/>
                </a:ext>
              </a:extLst>
            </p:cNvPr>
            <p:cNvSpPr/>
            <p:nvPr/>
          </p:nvSpPr>
          <p:spPr>
            <a:xfrm>
              <a:off x="4296000" y="1544728"/>
              <a:ext cx="3600000" cy="252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3263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64EA254-204B-B54E-AF85-93E92BA63AF9}"/>
              </a:ext>
            </a:extLst>
          </p:cNvPr>
          <p:cNvSpPr txBox="1"/>
          <p:nvPr/>
        </p:nvSpPr>
        <p:spPr>
          <a:xfrm>
            <a:off x="3332018" y="845127"/>
            <a:ext cx="552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Are </a:t>
            </a:r>
            <a:r>
              <a:rPr lang="de-DE" sz="3200" dirty="0" err="1"/>
              <a:t>you</a:t>
            </a:r>
            <a:r>
              <a:rPr lang="de-DE" sz="3200" dirty="0"/>
              <a:t> </a:t>
            </a:r>
            <a:r>
              <a:rPr lang="de-DE" sz="3200" dirty="0" err="1"/>
              <a:t>interested</a:t>
            </a:r>
            <a:r>
              <a:rPr lang="de-DE" sz="3200" dirty="0"/>
              <a:t> in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512D3C2-915F-3E45-894A-3B32D6264712}"/>
              </a:ext>
            </a:extLst>
          </p:cNvPr>
          <p:cNvSpPr txBox="1"/>
          <p:nvPr/>
        </p:nvSpPr>
        <p:spPr>
          <a:xfrm>
            <a:off x="11091334" y="648866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3/16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AB5D741-D3C1-7349-9240-2489767CA9F8}"/>
              </a:ext>
            </a:extLst>
          </p:cNvPr>
          <p:cNvGrpSpPr/>
          <p:nvPr/>
        </p:nvGrpSpPr>
        <p:grpSpPr>
          <a:xfrm>
            <a:off x="4386000" y="4773272"/>
            <a:ext cx="3420000" cy="1080000"/>
            <a:chOff x="4470400" y="3894667"/>
            <a:chExt cx="3420000" cy="108000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1212994-A292-2A40-B0DB-3B4DCD9B7590}"/>
                </a:ext>
              </a:extLst>
            </p:cNvPr>
            <p:cNvGrpSpPr/>
            <p:nvPr/>
          </p:nvGrpSpPr>
          <p:grpSpPr>
            <a:xfrm>
              <a:off x="4470400" y="3894667"/>
              <a:ext cx="1080000" cy="1080000"/>
              <a:chOff x="4470400" y="3894667"/>
              <a:chExt cx="1080000" cy="10800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40E698C-39B1-F94A-B491-AB7630E96AD6}"/>
                  </a:ext>
                </a:extLst>
              </p:cNvPr>
              <p:cNvSpPr/>
              <p:nvPr/>
            </p:nvSpPr>
            <p:spPr>
              <a:xfrm>
                <a:off x="4470400" y="3894667"/>
                <a:ext cx="1080000" cy="1080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Multiplizieren 8">
                <a:extLst>
                  <a:ext uri="{FF2B5EF4-FFF2-40B4-BE49-F238E27FC236}">
                    <a16:creationId xmlns:a16="http://schemas.microsoft.com/office/drawing/2014/main" id="{4FDFA986-EBE7-424A-977C-E4D35CE712A5}"/>
                  </a:ext>
                </a:extLst>
              </p:cNvPr>
              <p:cNvSpPr/>
              <p:nvPr/>
            </p:nvSpPr>
            <p:spPr>
              <a:xfrm>
                <a:off x="4560400" y="3984667"/>
                <a:ext cx="900000" cy="900000"/>
              </a:xfrm>
              <a:prstGeom prst="mathMultiply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5B790D0-CFB0-4B4B-8564-44F1FDD87581}"/>
                </a:ext>
              </a:extLst>
            </p:cNvPr>
            <p:cNvGrpSpPr/>
            <p:nvPr/>
          </p:nvGrpSpPr>
          <p:grpSpPr>
            <a:xfrm>
              <a:off x="5640400" y="3894667"/>
              <a:ext cx="2250000" cy="1080000"/>
              <a:chOff x="5640400" y="3894667"/>
              <a:chExt cx="2250000" cy="1080000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8D5088C2-A65C-BF4C-9DB2-A543B3F11874}"/>
                  </a:ext>
                </a:extLst>
              </p:cNvPr>
              <p:cNvGrpSpPr/>
              <p:nvPr/>
            </p:nvGrpSpPr>
            <p:grpSpPr>
              <a:xfrm>
                <a:off x="6810400" y="3894667"/>
                <a:ext cx="1080000" cy="1080000"/>
                <a:chOff x="6810400" y="3894667"/>
                <a:chExt cx="1080000" cy="108000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16CDC80-079A-BC46-BE9B-5D16C5728A70}"/>
                    </a:ext>
                  </a:extLst>
                </p:cNvPr>
                <p:cNvSpPr/>
                <p:nvPr/>
              </p:nvSpPr>
              <p:spPr>
                <a:xfrm>
                  <a:off x="6810400" y="3894667"/>
                  <a:ext cx="1080000" cy="10800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Herz 12">
                  <a:extLst>
                    <a:ext uri="{FF2B5EF4-FFF2-40B4-BE49-F238E27FC236}">
                      <a16:creationId xmlns:a16="http://schemas.microsoft.com/office/drawing/2014/main" id="{00FE6C68-832A-EC4C-9206-4AA98D2BF1A6}"/>
                    </a:ext>
                  </a:extLst>
                </p:cNvPr>
                <p:cNvSpPr/>
                <p:nvPr/>
              </p:nvSpPr>
              <p:spPr>
                <a:xfrm>
                  <a:off x="6990400" y="4074667"/>
                  <a:ext cx="720000" cy="720000"/>
                </a:xfrm>
                <a:prstGeom prst="hear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94086027-A392-9544-AC68-E7595F7AEFFA}"/>
                  </a:ext>
                </a:extLst>
              </p:cNvPr>
              <p:cNvGrpSpPr/>
              <p:nvPr/>
            </p:nvGrpSpPr>
            <p:grpSpPr>
              <a:xfrm>
                <a:off x="5640400" y="3894667"/>
                <a:ext cx="1080000" cy="1080000"/>
                <a:chOff x="5640400" y="3894667"/>
                <a:chExt cx="1080000" cy="1080000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D72622A-B010-6E46-8496-0A4145D55E55}"/>
                    </a:ext>
                  </a:extLst>
                </p:cNvPr>
                <p:cNvSpPr/>
                <p:nvPr/>
              </p:nvSpPr>
              <p:spPr>
                <a:xfrm>
                  <a:off x="5640400" y="3894667"/>
                  <a:ext cx="1080000" cy="10800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Gleich 13">
                  <a:extLst>
                    <a:ext uri="{FF2B5EF4-FFF2-40B4-BE49-F238E27FC236}">
                      <a16:creationId xmlns:a16="http://schemas.microsoft.com/office/drawing/2014/main" id="{358C8774-3A2E-134E-9A4C-20E89D7F84A3}"/>
                    </a:ext>
                  </a:extLst>
                </p:cNvPr>
                <p:cNvSpPr/>
                <p:nvPr/>
              </p:nvSpPr>
              <p:spPr>
                <a:xfrm>
                  <a:off x="5820400" y="4074667"/>
                  <a:ext cx="720000" cy="720000"/>
                </a:xfrm>
                <a:prstGeom prst="mathEqual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FFA81AB-CA42-6642-9E66-F29E7845CBDC}"/>
              </a:ext>
            </a:extLst>
          </p:cNvPr>
          <p:cNvGrpSpPr/>
          <p:nvPr/>
        </p:nvGrpSpPr>
        <p:grpSpPr>
          <a:xfrm>
            <a:off x="3692659" y="1841587"/>
            <a:ext cx="4806682" cy="2520000"/>
            <a:chOff x="3692659" y="1544728"/>
            <a:chExt cx="4806682" cy="2520000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6E57CB51-DB58-5E43-9500-CECDB90ABD9A}"/>
                </a:ext>
              </a:extLst>
            </p:cNvPr>
            <p:cNvGrpSpPr/>
            <p:nvPr/>
          </p:nvGrpSpPr>
          <p:grpSpPr>
            <a:xfrm>
              <a:off x="3692659" y="1809941"/>
              <a:ext cx="4806682" cy="1785104"/>
              <a:chOff x="3692659" y="1668272"/>
              <a:chExt cx="4806682" cy="1785104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B24707D-549D-DB45-B190-B38F69B53F48}"/>
                  </a:ext>
                </a:extLst>
              </p:cNvPr>
              <p:cNvSpPr txBox="1"/>
              <p:nvPr/>
            </p:nvSpPr>
            <p:spPr>
              <a:xfrm>
                <a:off x="4296000" y="1668272"/>
                <a:ext cx="3600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dirty="0" err="1"/>
                  <a:t>Self</a:t>
                </a:r>
                <a:r>
                  <a:rPr lang="de-DE" sz="3200" dirty="0"/>
                  <a:t> Management</a:t>
                </a: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16573E52-EB53-054A-B8F4-A20235DEA6C9}"/>
                  </a:ext>
                </a:extLst>
              </p:cNvPr>
              <p:cNvSpPr txBox="1"/>
              <p:nvPr/>
            </p:nvSpPr>
            <p:spPr>
              <a:xfrm>
                <a:off x="3692659" y="2253047"/>
                <a:ext cx="48066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/>
                  <a:t>Task Management</a:t>
                </a:r>
              </a:p>
              <a:p>
                <a:pPr algn="ctr"/>
                <a:r>
                  <a:rPr lang="de-DE" sz="2400" dirty="0" err="1"/>
                  <a:t>Skill</a:t>
                </a:r>
                <a:r>
                  <a:rPr lang="de-DE" sz="2400" dirty="0"/>
                  <a:t> Management</a:t>
                </a:r>
              </a:p>
              <a:p>
                <a:pPr algn="ctr"/>
                <a:r>
                  <a:rPr lang="de-DE" sz="2400" dirty="0"/>
                  <a:t>Time </a:t>
                </a:r>
                <a:r>
                  <a:rPr lang="de-DE" sz="2400" dirty="0" err="1"/>
                  <a:t>management</a:t>
                </a:r>
                <a:endParaRPr lang="de-DE" sz="2400" dirty="0"/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D6F3EC3-94F0-B045-B917-F5DB43B579A4}"/>
                </a:ext>
              </a:extLst>
            </p:cNvPr>
            <p:cNvSpPr/>
            <p:nvPr/>
          </p:nvSpPr>
          <p:spPr>
            <a:xfrm>
              <a:off x="4296000" y="1544728"/>
              <a:ext cx="3600000" cy="252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74052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64EA254-204B-B54E-AF85-93E92BA63AF9}"/>
              </a:ext>
            </a:extLst>
          </p:cNvPr>
          <p:cNvSpPr txBox="1"/>
          <p:nvPr/>
        </p:nvSpPr>
        <p:spPr>
          <a:xfrm>
            <a:off x="3332018" y="845127"/>
            <a:ext cx="552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Are </a:t>
            </a:r>
            <a:r>
              <a:rPr lang="de-DE" sz="3200" dirty="0" err="1"/>
              <a:t>you</a:t>
            </a:r>
            <a:r>
              <a:rPr lang="de-DE" sz="3200" dirty="0"/>
              <a:t> </a:t>
            </a:r>
            <a:r>
              <a:rPr lang="de-DE" sz="3200" dirty="0" err="1"/>
              <a:t>interested</a:t>
            </a:r>
            <a:r>
              <a:rPr lang="de-DE" sz="3200" dirty="0"/>
              <a:t> in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512D3C2-915F-3E45-894A-3B32D6264712}"/>
              </a:ext>
            </a:extLst>
          </p:cNvPr>
          <p:cNvSpPr txBox="1"/>
          <p:nvPr/>
        </p:nvSpPr>
        <p:spPr>
          <a:xfrm>
            <a:off x="11091334" y="648866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4/16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AB5D741-D3C1-7349-9240-2489767CA9F8}"/>
              </a:ext>
            </a:extLst>
          </p:cNvPr>
          <p:cNvGrpSpPr/>
          <p:nvPr/>
        </p:nvGrpSpPr>
        <p:grpSpPr>
          <a:xfrm>
            <a:off x="4386000" y="4773272"/>
            <a:ext cx="3420000" cy="1080000"/>
            <a:chOff x="4470400" y="3894667"/>
            <a:chExt cx="3420000" cy="108000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1212994-A292-2A40-B0DB-3B4DCD9B7590}"/>
                </a:ext>
              </a:extLst>
            </p:cNvPr>
            <p:cNvGrpSpPr/>
            <p:nvPr/>
          </p:nvGrpSpPr>
          <p:grpSpPr>
            <a:xfrm>
              <a:off x="4470400" y="3894667"/>
              <a:ext cx="1080000" cy="1080000"/>
              <a:chOff x="4470400" y="3894667"/>
              <a:chExt cx="1080000" cy="10800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40E698C-39B1-F94A-B491-AB7630E96AD6}"/>
                  </a:ext>
                </a:extLst>
              </p:cNvPr>
              <p:cNvSpPr/>
              <p:nvPr/>
            </p:nvSpPr>
            <p:spPr>
              <a:xfrm>
                <a:off x="4470400" y="3894667"/>
                <a:ext cx="1080000" cy="1080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Multiplizieren 8">
                <a:extLst>
                  <a:ext uri="{FF2B5EF4-FFF2-40B4-BE49-F238E27FC236}">
                    <a16:creationId xmlns:a16="http://schemas.microsoft.com/office/drawing/2014/main" id="{4FDFA986-EBE7-424A-977C-E4D35CE712A5}"/>
                  </a:ext>
                </a:extLst>
              </p:cNvPr>
              <p:cNvSpPr/>
              <p:nvPr/>
            </p:nvSpPr>
            <p:spPr>
              <a:xfrm>
                <a:off x="4560400" y="3984667"/>
                <a:ext cx="900000" cy="900000"/>
              </a:xfrm>
              <a:prstGeom prst="mathMultiply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5B790D0-CFB0-4B4B-8564-44F1FDD87581}"/>
                </a:ext>
              </a:extLst>
            </p:cNvPr>
            <p:cNvGrpSpPr/>
            <p:nvPr/>
          </p:nvGrpSpPr>
          <p:grpSpPr>
            <a:xfrm>
              <a:off x="5640400" y="3894667"/>
              <a:ext cx="2250000" cy="1080000"/>
              <a:chOff x="5640400" y="3894667"/>
              <a:chExt cx="2250000" cy="1080000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8D5088C2-A65C-BF4C-9DB2-A543B3F11874}"/>
                  </a:ext>
                </a:extLst>
              </p:cNvPr>
              <p:cNvGrpSpPr/>
              <p:nvPr/>
            </p:nvGrpSpPr>
            <p:grpSpPr>
              <a:xfrm>
                <a:off x="6810400" y="3894667"/>
                <a:ext cx="1080000" cy="1080000"/>
                <a:chOff x="6810400" y="3894667"/>
                <a:chExt cx="1080000" cy="108000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16CDC80-079A-BC46-BE9B-5D16C5728A70}"/>
                    </a:ext>
                  </a:extLst>
                </p:cNvPr>
                <p:cNvSpPr/>
                <p:nvPr/>
              </p:nvSpPr>
              <p:spPr>
                <a:xfrm>
                  <a:off x="6810400" y="3894667"/>
                  <a:ext cx="1080000" cy="10800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Herz 12">
                  <a:extLst>
                    <a:ext uri="{FF2B5EF4-FFF2-40B4-BE49-F238E27FC236}">
                      <a16:creationId xmlns:a16="http://schemas.microsoft.com/office/drawing/2014/main" id="{00FE6C68-832A-EC4C-9206-4AA98D2BF1A6}"/>
                    </a:ext>
                  </a:extLst>
                </p:cNvPr>
                <p:cNvSpPr/>
                <p:nvPr/>
              </p:nvSpPr>
              <p:spPr>
                <a:xfrm>
                  <a:off x="6990400" y="4074667"/>
                  <a:ext cx="720000" cy="720000"/>
                </a:xfrm>
                <a:prstGeom prst="hear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94086027-A392-9544-AC68-E7595F7AEFFA}"/>
                  </a:ext>
                </a:extLst>
              </p:cNvPr>
              <p:cNvGrpSpPr/>
              <p:nvPr/>
            </p:nvGrpSpPr>
            <p:grpSpPr>
              <a:xfrm>
                <a:off x="5640400" y="3894667"/>
                <a:ext cx="1080000" cy="1080000"/>
                <a:chOff x="5640400" y="3894667"/>
                <a:chExt cx="1080000" cy="1080000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D72622A-B010-6E46-8496-0A4145D55E55}"/>
                    </a:ext>
                  </a:extLst>
                </p:cNvPr>
                <p:cNvSpPr/>
                <p:nvPr/>
              </p:nvSpPr>
              <p:spPr>
                <a:xfrm>
                  <a:off x="5640400" y="3894667"/>
                  <a:ext cx="1080000" cy="10800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Gleich 13">
                  <a:extLst>
                    <a:ext uri="{FF2B5EF4-FFF2-40B4-BE49-F238E27FC236}">
                      <a16:creationId xmlns:a16="http://schemas.microsoft.com/office/drawing/2014/main" id="{358C8774-3A2E-134E-9A4C-20E89D7F84A3}"/>
                    </a:ext>
                  </a:extLst>
                </p:cNvPr>
                <p:cNvSpPr/>
                <p:nvPr/>
              </p:nvSpPr>
              <p:spPr>
                <a:xfrm>
                  <a:off x="5820400" y="4074667"/>
                  <a:ext cx="720000" cy="720000"/>
                </a:xfrm>
                <a:prstGeom prst="mathEqual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FFA81AB-CA42-6642-9E66-F29E7845CBDC}"/>
              </a:ext>
            </a:extLst>
          </p:cNvPr>
          <p:cNvGrpSpPr/>
          <p:nvPr/>
        </p:nvGrpSpPr>
        <p:grpSpPr>
          <a:xfrm>
            <a:off x="3692659" y="1841587"/>
            <a:ext cx="4806682" cy="2520000"/>
            <a:chOff x="3692659" y="1544728"/>
            <a:chExt cx="4806682" cy="2520000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6E57CB51-DB58-5E43-9500-CECDB90ABD9A}"/>
                </a:ext>
              </a:extLst>
            </p:cNvPr>
            <p:cNvGrpSpPr/>
            <p:nvPr/>
          </p:nvGrpSpPr>
          <p:grpSpPr>
            <a:xfrm>
              <a:off x="3692659" y="1809941"/>
              <a:ext cx="4806682" cy="2154435"/>
              <a:chOff x="3692659" y="1668272"/>
              <a:chExt cx="4806682" cy="2154435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B24707D-549D-DB45-B190-B38F69B53F48}"/>
                  </a:ext>
                </a:extLst>
              </p:cNvPr>
              <p:cNvSpPr txBox="1"/>
              <p:nvPr/>
            </p:nvSpPr>
            <p:spPr>
              <a:xfrm>
                <a:off x="4296000" y="1668272"/>
                <a:ext cx="3600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dirty="0"/>
                  <a:t>Early Validation</a:t>
                </a: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16573E52-EB53-054A-B8F4-A20235DEA6C9}"/>
                  </a:ext>
                </a:extLst>
              </p:cNvPr>
              <p:cNvSpPr txBox="1"/>
              <p:nvPr/>
            </p:nvSpPr>
            <p:spPr>
              <a:xfrm>
                <a:off x="3692659" y="2253047"/>
                <a:ext cx="480668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 err="1"/>
                  <a:t>Feasibility</a:t>
                </a:r>
                <a:r>
                  <a:rPr lang="de-DE" sz="2400" dirty="0"/>
                  <a:t> </a:t>
                </a:r>
                <a:r>
                  <a:rPr lang="de-DE" sz="2400" dirty="0" err="1"/>
                  <a:t>Analyses</a:t>
                </a:r>
                <a:endParaRPr lang="de-DE" sz="2400" dirty="0"/>
              </a:p>
              <a:p>
                <a:pPr algn="ctr"/>
                <a:r>
                  <a:rPr lang="de-DE" sz="2400" dirty="0"/>
                  <a:t>Validation Analytics</a:t>
                </a:r>
              </a:p>
              <a:p>
                <a:pPr algn="ctr"/>
                <a:r>
                  <a:rPr lang="de-DE" sz="2400" dirty="0"/>
                  <a:t>Validation Tools</a:t>
                </a:r>
              </a:p>
              <a:p>
                <a:pPr algn="ctr"/>
                <a:r>
                  <a:rPr lang="de-DE" sz="2400" dirty="0"/>
                  <a:t>Validation </a:t>
                </a:r>
                <a:r>
                  <a:rPr lang="de-DE" sz="2400" dirty="0" err="1"/>
                  <a:t>Techniques</a:t>
                </a:r>
                <a:endParaRPr lang="de-DE" sz="2400" dirty="0"/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D6F3EC3-94F0-B045-B917-F5DB43B579A4}"/>
                </a:ext>
              </a:extLst>
            </p:cNvPr>
            <p:cNvSpPr/>
            <p:nvPr/>
          </p:nvSpPr>
          <p:spPr>
            <a:xfrm>
              <a:off x="4296000" y="1544728"/>
              <a:ext cx="3600000" cy="252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1224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64EA254-204B-B54E-AF85-93E92BA63AF9}"/>
              </a:ext>
            </a:extLst>
          </p:cNvPr>
          <p:cNvSpPr txBox="1"/>
          <p:nvPr/>
        </p:nvSpPr>
        <p:spPr>
          <a:xfrm>
            <a:off x="3332018" y="845127"/>
            <a:ext cx="552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Are </a:t>
            </a:r>
            <a:r>
              <a:rPr lang="de-DE" sz="3200" dirty="0" err="1"/>
              <a:t>you</a:t>
            </a:r>
            <a:r>
              <a:rPr lang="de-DE" sz="3200" dirty="0"/>
              <a:t> </a:t>
            </a:r>
            <a:r>
              <a:rPr lang="de-DE" sz="3200" dirty="0" err="1"/>
              <a:t>interested</a:t>
            </a:r>
            <a:r>
              <a:rPr lang="de-DE" sz="3200" dirty="0"/>
              <a:t> in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512D3C2-915F-3E45-894A-3B32D6264712}"/>
              </a:ext>
            </a:extLst>
          </p:cNvPr>
          <p:cNvSpPr txBox="1"/>
          <p:nvPr/>
        </p:nvSpPr>
        <p:spPr>
          <a:xfrm>
            <a:off x="11091334" y="648866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5/16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AB5D741-D3C1-7349-9240-2489767CA9F8}"/>
              </a:ext>
            </a:extLst>
          </p:cNvPr>
          <p:cNvGrpSpPr/>
          <p:nvPr/>
        </p:nvGrpSpPr>
        <p:grpSpPr>
          <a:xfrm>
            <a:off x="4386000" y="4773272"/>
            <a:ext cx="3420000" cy="1080000"/>
            <a:chOff x="4470400" y="3894667"/>
            <a:chExt cx="3420000" cy="108000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1212994-A292-2A40-B0DB-3B4DCD9B7590}"/>
                </a:ext>
              </a:extLst>
            </p:cNvPr>
            <p:cNvGrpSpPr/>
            <p:nvPr/>
          </p:nvGrpSpPr>
          <p:grpSpPr>
            <a:xfrm>
              <a:off x="4470400" y="3894667"/>
              <a:ext cx="1080000" cy="1080000"/>
              <a:chOff x="4470400" y="3894667"/>
              <a:chExt cx="1080000" cy="10800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40E698C-39B1-F94A-B491-AB7630E96AD6}"/>
                  </a:ext>
                </a:extLst>
              </p:cNvPr>
              <p:cNvSpPr/>
              <p:nvPr/>
            </p:nvSpPr>
            <p:spPr>
              <a:xfrm>
                <a:off x="4470400" y="3894667"/>
                <a:ext cx="1080000" cy="1080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Multiplizieren 8">
                <a:extLst>
                  <a:ext uri="{FF2B5EF4-FFF2-40B4-BE49-F238E27FC236}">
                    <a16:creationId xmlns:a16="http://schemas.microsoft.com/office/drawing/2014/main" id="{4FDFA986-EBE7-424A-977C-E4D35CE712A5}"/>
                  </a:ext>
                </a:extLst>
              </p:cNvPr>
              <p:cNvSpPr/>
              <p:nvPr/>
            </p:nvSpPr>
            <p:spPr>
              <a:xfrm>
                <a:off x="4560400" y="3984667"/>
                <a:ext cx="900000" cy="900000"/>
              </a:xfrm>
              <a:prstGeom prst="mathMultiply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5B790D0-CFB0-4B4B-8564-44F1FDD87581}"/>
                </a:ext>
              </a:extLst>
            </p:cNvPr>
            <p:cNvGrpSpPr/>
            <p:nvPr/>
          </p:nvGrpSpPr>
          <p:grpSpPr>
            <a:xfrm>
              <a:off x="5640400" y="3894667"/>
              <a:ext cx="2250000" cy="1080000"/>
              <a:chOff x="5640400" y="3894667"/>
              <a:chExt cx="2250000" cy="1080000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8D5088C2-A65C-BF4C-9DB2-A543B3F11874}"/>
                  </a:ext>
                </a:extLst>
              </p:cNvPr>
              <p:cNvGrpSpPr/>
              <p:nvPr/>
            </p:nvGrpSpPr>
            <p:grpSpPr>
              <a:xfrm>
                <a:off x="6810400" y="3894667"/>
                <a:ext cx="1080000" cy="1080000"/>
                <a:chOff x="6810400" y="3894667"/>
                <a:chExt cx="1080000" cy="108000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16CDC80-079A-BC46-BE9B-5D16C5728A70}"/>
                    </a:ext>
                  </a:extLst>
                </p:cNvPr>
                <p:cNvSpPr/>
                <p:nvPr/>
              </p:nvSpPr>
              <p:spPr>
                <a:xfrm>
                  <a:off x="6810400" y="3894667"/>
                  <a:ext cx="1080000" cy="10800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Herz 12">
                  <a:extLst>
                    <a:ext uri="{FF2B5EF4-FFF2-40B4-BE49-F238E27FC236}">
                      <a16:creationId xmlns:a16="http://schemas.microsoft.com/office/drawing/2014/main" id="{00FE6C68-832A-EC4C-9206-4AA98D2BF1A6}"/>
                    </a:ext>
                  </a:extLst>
                </p:cNvPr>
                <p:cNvSpPr/>
                <p:nvPr/>
              </p:nvSpPr>
              <p:spPr>
                <a:xfrm>
                  <a:off x="6990400" y="4074667"/>
                  <a:ext cx="720000" cy="720000"/>
                </a:xfrm>
                <a:prstGeom prst="hear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94086027-A392-9544-AC68-E7595F7AEFFA}"/>
                  </a:ext>
                </a:extLst>
              </p:cNvPr>
              <p:cNvGrpSpPr/>
              <p:nvPr/>
            </p:nvGrpSpPr>
            <p:grpSpPr>
              <a:xfrm>
                <a:off x="5640400" y="3894667"/>
                <a:ext cx="1080000" cy="1080000"/>
                <a:chOff x="5640400" y="3894667"/>
                <a:chExt cx="1080000" cy="1080000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D72622A-B010-6E46-8496-0A4145D55E55}"/>
                    </a:ext>
                  </a:extLst>
                </p:cNvPr>
                <p:cNvSpPr/>
                <p:nvPr/>
              </p:nvSpPr>
              <p:spPr>
                <a:xfrm>
                  <a:off x="5640400" y="3894667"/>
                  <a:ext cx="1080000" cy="10800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Gleich 13">
                  <a:extLst>
                    <a:ext uri="{FF2B5EF4-FFF2-40B4-BE49-F238E27FC236}">
                      <a16:creationId xmlns:a16="http://schemas.microsoft.com/office/drawing/2014/main" id="{358C8774-3A2E-134E-9A4C-20E89D7F84A3}"/>
                    </a:ext>
                  </a:extLst>
                </p:cNvPr>
                <p:cNvSpPr/>
                <p:nvPr/>
              </p:nvSpPr>
              <p:spPr>
                <a:xfrm>
                  <a:off x="5820400" y="4074667"/>
                  <a:ext cx="720000" cy="720000"/>
                </a:xfrm>
                <a:prstGeom prst="mathEqual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FFA81AB-CA42-6642-9E66-F29E7845CBDC}"/>
              </a:ext>
            </a:extLst>
          </p:cNvPr>
          <p:cNvGrpSpPr/>
          <p:nvPr/>
        </p:nvGrpSpPr>
        <p:grpSpPr>
          <a:xfrm>
            <a:off x="3692659" y="1841587"/>
            <a:ext cx="4806682" cy="2520000"/>
            <a:chOff x="3692659" y="1544728"/>
            <a:chExt cx="4806682" cy="2520000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6E57CB51-DB58-5E43-9500-CECDB90ABD9A}"/>
                </a:ext>
              </a:extLst>
            </p:cNvPr>
            <p:cNvGrpSpPr/>
            <p:nvPr/>
          </p:nvGrpSpPr>
          <p:grpSpPr>
            <a:xfrm>
              <a:off x="3692659" y="1809941"/>
              <a:ext cx="4806682" cy="2154435"/>
              <a:chOff x="3692659" y="1668272"/>
              <a:chExt cx="4806682" cy="2154435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B24707D-549D-DB45-B190-B38F69B53F48}"/>
                  </a:ext>
                </a:extLst>
              </p:cNvPr>
              <p:cNvSpPr txBox="1"/>
              <p:nvPr/>
            </p:nvSpPr>
            <p:spPr>
              <a:xfrm>
                <a:off x="4296000" y="1668272"/>
                <a:ext cx="3600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dirty="0" err="1"/>
                  <a:t>Mindset</a:t>
                </a:r>
                <a:endParaRPr lang="de-DE" sz="3200" dirty="0"/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16573E52-EB53-054A-B8F4-A20235DEA6C9}"/>
                  </a:ext>
                </a:extLst>
              </p:cNvPr>
              <p:cNvSpPr txBox="1"/>
              <p:nvPr/>
            </p:nvSpPr>
            <p:spPr>
              <a:xfrm>
                <a:off x="3692659" y="2253047"/>
                <a:ext cx="480668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/>
                  <a:t>Growth </a:t>
                </a:r>
                <a:r>
                  <a:rPr lang="de-DE" sz="2400" dirty="0" err="1"/>
                  <a:t>Mindset</a:t>
                </a:r>
                <a:endParaRPr lang="de-DE" sz="2400" dirty="0"/>
              </a:p>
              <a:p>
                <a:pPr algn="ctr"/>
                <a:r>
                  <a:rPr lang="de-DE" sz="2400" dirty="0"/>
                  <a:t>Problem </a:t>
                </a:r>
                <a:r>
                  <a:rPr lang="de-DE" sz="2400" dirty="0" err="1"/>
                  <a:t>Solving</a:t>
                </a:r>
                <a:endParaRPr lang="de-DE" sz="2400" dirty="0"/>
              </a:p>
              <a:p>
                <a:pPr algn="ctr"/>
                <a:r>
                  <a:rPr lang="de-DE" sz="2400" dirty="0"/>
                  <a:t>Interpersonal </a:t>
                </a:r>
                <a:r>
                  <a:rPr lang="de-DE" sz="2400" dirty="0" err="1"/>
                  <a:t>Principles</a:t>
                </a:r>
                <a:endParaRPr lang="de-DE" sz="2400" dirty="0"/>
              </a:p>
              <a:p>
                <a:pPr algn="ctr"/>
                <a:r>
                  <a:rPr lang="de-DE" sz="2400" dirty="0"/>
                  <a:t>Rational </a:t>
                </a:r>
                <a:r>
                  <a:rPr lang="de-DE" sz="2400" dirty="0" err="1"/>
                  <a:t>Principles</a:t>
                </a:r>
                <a:endParaRPr lang="de-DE" sz="2400" dirty="0"/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D6F3EC3-94F0-B045-B917-F5DB43B579A4}"/>
                </a:ext>
              </a:extLst>
            </p:cNvPr>
            <p:cNvSpPr/>
            <p:nvPr/>
          </p:nvSpPr>
          <p:spPr>
            <a:xfrm>
              <a:off x="4296000" y="1544728"/>
              <a:ext cx="3600000" cy="252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2063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64EA254-204B-B54E-AF85-93E92BA63AF9}"/>
              </a:ext>
            </a:extLst>
          </p:cNvPr>
          <p:cNvSpPr txBox="1"/>
          <p:nvPr/>
        </p:nvSpPr>
        <p:spPr>
          <a:xfrm>
            <a:off x="3332018" y="845127"/>
            <a:ext cx="552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Are </a:t>
            </a:r>
            <a:r>
              <a:rPr lang="de-DE" sz="3200" dirty="0" err="1"/>
              <a:t>you</a:t>
            </a:r>
            <a:r>
              <a:rPr lang="de-DE" sz="3200" dirty="0"/>
              <a:t> </a:t>
            </a:r>
            <a:r>
              <a:rPr lang="de-DE" sz="3200" dirty="0" err="1"/>
              <a:t>interested</a:t>
            </a:r>
            <a:r>
              <a:rPr lang="de-DE" sz="3200" dirty="0"/>
              <a:t> in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512D3C2-915F-3E45-894A-3B32D6264712}"/>
              </a:ext>
            </a:extLst>
          </p:cNvPr>
          <p:cNvSpPr txBox="1"/>
          <p:nvPr/>
        </p:nvSpPr>
        <p:spPr>
          <a:xfrm>
            <a:off x="11091334" y="648866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6/16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AB5D741-D3C1-7349-9240-2489767CA9F8}"/>
              </a:ext>
            </a:extLst>
          </p:cNvPr>
          <p:cNvGrpSpPr/>
          <p:nvPr/>
        </p:nvGrpSpPr>
        <p:grpSpPr>
          <a:xfrm>
            <a:off x="4386000" y="4773272"/>
            <a:ext cx="3420000" cy="1080000"/>
            <a:chOff x="4470400" y="3894667"/>
            <a:chExt cx="3420000" cy="108000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1212994-A292-2A40-B0DB-3B4DCD9B7590}"/>
                </a:ext>
              </a:extLst>
            </p:cNvPr>
            <p:cNvGrpSpPr/>
            <p:nvPr/>
          </p:nvGrpSpPr>
          <p:grpSpPr>
            <a:xfrm>
              <a:off x="4470400" y="3894667"/>
              <a:ext cx="1080000" cy="1080000"/>
              <a:chOff x="4470400" y="3894667"/>
              <a:chExt cx="1080000" cy="10800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40E698C-39B1-F94A-B491-AB7630E96AD6}"/>
                  </a:ext>
                </a:extLst>
              </p:cNvPr>
              <p:cNvSpPr/>
              <p:nvPr/>
            </p:nvSpPr>
            <p:spPr>
              <a:xfrm>
                <a:off x="4470400" y="3894667"/>
                <a:ext cx="1080000" cy="1080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Multiplizieren 8">
                <a:extLst>
                  <a:ext uri="{FF2B5EF4-FFF2-40B4-BE49-F238E27FC236}">
                    <a16:creationId xmlns:a16="http://schemas.microsoft.com/office/drawing/2014/main" id="{4FDFA986-EBE7-424A-977C-E4D35CE712A5}"/>
                  </a:ext>
                </a:extLst>
              </p:cNvPr>
              <p:cNvSpPr/>
              <p:nvPr/>
            </p:nvSpPr>
            <p:spPr>
              <a:xfrm>
                <a:off x="4560400" y="3984667"/>
                <a:ext cx="900000" cy="900000"/>
              </a:xfrm>
              <a:prstGeom prst="mathMultiply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5B790D0-CFB0-4B4B-8564-44F1FDD87581}"/>
                </a:ext>
              </a:extLst>
            </p:cNvPr>
            <p:cNvGrpSpPr/>
            <p:nvPr/>
          </p:nvGrpSpPr>
          <p:grpSpPr>
            <a:xfrm>
              <a:off x="5640400" y="3894667"/>
              <a:ext cx="2250000" cy="1080000"/>
              <a:chOff x="5640400" y="3894667"/>
              <a:chExt cx="2250000" cy="1080000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8D5088C2-A65C-BF4C-9DB2-A543B3F11874}"/>
                  </a:ext>
                </a:extLst>
              </p:cNvPr>
              <p:cNvGrpSpPr/>
              <p:nvPr/>
            </p:nvGrpSpPr>
            <p:grpSpPr>
              <a:xfrm>
                <a:off x="6810400" y="3894667"/>
                <a:ext cx="1080000" cy="1080000"/>
                <a:chOff x="6810400" y="3894667"/>
                <a:chExt cx="1080000" cy="108000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16CDC80-079A-BC46-BE9B-5D16C5728A70}"/>
                    </a:ext>
                  </a:extLst>
                </p:cNvPr>
                <p:cNvSpPr/>
                <p:nvPr/>
              </p:nvSpPr>
              <p:spPr>
                <a:xfrm>
                  <a:off x="6810400" y="3894667"/>
                  <a:ext cx="1080000" cy="10800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Herz 12">
                  <a:extLst>
                    <a:ext uri="{FF2B5EF4-FFF2-40B4-BE49-F238E27FC236}">
                      <a16:creationId xmlns:a16="http://schemas.microsoft.com/office/drawing/2014/main" id="{00FE6C68-832A-EC4C-9206-4AA98D2BF1A6}"/>
                    </a:ext>
                  </a:extLst>
                </p:cNvPr>
                <p:cNvSpPr/>
                <p:nvPr/>
              </p:nvSpPr>
              <p:spPr>
                <a:xfrm>
                  <a:off x="6990400" y="4074667"/>
                  <a:ext cx="720000" cy="720000"/>
                </a:xfrm>
                <a:prstGeom prst="hear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94086027-A392-9544-AC68-E7595F7AEFFA}"/>
                  </a:ext>
                </a:extLst>
              </p:cNvPr>
              <p:cNvGrpSpPr/>
              <p:nvPr/>
            </p:nvGrpSpPr>
            <p:grpSpPr>
              <a:xfrm>
                <a:off x="5640400" y="3894667"/>
                <a:ext cx="1080000" cy="1080000"/>
                <a:chOff x="5640400" y="3894667"/>
                <a:chExt cx="1080000" cy="1080000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D72622A-B010-6E46-8496-0A4145D55E55}"/>
                    </a:ext>
                  </a:extLst>
                </p:cNvPr>
                <p:cNvSpPr/>
                <p:nvPr/>
              </p:nvSpPr>
              <p:spPr>
                <a:xfrm>
                  <a:off x="5640400" y="3894667"/>
                  <a:ext cx="1080000" cy="10800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Gleich 13">
                  <a:extLst>
                    <a:ext uri="{FF2B5EF4-FFF2-40B4-BE49-F238E27FC236}">
                      <a16:creationId xmlns:a16="http://schemas.microsoft.com/office/drawing/2014/main" id="{358C8774-3A2E-134E-9A4C-20E89D7F84A3}"/>
                    </a:ext>
                  </a:extLst>
                </p:cNvPr>
                <p:cNvSpPr/>
                <p:nvPr/>
              </p:nvSpPr>
              <p:spPr>
                <a:xfrm>
                  <a:off x="5820400" y="4074667"/>
                  <a:ext cx="720000" cy="720000"/>
                </a:xfrm>
                <a:prstGeom prst="mathEqual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FFA81AB-CA42-6642-9E66-F29E7845CBDC}"/>
              </a:ext>
            </a:extLst>
          </p:cNvPr>
          <p:cNvGrpSpPr/>
          <p:nvPr/>
        </p:nvGrpSpPr>
        <p:grpSpPr>
          <a:xfrm>
            <a:off x="3692659" y="1841587"/>
            <a:ext cx="4806682" cy="2520000"/>
            <a:chOff x="3692659" y="1544728"/>
            <a:chExt cx="4806682" cy="2520000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6E57CB51-DB58-5E43-9500-CECDB90ABD9A}"/>
                </a:ext>
              </a:extLst>
            </p:cNvPr>
            <p:cNvGrpSpPr/>
            <p:nvPr/>
          </p:nvGrpSpPr>
          <p:grpSpPr>
            <a:xfrm>
              <a:off x="3692659" y="1809941"/>
              <a:ext cx="4806682" cy="2154435"/>
              <a:chOff x="3692659" y="1668272"/>
              <a:chExt cx="4806682" cy="2154435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B24707D-549D-DB45-B190-B38F69B53F48}"/>
                  </a:ext>
                </a:extLst>
              </p:cNvPr>
              <p:cNvSpPr txBox="1"/>
              <p:nvPr/>
            </p:nvSpPr>
            <p:spPr>
              <a:xfrm>
                <a:off x="4296000" y="1668272"/>
                <a:ext cx="3600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dirty="0"/>
                  <a:t>Persuasion &amp; </a:t>
                </a:r>
                <a:r>
                  <a:rPr lang="de-DE" sz="3200" dirty="0" err="1"/>
                  <a:t>Sales</a:t>
                </a:r>
                <a:endParaRPr lang="de-DE" sz="3200" dirty="0"/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16573E52-EB53-054A-B8F4-A20235DEA6C9}"/>
                  </a:ext>
                </a:extLst>
              </p:cNvPr>
              <p:cNvSpPr txBox="1"/>
              <p:nvPr/>
            </p:nvSpPr>
            <p:spPr>
              <a:xfrm>
                <a:off x="3692659" y="2253047"/>
                <a:ext cx="480668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/>
                  <a:t>Psychological </a:t>
                </a:r>
                <a:r>
                  <a:rPr lang="de-DE" sz="2400" dirty="0" err="1"/>
                  <a:t>Effects</a:t>
                </a:r>
                <a:endParaRPr lang="de-DE" sz="2400" dirty="0"/>
              </a:p>
              <a:p>
                <a:pPr algn="ctr"/>
                <a:r>
                  <a:rPr lang="de-DE" sz="2400" dirty="0" err="1"/>
                  <a:t>Sales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Principles</a:t>
                </a:r>
                <a:endParaRPr lang="de-DE" sz="2400" dirty="0"/>
              </a:p>
              <a:p>
                <a:pPr algn="ctr"/>
                <a:r>
                  <a:rPr lang="de-DE" sz="2400" dirty="0" err="1"/>
                  <a:t>Social</a:t>
                </a:r>
                <a:r>
                  <a:rPr lang="de-DE" sz="2400" dirty="0"/>
                  <a:t> Capital</a:t>
                </a:r>
              </a:p>
              <a:p>
                <a:pPr algn="ctr"/>
                <a:r>
                  <a:rPr lang="de-DE" sz="2400" dirty="0" err="1"/>
                  <a:t>Pricing</a:t>
                </a:r>
                <a:endParaRPr lang="de-DE" sz="2400" dirty="0"/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D6F3EC3-94F0-B045-B917-F5DB43B579A4}"/>
                </a:ext>
              </a:extLst>
            </p:cNvPr>
            <p:cNvSpPr/>
            <p:nvPr/>
          </p:nvSpPr>
          <p:spPr>
            <a:xfrm>
              <a:off x="4296000" y="1544728"/>
              <a:ext cx="3600000" cy="252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5739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64EA254-204B-B54E-AF85-93E92BA63AF9}"/>
              </a:ext>
            </a:extLst>
          </p:cNvPr>
          <p:cNvSpPr txBox="1"/>
          <p:nvPr/>
        </p:nvSpPr>
        <p:spPr>
          <a:xfrm>
            <a:off x="3332018" y="845127"/>
            <a:ext cx="552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Are </a:t>
            </a:r>
            <a:r>
              <a:rPr lang="de-DE" sz="3200" dirty="0" err="1"/>
              <a:t>you</a:t>
            </a:r>
            <a:r>
              <a:rPr lang="de-DE" sz="3200" dirty="0"/>
              <a:t> </a:t>
            </a:r>
            <a:r>
              <a:rPr lang="de-DE" sz="3200" dirty="0" err="1"/>
              <a:t>interested</a:t>
            </a:r>
            <a:r>
              <a:rPr lang="de-DE" sz="3200" dirty="0"/>
              <a:t> in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512D3C2-915F-3E45-894A-3B32D6264712}"/>
              </a:ext>
            </a:extLst>
          </p:cNvPr>
          <p:cNvSpPr txBox="1"/>
          <p:nvPr/>
        </p:nvSpPr>
        <p:spPr>
          <a:xfrm>
            <a:off x="11091334" y="648866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7/16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AB5D741-D3C1-7349-9240-2489767CA9F8}"/>
              </a:ext>
            </a:extLst>
          </p:cNvPr>
          <p:cNvGrpSpPr/>
          <p:nvPr/>
        </p:nvGrpSpPr>
        <p:grpSpPr>
          <a:xfrm>
            <a:off x="4386000" y="4773272"/>
            <a:ext cx="3420000" cy="1080000"/>
            <a:chOff x="4470400" y="3894667"/>
            <a:chExt cx="3420000" cy="108000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1212994-A292-2A40-B0DB-3B4DCD9B7590}"/>
                </a:ext>
              </a:extLst>
            </p:cNvPr>
            <p:cNvGrpSpPr/>
            <p:nvPr/>
          </p:nvGrpSpPr>
          <p:grpSpPr>
            <a:xfrm>
              <a:off x="4470400" y="3894667"/>
              <a:ext cx="1080000" cy="1080000"/>
              <a:chOff x="4470400" y="3894667"/>
              <a:chExt cx="1080000" cy="10800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40E698C-39B1-F94A-B491-AB7630E96AD6}"/>
                  </a:ext>
                </a:extLst>
              </p:cNvPr>
              <p:cNvSpPr/>
              <p:nvPr/>
            </p:nvSpPr>
            <p:spPr>
              <a:xfrm>
                <a:off x="4470400" y="3894667"/>
                <a:ext cx="1080000" cy="1080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Multiplizieren 8">
                <a:extLst>
                  <a:ext uri="{FF2B5EF4-FFF2-40B4-BE49-F238E27FC236}">
                    <a16:creationId xmlns:a16="http://schemas.microsoft.com/office/drawing/2014/main" id="{4FDFA986-EBE7-424A-977C-E4D35CE712A5}"/>
                  </a:ext>
                </a:extLst>
              </p:cNvPr>
              <p:cNvSpPr/>
              <p:nvPr/>
            </p:nvSpPr>
            <p:spPr>
              <a:xfrm>
                <a:off x="4560400" y="3984667"/>
                <a:ext cx="900000" cy="900000"/>
              </a:xfrm>
              <a:prstGeom prst="mathMultiply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5B790D0-CFB0-4B4B-8564-44F1FDD87581}"/>
                </a:ext>
              </a:extLst>
            </p:cNvPr>
            <p:cNvGrpSpPr/>
            <p:nvPr/>
          </p:nvGrpSpPr>
          <p:grpSpPr>
            <a:xfrm>
              <a:off x="5640400" y="3894667"/>
              <a:ext cx="2250000" cy="1080000"/>
              <a:chOff x="5640400" y="3894667"/>
              <a:chExt cx="2250000" cy="1080000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8D5088C2-A65C-BF4C-9DB2-A543B3F11874}"/>
                  </a:ext>
                </a:extLst>
              </p:cNvPr>
              <p:cNvGrpSpPr/>
              <p:nvPr/>
            </p:nvGrpSpPr>
            <p:grpSpPr>
              <a:xfrm>
                <a:off x="6810400" y="3894667"/>
                <a:ext cx="1080000" cy="1080000"/>
                <a:chOff x="6810400" y="3894667"/>
                <a:chExt cx="1080000" cy="108000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16CDC80-079A-BC46-BE9B-5D16C5728A70}"/>
                    </a:ext>
                  </a:extLst>
                </p:cNvPr>
                <p:cNvSpPr/>
                <p:nvPr/>
              </p:nvSpPr>
              <p:spPr>
                <a:xfrm>
                  <a:off x="6810400" y="3894667"/>
                  <a:ext cx="1080000" cy="10800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Herz 12">
                  <a:extLst>
                    <a:ext uri="{FF2B5EF4-FFF2-40B4-BE49-F238E27FC236}">
                      <a16:creationId xmlns:a16="http://schemas.microsoft.com/office/drawing/2014/main" id="{00FE6C68-832A-EC4C-9206-4AA98D2BF1A6}"/>
                    </a:ext>
                  </a:extLst>
                </p:cNvPr>
                <p:cNvSpPr/>
                <p:nvPr/>
              </p:nvSpPr>
              <p:spPr>
                <a:xfrm>
                  <a:off x="6990400" y="4074667"/>
                  <a:ext cx="720000" cy="720000"/>
                </a:xfrm>
                <a:prstGeom prst="hear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94086027-A392-9544-AC68-E7595F7AEFFA}"/>
                  </a:ext>
                </a:extLst>
              </p:cNvPr>
              <p:cNvGrpSpPr/>
              <p:nvPr/>
            </p:nvGrpSpPr>
            <p:grpSpPr>
              <a:xfrm>
                <a:off x="5640400" y="3894667"/>
                <a:ext cx="1080000" cy="1080000"/>
                <a:chOff x="5640400" y="3894667"/>
                <a:chExt cx="1080000" cy="1080000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D72622A-B010-6E46-8496-0A4145D55E55}"/>
                    </a:ext>
                  </a:extLst>
                </p:cNvPr>
                <p:cNvSpPr/>
                <p:nvPr/>
              </p:nvSpPr>
              <p:spPr>
                <a:xfrm>
                  <a:off x="5640400" y="3894667"/>
                  <a:ext cx="1080000" cy="10800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Gleich 13">
                  <a:extLst>
                    <a:ext uri="{FF2B5EF4-FFF2-40B4-BE49-F238E27FC236}">
                      <a16:creationId xmlns:a16="http://schemas.microsoft.com/office/drawing/2014/main" id="{358C8774-3A2E-134E-9A4C-20E89D7F84A3}"/>
                    </a:ext>
                  </a:extLst>
                </p:cNvPr>
                <p:cNvSpPr/>
                <p:nvPr/>
              </p:nvSpPr>
              <p:spPr>
                <a:xfrm>
                  <a:off x="5820400" y="4074667"/>
                  <a:ext cx="720000" cy="720000"/>
                </a:xfrm>
                <a:prstGeom prst="mathEqual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FFA81AB-CA42-6642-9E66-F29E7845CBDC}"/>
              </a:ext>
            </a:extLst>
          </p:cNvPr>
          <p:cNvGrpSpPr/>
          <p:nvPr/>
        </p:nvGrpSpPr>
        <p:grpSpPr>
          <a:xfrm>
            <a:off x="3692659" y="1841587"/>
            <a:ext cx="4806682" cy="2520000"/>
            <a:chOff x="3692659" y="1544728"/>
            <a:chExt cx="4806682" cy="2520000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6E57CB51-DB58-5E43-9500-CECDB90ABD9A}"/>
                </a:ext>
              </a:extLst>
            </p:cNvPr>
            <p:cNvGrpSpPr/>
            <p:nvPr/>
          </p:nvGrpSpPr>
          <p:grpSpPr>
            <a:xfrm>
              <a:off x="3692659" y="1809941"/>
              <a:ext cx="4806682" cy="1046440"/>
              <a:chOff x="3692659" y="1668272"/>
              <a:chExt cx="4806682" cy="1046440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B24707D-549D-DB45-B190-B38F69B53F48}"/>
                  </a:ext>
                </a:extLst>
              </p:cNvPr>
              <p:cNvSpPr txBox="1"/>
              <p:nvPr/>
            </p:nvSpPr>
            <p:spPr>
              <a:xfrm>
                <a:off x="4296000" y="1668272"/>
                <a:ext cx="3600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dirty="0"/>
                  <a:t>Design</a:t>
                </a: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16573E52-EB53-054A-B8F4-A20235DEA6C9}"/>
                  </a:ext>
                </a:extLst>
              </p:cNvPr>
              <p:cNvSpPr txBox="1"/>
              <p:nvPr/>
            </p:nvSpPr>
            <p:spPr>
              <a:xfrm>
                <a:off x="3692659" y="2253047"/>
                <a:ext cx="48066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400" dirty="0"/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D6F3EC3-94F0-B045-B917-F5DB43B579A4}"/>
                </a:ext>
              </a:extLst>
            </p:cNvPr>
            <p:cNvSpPr/>
            <p:nvPr/>
          </p:nvSpPr>
          <p:spPr>
            <a:xfrm>
              <a:off x="4296000" y="1544728"/>
              <a:ext cx="3600000" cy="252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4954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64EA254-204B-B54E-AF85-93E92BA63AF9}"/>
              </a:ext>
            </a:extLst>
          </p:cNvPr>
          <p:cNvSpPr txBox="1"/>
          <p:nvPr/>
        </p:nvSpPr>
        <p:spPr>
          <a:xfrm>
            <a:off x="3332018" y="845127"/>
            <a:ext cx="552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Are </a:t>
            </a:r>
            <a:r>
              <a:rPr lang="de-DE" sz="3200" dirty="0" err="1"/>
              <a:t>you</a:t>
            </a:r>
            <a:r>
              <a:rPr lang="de-DE" sz="3200" dirty="0"/>
              <a:t> </a:t>
            </a:r>
            <a:r>
              <a:rPr lang="de-DE" sz="3200" dirty="0" err="1"/>
              <a:t>interested</a:t>
            </a:r>
            <a:r>
              <a:rPr lang="de-DE" sz="3200" dirty="0"/>
              <a:t> in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512D3C2-915F-3E45-894A-3B32D6264712}"/>
              </a:ext>
            </a:extLst>
          </p:cNvPr>
          <p:cNvSpPr txBox="1"/>
          <p:nvPr/>
        </p:nvSpPr>
        <p:spPr>
          <a:xfrm>
            <a:off x="11091334" y="648866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8/16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AB5D741-D3C1-7349-9240-2489767CA9F8}"/>
              </a:ext>
            </a:extLst>
          </p:cNvPr>
          <p:cNvGrpSpPr/>
          <p:nvPr/>
        </p:nvGrpSpPr>
        <p:grpSpPr>
          <a:xfrm>
            <a:off x="4386000" y="4773272"/>
            <a:ext cx="3420000" cy="1080000"/>
            <a:chOff x="4470400" y="3894667"/>
            <a:chExt cx="3420000" cy="108000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1212994-A292-2A40-B0DB-3B4DCD9B7590}"/>
                </a:ext>
              </a:extLst>
            </p:cNvPr>
            <p:cNvGrpSpPr/>
            <p:nvPr/>
          </p:nvGrpSpPr>
          <p:grpSpPr>
            <a:xfrm>
              <a:off x="4470400" y="3894667"/>
              <a:ext cx="1080000" cy="1080000"/>
              <a:chOff x="4470400" y="3894667"/>
              <a:chExt cx="1080000" cy="10800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40E698C-39B1-F94A-B491-AB7630E96AD6}"/>
                  </a:ext>
                </a:extLst>
              </p:cNvPr>
              <p:cNvSpPr/>
              <p:nvPr/>
            </p:nvSpPr>
            <p:spPr>
              <a:xfrm>
                <a:off x="4470400" y="3894667"/>
                <a:ext cx="1080000" cy="1080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Multiplizieren 8">
                <a:extLst>
                  <a:ext uri="{FF2B5EF4-FFF2-40B4-BE49-F238E27FC236}">
                    <a16:creationId xmlns:a16="http://schemas.microsoft.com/office/drawing/2014/main" id="{4FDFA986-EBE7-424A-977C-E4D35CE712A5}"/>
                  </a:ext>
                </a:extLst>
              </p:cNvPr>
              <p:cNvSpPr/>
              <p:nvPr/>
            </p:nvSpPr>
            <p:spPr>
              <a:xfrm>
                <a:off x="4560400" y="3984667"/>
                <a:ext cx="900000" cy="900000"/>
              </a:xfrm>
              <a:prstGeom prst="mathMultiply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5B790D0-CFB0-4B4B-8564-44F1FDD87581}"/>
                </a:ext>
              </a:extLst>
            </p:cNvPr>
            <p:cNvGrpSpPr/>
            <p:nvPr/>
          </p:nvGrpSpPr>
          <p:grpSpPr>
            <a:xfrm>
              <a:off x="5640400" y="3894667"/>
              <a:ext cx="2250000" cy="1080000"/>
              <a:chOff x="5640400" y="3894667"/>
              <a:chExt cx="2250000" cy="1080000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8D5088C2-A65C-BF4C-9DB2-A543B3F11874}"/>
                  </a:ext>
                </a:extLst>
              </p:cNvPr>
              <p:cNvGrpSpPr/>
              <p:nvPr/>
            </p:nvGrpSpPr>
            <p:grpSpPr>
              <a:xfrm>
                <a:off x="6810400" y="3894667"/>
                <a:ext cx="1080000" cy="1080000"/>
                <a:chOff x="6810400" y="3894667"/>
                <a:chExt cx="1080000" cy="108000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16CDC80-079A-BC46-BE9B-5D16C5728A70}"/>
                    </a:ext>
                  </a:extLst>
                </p:cNvPr>
                <p:cNvSpPr/>
                <p:nvPr/>
              </p:nvSpPr>
              <p:spPr>
                <a:xfrm>
                  <a:off x="6810400" y="3894667"/>
                  <a:ext cx="1080000" cy="10800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Herz 12">
                  <a:extLst>
                    <a:ext uri="{FF2B5EF4-FFF2-40B4-BE49-F238E27FC236}">
                      <a16:creationId xmlns:a16="http://schemas.microsoft.com/office/drawing/2014/main" id="{00FE6C68-832A-EC4C-9206-4AA98D2BF1A6}"/>
                    </a:ext>
                  </a:extLst>
                </p:cNvPr>
                <p:cNvSpPr/>
                <p:nvPr/>
              </p:nvSpPr>
              <p:spPr>
                <a:xfrm>
                  <a:off x="6990400" y="4074667"/>
                  <a:ext cx="720000" cy="720000"/>
                </a:xfrm>
                <a:prstGeom prst="hear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94086027-A392-9544-AC68-E7595F7AEFFA}"/>
                  </a:ext>
                </a:extLst>
              </p:cNvPr>
              <p:cNvGrpSpPr/>
              <p:nvPr/>
            </p:nvGrpSpPr>
            <p:grpSpPr>
              <a:xfrm>
                <a:off x="5640400" y="3894667"/>
                <a:ext cx="1080000" cy="1080000"/>
                <a:chOff x="5640400" y="3894667"/>
                <a:chExt cx="1080000" cy="1080000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D72622A-B010-6E46-8496-0A4145D55E55}"/>
                    </a:ext>
                  </a:extLst>
                </p:cNvPr>
                <p:cNvSpPr/>
                <p:nvPr/>
              </p:nvSpPr>
              <p:spPr>
                <a:xfrm>
                  <a:off x="5640400" y="3894667"/>
                  <a:ext cx="1080000" cy="10800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Gleich 13">
                  <a:extLst>
                    <a:ext uri="{FF2B5EF4-FFF2-40B4-BE49-F238E27FC236}">
                      <a16:creationId xmlns:a16="http://schemas.microsoft.com/office/drawing/2014/main" id="{358C8774-3A2E-134E-9A4C-20E89D7F84A3}"/>
                    </a:ext>
                  </a:extLst>
                </p:cNvPr>
                <p:cNvSpPr/>
                <p:nvPr/>
              </p:nvSpPr>
              <p:spPr>
                <a:xfrm>
                  <a:off x="5820400" y="4074667"/>
                  <a:ext cx="720000" cy="720000"/>
                </a:xfrm>
                <a:prstGeom prst="mathEqual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FFA81AB-CA42-6642-9E66-F29E7845CBDC}"/>
              </a:ext>
            </a:extLst>
          </p:cNvPr>
          <p:cNvGrpSpPr/>
          <p:nvPr/>
        </p:nvGrpSpPr>
        <p:grpSpPr>
          <a:xfrm>
            <a:off x="3692659" y="1841587"/>
            <a:ext cx="4806682" cy="2520000"/>
            <a:chOff x="3692659" y="1544728"/>
            <a:chExt cx="4806682" cy="2520000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6E57CB51-DB58-5E43-9500-CECDB90ABD9A}"/>
                </a:ext>
              </a:extLst>
            </p:cNvPr>
            <p:cNvGrpSpPr/>
            <p:nvPr/>
          </p:nvGrpSpPr>
          <p:grpSpPr>
            <a:xfrm>
              <a:off x="3692659" y="1809941"/>
              <a:ext cx="4806682" cy="1785104"/>
              <a:chOff x="3692659" y="1668272"/>
              <a:chExt cx="4806682" cy="1785104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B24707D-549D-DB45-B190-B38F69B53F48}"/>
                  </a:ext>
                </a:extLst>
              </p:cNvPr>
              <p:cNvSpPr txBox="1"/>
              <p:nvPr/>
            </p:nvSpPr>
            <p:spPr>
              <a:xfrm>
                <a:off x="4296000" y="1668272"/>
                <a:ext cx="3600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dirty="0"/>
                  <a:t>Leadership</a:t>
                </a: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16573E52-EB53-054A-B8F4-A20235DEA6C9}"/>
                  </a:ext>
                </a:extLst>
              </p:cNvPr>
              <p:cNvSpPr txBox="1"/>
              <p:nvPr/>
            </p:nvSpPr>
            <p:spPr>
              <a:xfrm>
                <a:off x="3692659" y="2253047"/>
                <a:ext cx="48066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 err="1"/>
                  <a:t>Followership</a:t>
                </a:r>
                <a:endParaRPr lang="de-DE" sz="2400" dirty="0"/>
              </a:p>
              <a:p>
                <a:pPr algn="ctr"/>
                <a:r>
                  <a:rPr lang="de-DE" sz="2400" dirty="0"/>
                  <a:t>Carnegie </a:t>
                </a:r>
                <a:r>
                  <a:rPr lang="de-DE" sz="2400" dirty="0" err="1"/>
                  <a:t>Principles</a:t>
                </a:r>
                <a:endParaRPr lang="de-DE" sz="2400" dirty="0"/>
              </a:p>
              <a:p>
                <a:pPr algn="ctr"/>
                <a:r>
                  <a:rPr lang="de-DE" sz="2400" dirty="0"/>
                  <a:t>Management</a:t>
                </a:r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D6F3EC3-94F0-B045-B917-F5DB43B579A4}"/>
                </a:ext>
              </a:extLst>
            </p:cNvPr>
            <p:cNvSpPr/>
            <p:nvPr/>
          </p:nvSpPr>
          <p:spPr>
            <a:xfrm>
              <a:off x="4296000" y="1544728"/>
              <a:ext cx="3600000" cy="252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48528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64EA254-204B-B54E-AF85-93E92BA63AF9}"/>
              </a:ext>
            </a:extLst>
          </p:cNvPr>
          <p:cNvSpPr txBox="1"/>
          <p:nvPr/>
        </p:nvSpPr>
        <p:spPr>
          <a:xfrm>
            <a:off x="3332018" y="845127"/>
            <a:ext cx="552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Are </a:t>
            </a:r>
            <a:r>
              <a:rPr lang="de-DE" sz="3200" dirty="0" err="1"/>
              <a:t>you</a:t>
            </a:r>
            <a:r>
              <a:rPr lang="de-DE" sz="3200" dirty="0"/>
              <a:t> </a:t>
            </a:r>
            <a:r>
              <a:rPr lang="de-DE" sz="3200" dirty="0" err="1"/>
              <a:t>interested</a:t>
            </a:r>
            <a:r>
              <a:rPr lang="de-DE" sz="3200" dirty="0"/>
              <a:t> in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512D3C2-915F-3E45-894A-3B32D6264712}"/>
              </a:ext>
            </a:extLst>
          </p:cNvPr>
          <p:cNvSpPr txBox="1"/>
          <p:nvPr/>
        </p:nvSpPr>
        <p:spPr>
          <a:xfrm>
            <a:off x="11091334" y="648866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9/16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AB5D741-D3C1-7349-9240-2489767CA9F8}"/>
              </a:ext>
            </a:extLst>
          </p:cNvPr>
          <p:cNvGrpSpPr/>
          <p:nvPr/>
        </p:nvGrpSpPr>
        <p:grpSpPr>
          <a:xfrm>
            <a:off x="4386000" y="4773272"/>
            <a:ext cx="3420000" cy="1080000"/>
            <a:chOff x="4470400" y="3894667"/>
            <a:chExt cx="3420000" cy="108000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1212994-A292-2A40-B0DB-3B4DCD9B7590}"/>
                </a:ext>
              </a:extLst>
            </p:cNvPr>
            <p:cNvGrpSpPr/>
            <p:nvPr/>
          </p:nvGrpSpPr>
          <p:grpSpPr>
            <a:xfrm>
              <a:off x="4470400" y="3894667"/>
              <a:ext cx="1080000" cy="1080000"/>
              <a:chOff x="4470400" y="3894667"/>
              <a:chExt cx="1080000" cy="10800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40E698C-39B1-F94A-B491-AB7630E96AD6}"/>
                  </a:ext>
                </a:extLst>
              </p:cNvPr>
              <p:cNvSpPr/>
              <p:nvPr/>
            </p:nvSpPr>
            <p:spPr>
              <a:xfrm>
                <a:off x="4470400" y="3894667"/>
                <a:ext cx="1080000" cy="1080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Multiplizieren 8">
                <a:extLst>
                  <a:ext uri="{FF2B5EF4-FFF2-40B4-BE49-F238E27FC236}">
                    <a16:creationId xmlns:a16="http://schemas.microsoft.com/office/drawing/2014/main" id="{4FDFA986-EBE7-424A-977C-E4D35CE712A5}"/>
                  </a:ext>
                </a:extLst>
              </p:cNvPr>
              <p:cNvSpPr/>
              <p:nvPr/>
            </p:nvSpPr>
            <p:spPr>
              <a:xfrm>
                <a:off x="4560400" y="3984667"/>
                <a:ext cx="900000" cy="900000"/>
              </a:xfrm>
              <a:prstGeom prst="mathMultiply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5B790D0-CFB0-4B4B-8564-44F1FDD87581}"/>
                </a:ext>
              </a:extLst>
            </p:cNvPr>
            <p:cNvGrpSpPr/>
            <p:nvPr/>
          </p:nvGrpSpPr>
          <p:grpSpPr>
            <a:xfrm>
              <a:off x="5640400" y="3894667"/>
              <a:ext cx="2250000" cy="1080000"/>
              <a:chOff x="5640400" y="3894667"/>
              <a:chExt cx="2250000" cy="1080000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8D5088C2-A65C-BF4C-9DB2-A543B3F11874}"/>
                  </a:ext>
                </a:extLst>
              </p:cNvPr>
              <p:cNvGrpSpPr/>
              <p:nvPr/>
            </p:nvGrpSpPr>
            <p:grpSpPr>
              <a:xfrm>
                <a:off x="6810400" y="3894667"/>
                <a:ext cx="1080000" cy="1080000"/>
                <a:chOff x="6810400" y="3894667"/>
                <a:chExt cx="1080000" cy="108000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16CDC80-079A-BC46-BE9B-5D16C5728A70}"/>
                    </a:ext>
                  </a:extLst>
                </p:cNvPr>
                <p:cNvSpPr/>
                <p:nvPr/>
              </p:nvSpPr>
              <p:spPr>
                <a:xfrm>
                  <a:off x="6810400" y="3894667"/>
                  <a:ext cx="1080000" cy="10800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Herz 12">
                  <a:extLst>
                    <a:ext uri="{FF2B5EF4-FFF2-40B4-BE49-F238E27FC236}">
                      <a16:creationId xmlns:a16="http://schemas.microsoft.com/office/drawing/2014/main" id="{00FE6C68-832A-EC4C-9206-4AA98D2BF1A6}"/>
                    </a:ext>
                  </a:extLst>
                </p:cNvPr>
                <p:cNvSpPr/>
                <p:nvPr/>
              </p:nvSpPr>
              <p:spPr>
                <a:xfrm>
                  <a:off x="6990400" y="4074667"/>
                  <a:ext cx="720000" cy="720000"/>
                </a:xfrm>
                <a:prstGeom prst="hear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94086027-A392-9544-AC68-E7595F7AEFFA}"/>
                  </a:ext>
                </a:extLst>
              </p:cNvPr>
              <p:cNvGrpSpPr/>
              <p:nvPr/>
            </p:nvGrpSpPr>
            <p:grpSpPr>
              <a:xfrm>
                <a:off x="5640400" y="3894667"/>
                <a:ext cx="1080000" cy="1080000"/>
                <a:chOff x="5640400" y="3894667"/>
                <a:chExt cx="1080000" cy="1080000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D72622A-B010-6E46-8496-0A4145D55E55}"/>
                    </a:ext>
                  </a:extLst>
                </p:cNvPr>
                <p:cNvSpPr/>
                <p:nvPr/>
              </p:nvSpPr>
              <p:spPr>
                <a:xfrm>
                  <a:off x="5640400" y="3894667"/>
                  <a:ext cx="1080000" cy="10800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Gleich 13">
                  <a:extLst>
                    <a:ext uri="{FF2B5EF4-FFF2-40B4-BE49-F238E27FC236}">
                      <a16:creationId xmlns:a16="http://schemas.microsoft.com/office/drawing/2014/main" id="{358C8774-3A2E-134E-9A4C-20E89D7F84A3}"/>
                    </a:ext>
                  </a:extLst>
                </p:cNvPr>
                <p:cNvSpPr/>
                <p:nvPr/>
              </p:nvSpPr>
              <p:spPr>
                <a:xfrm>
                  <a:off x="5820400" y="4074667"/>
                  <a:ext cx="720000" cy="720000"/>
                </a:xfrm>
                <a:prstGeom prst="mathEqual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FFA81AB-CA42-6642-9E66-F29E7845CBDC}"/>
              </a:ext>
            </a:extLst>
          </p:cNvPr>
          <p:cNvGrpSpPr/>
          <p:nvPr/>
        </p:nvGrpSpPr>
        <p:grpSpPr>
          <a:xfrm>
            <a:off x="3692659" y="1841587"/>
            <a:ext cx="4806682" cy="2520000"/>
            <a:chOff x="3692659" y="1544728"/>
            <a:chExt cx="4806682" cy="2520000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6E57CB51-DB58-5E43-9500-CECDB90ABD9A}"/>
                </a:ext>
              </a:extLst>
            </p:cNvPr>
            <p:cNvGrpSpPr/>
            <p:nvPr/>
          </p:nvGrpSpPr>
          <p:grpSpPr>
            <a:xfrm>
              <a:off x="3692659" y="1809941"/>
              <a:ext cx="4806682" cy="1046440"/>
              <a:chOff x="3692659" y="1668272"/>
              <a:chExt cx="4806682" cy="1046440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B24707D-549D-DB45-B190-B38F69B53F48}"/>
                  </a:ext>
                </a:extLst>
              </p:cNvPr>
              <p:cNvSpPr txBox="1"/>
              <p:nvPr/>
            </p:nvSpPr>
            <p:spPr>
              <a:xfrm>
                <a:off x="4296000" y="1668272"/>
                <a:ext cx="3600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dirty="0" err="1"/>
                  <a:t>Idea</a:t>
                </a:r>
                <a:r>
                  <a:rPr lang="de-DE" sz="3200" dirty="0"/>
                  <a:t> Generation</a:t>
                </a: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16573E52-EB53-054A-B8F4-A20235DEA6C9}"/>
                  </a:ext>
                </a:extLst>
              </p:cNvPr>
              <p:cNvSpPr txBox="1"/>
              <p:nvPr/>
            </p:nvSpPr>
            <p:spPr>
              <a:xfrm>
                <a:off x="3692659" y="2253047"/>
                <a:ext cx="48066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400" dirty="0"/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D6F3EC3-94F0-B045-B917-F5DB43B579A4}"/>
                </a:ext>
              </a:extLst>
            </p:cNvPr>
            <p:cNvSpPr/>
            <p:nvPr/>
          </p:nvSpPr>
          <p:spPr>
            <a:xfrm>
              <a:off x="4296000" y="1544728"/>
              <a:ext cx="3600000" cy="252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88621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Macintosh PowerPoint</Application>
  <PresentationFormat>Breitbild</PresentationFormat>
  <Paragraphs>100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Olx0SknrWN@student.ethz.ch</dc:creator>
  <cp:lastModifiedBy>Olx0SknrWN@student.ethz.ch</cp:lastModifiedBy>
  <cp:revision>6</cp:revision>
  <dcterms:created xsi:type="dcterms:W3CDTF">2019-11-07T14:50:10Z</dcterms:created>
  <dcterms:modified xsi:type="dcterms:W3CDTF">2019-11-11T07:42:26Z</dcterms:modified>
</cp:coreProperties>
</file>