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3" r:id="rId2"/>
    <p:sldId id="625" r:id="rId3"/>
    <p:sldId id="663" r:id="rId4"/>
    <p:sldId id="264" r:id="rId5"/>
    <p:sldId id="630" r:id="rId6"/>
    <p:sldId id="632" r:id="rId7"/>
    <p:sldId id="633" r:id="rId8"/>
    <p:sldId id="634" r:id="rId9"/>
    <p:sldId id="635" r:id="rId10"/>
    <p:sldId id="636" r:id="rId11"/>
    <p:sldId id="637" r:id="rId12"/>
    <p:sldId id="631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9" r:id="rId24"/>
    <p:sldId id="650" r:id="rId25"/>
    <p:sldId id="651" r:id="rId26"/>
    <p:sldId id="652" r:id="rId27"/>
    <p:sldId id="654" r:id="rId28"/>
    <p:sldId id="655" r:id="rId29"/>
    <p:sldId id="656" r:id="rId30"/>
    <p:sldId id="657" r:id="rId31"/>
    <p:sldId id="659" r:id="rId32"/>
    <p:sldId id="664" r:id="rId33"/>
    <p:sldId id="661" r:id="rId34"/>
    <p:sldId id="662" r:id="rId35"/>
    <p:sldId id="660" r:id="rId36"/>
    <p:sldId id="66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2603500"/>
            <a:ext cx="4047064" cy="30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information:</a:t>
            </a:r>
          </a:p>
          <a:p>
            <a:pPr lvl="1"/>
            <a:r>
              <a:rPr lang="en-US" dirty="0" smtClean="0"/>
              <a:t>An array of the lattice elements.</a:t>
            </a:r>
          </a:p>
          <a:p>
            <a:pPr lvl="1"/>
            <a:r>
              <a:rPr lang="en-US" dirty="0" smtClean="0"/>
              <a:t>Resolution </a:t>
            </a:r>
            <a:r>
              <a:rPr lang="en-US" dirty="0" err="1" smtClean="0"/>
              <a:t>nx,ny,nz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example, only cell information is necessary, but a general purpose lattice may need nodal information as well.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nx</a:t>
            </a:r>
            <a:r>
              <a:rPr lang="en-US" dirty="0" smtClean="0"/>
              <a:t> times </a:t>
            </a:r>
            <a:r>
              <a:rPr lang="en-US" dirty="0" err="1" smtClean="0"/>
              <a:t>ny</a:t>
            </a:r>
            <a:r>
              <a:rPr lang="en-US" dirty="0" smtClean="0"/>
              <a:t> times </a:t>
            </a:r>
            <a:r>
              <a:rPr lang="en-US" dirty="0" err="1" smtClean="0"/>
              <a:t>nz</a:t>
            </a:r>
            <a:r>
              <a:rPr lang="en-US" dirty="0" smtClean="0"/>
              <a:t> lattice needs (nx+1)*(ny+1)*(nz+1) nodes.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724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724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518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518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6395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56395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096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6096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7236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7236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180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5180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5638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638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6096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6096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6248400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4x4 lattice has 5x5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7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0" y="52772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52772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52772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52772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48183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48183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48183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48183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43611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3611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0" y="43611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43611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39056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81400" y="39056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91000" y="39056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00600" y="39056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2200" y="52772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48183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62200" y="4361121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2200" y="3905693"/>
            <a:ext cx="6096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362200" y="36008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1800" y="36044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81400" y="35973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91000" y="36008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91740" y="36008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401340" y="36044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19400" y="3597349"/>
            <a:ext cx="3039140" cy="3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819400" y="32960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429000" y="32996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38600" y="32925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648200" y="32960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48940" y="32960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858540" y="32996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276600" y="3292549"/>
            <a:ext cx="3039140" cy="3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276600" y="29948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86200" y="2998381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95800" y="29912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105400" y="29948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706140" y="29948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315740" y="2998381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733800" y="2991293"/>
            <a:ext cx="3039140" cy="35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433238" y="40545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890438" y="37497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319285" y="3467985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17289" y="45117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74489" y="4206949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331689" y="39056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04885" y="49760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62085" y="46712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319285" y="4369981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415517" y="54296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872717" y="5124893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329917" y="4823637"/>
            <a:ext cx="457200" cy="30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69395" y="2998381"/>
            <a:ext cx="17721" cy="183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17513" y="3290777"/>
            <a:ext cx="17721" cy="183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7400" y="3597349"/>
            <a:ext cx="17721" cy="183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423585" y="5796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nx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00200" y="46287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2074" y="29983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nz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38200" y="57150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min</a:t>
            </a:r>
            <a:r>
              <a:rPr lang="en-US" dirty="0" err="1" smtClean="0"/>
              <a:t>,z</a:t>
            </a:r>
            <a:r>
              <a:rPr lang="en-US" baseline="-25000" dirty="0" err="1" smtClean="0"/>
              <a:t>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560289" y="25908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,z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6338785" y="4896297"/>
            <a:ext cx="457200" cy="304800"/>
          </a:xfrm>
          <a:prstGeom prst="line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69395" y="497603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-z</a:t>
            </a:r>
            <a:r>
              <a:rPr lang="en-US" baseline="-25000" dirty="0" err="1" smtClean="0"/>
              <a:t>min</a:t>
            </a:r>
            <a:r>
              <a:rPr lang="en-US" dirty="0" smtClean="0"/>
              <a:t>)/</a:t>
            </a:r>
            <a:r>
              <a:rPr lang="en-US" dirty="0" err="1" smtClean="0"/>
              <a:t>nz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858000" y="4369981"/>
            <a:ext cx="0" cy="446568"/>
          </a:xfrm>
          <a:prstGeom prst="line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921795" y="440859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-y</a:t>
            </a:r>
            <a:r>
              <a:rPr lang="en-US" baseline="-25000" dirty="0" err="1" smtClean="0"/>
              <a:t>min</a:t>
            </a:r>
            <a:r>
              <a:rPr lang="en-US" dirty="0" smtClean="0"/>
              <a:t>)/</a:t>
            </a:r>
            <a:r>
              <a:rPr lang="en-US" dirty="0" err="1" smtClean="0"/>
              <a:t>ny</a:t>
            </a:r>
            <a:endParaRPr lang="en-US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4800600" y="5867400"/>
            <a:ext cx="600740" cy="0"/>
          </a:xfrm>
          <a:prstGeom prst="line">
            <a:avLst/>
          </a:prstGeom>
          <a:ln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572000" y="587906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-x</a:t>
            </a:r>
            <a:r>
              <a:rPr lang="en-US" baseline="-25000" dirty="0" err="1" smtClean="0"/>
              <a:t>min</a:t>
            </a:r>
            <a:r>
              <a:rPr lang="en-US" dirty="0" smtClean="0"/>
              <a:t>)/</a:t>
            </a:r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762000" y="2057400"/>
            <a:ext cx="75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</a:t>
            </a:r>
            <a:r>
              <a:rPr lang="en-US" dirty="0" err="1" smtClean="0"/>
              <a:t>Coord</a:t>
            </a:r>
            <a:r>
              <a:rPr lang="en-US" dirty="0" smtClean="0"/>
              <a:t>: (</a:t>
            </a:r>
            <a:r>
              <a:rPr lang="en-US" dirty="0" err="1" smtClean="0"/>
              <a:t>bx,by,bz</a:t>
            </a:r>
            <a:r>
              <a:rPr lang="en-US" dirty="0" smtClean="0"/>
              <a:t>) -&gt; Linear Index: </a:t>
            </a:r>
            <a:r>
              <a:rPr lang="en-US" dirty="0" err="1" smtClean="0"/>
              <a:t>bz</a:t>
            </a:r>
            <a:r>
              <a:rPr lang="en-US" dirty="0" smtClean="0"/>
              <a:t>*(nx+1)*(ny+1)+by*(nx+1)+</a:t>
            </a:r>
            <a:r>
              <a:rPr lang="en-US" dirty="0" err="1" smtClean="0"/>
              <a:t>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1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it in C++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40968"/>
            <a:ext cx="772519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template </a:t>
            </a:r>
            <a:r>
              <a:rPr lang="en-US" sz="1100" dirty="0">
                <a:latin typeface="Consolas" panose="020B0609020204030204" pitchFamily="49" charset="0"/>
              </a:rPr>
              <a:t>&lt;class 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class Lattice3d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protected: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nx,ny,nz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&lt;T&gt; </a:t>
            </a:r>
            <a:r>
              <a:rPr lang="en-US" sz="1100" dirty="0" err="1">
                <a:latin typeface="Consolas" panose="020B0609020204030204" pitchFamily="49" charset="0"/>
              </a:rPr>
              <a:t>elem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YsVec3 </a:t>
            </a:r>
            <a:r>
              <a:rPr lang="en-US" sz="1100" dirty="0" err="1">
                <a:latin typeface="Consolas" panose="020B0609020204030204" pitchFamily="49" charset="0"/>
              </a:rPr>
              <a:t>min,max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Create a lattice with 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nx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ny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nz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 blocks.  To store nodal information, the length of the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storage actually allocated will be (nx+1)*(ny+1)*(nz+1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).  */</a:t>
            </a:r>
            <a:endParaRPr lang="en-US" sz="11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Create(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nz,const</a:t>
            </a:r>
            <a:r>
              <a:rPr lang="en-US" sz="1100" dirty="0">
                <a:latin typeface="Consolas" panose="020B0609020204030204" pitchFamily="49" charset="0"/>
              </a:rPr>
              <a:t> YsVec3 &amp;</a:t>
            </a:r>
            <a:r>
              <a:rPr lang="en-US" sz="1100" dirty="0" err="1">
                <a:latin typeface="Consolas" panose="020B0609020204030204" pitchFamily="49" charset="0"/>
              </a:rPr>
              <a:t>min,const</a:t>
            </a:r>
            <a:r>
              <a:rPr lang="en-US" sz="1100" dirty="0">
                <a:latin typeface="Consolas" panose="020B0609020204030204" pitchFamily="49" charset="0"/>
              </a:rPr>
              <a:t> YsVec3 &amp;max);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number of blocks in X,Y, and Z direction. */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YSSIZE_T </a:t>
            </a:r>
            <a:r>
              <a:rPr lang="en-US" sz="1100" dirty="0" err="1">
                <a:latin typeface="Consolas" panose="020B0609020204030204" pitchFamily="49" charset="0"/>
              </a:rPr>
              <a:t>Nx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YSSIZE_T </a:t>
            </a:r>
            <a:r>
              <a:rPr lang="en-US" sz="1100" dirty="0" err="1">
                <a:latin typeface="Consolas" panose="020B0609020204030204" pitchFamily="49" charset="0"/>
              </a:rPr>
              <a:t>Ny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YSSIZE_T 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the dimension of one block. */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YsVec3 </a:t>
            </a:r>
            <a:r>
              <a:rPr lang="en-US" sz="1100" dirty="0" err="1">
                <a:latin typeface="Consolas" panose="020B0609020204030204" pitchFamily="49" charset="0"/>
              </a:rPr>
              <a:t>GetBlockDimension</a:t>
            </a:r>
            <a:r>
              <a:rPr lang="en-US" sz="1100" dirty="0">
                <a:latin typeface="Consolas" panose="020B0609020204030204" pitchFamily="49" charset="0"/>
              </a:rPr>
              <a:t>(void)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the minimum (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x,y,z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) of the block at (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bx,by,bz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). */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YsVec3 </a:t>
            </a:r>
            <a:r>
              <a:rPr lang="en-US" sz="1100" dirty="0" err="1">
                <a:latin typeface="Consolas" panose="020B0609020204030204" pitchFamily="49" charset="0"/>
              </a:rPr>
              <a:t>GetBlockPosition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iy,int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iz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the index of the block that encloses the given position. */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YsVec3i </a:t>
            </a:r>
            <a:r>
              <a:rPr lang="en-US" sz="1100" dirty="0" err="1">
                <a:latin typeface="Consolas" panose="020B0609020204030204" pitchFamily="49" charset="0"/>
              </a:rPr>
              <a:t>GetBlockIndex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YsVec3 &amp;</a:t>
            </a:r>
            <a:r>
              <a:rPr lang="en-US" sz="1100" dirty="0" err="1">
                <a:latin typeface="Consolas" panose="020B0609020204030204" pitchFamily="49" charset="0"/>
              </a:rPr>
              <a:t>pos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if the block index is within the valid range.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The lattice elements can be nodal value or cell value.  To support the nodal values,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this class allocates (nx+1)*(ny+1)*(nz+1) 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elems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.  Therefore, the index is valid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and this function returns true, if: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0&lt;=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idx.x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idx.x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nx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idx.y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idx.y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ny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 &amp;&amp; 0&lt;=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idx.z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idx.z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()&lt;=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nz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 */</a:t>
            </a:r>
            <a:endParaRPr lang="en-US" sz="11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IsInRange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YsVec3i </a:t>
            </a:r>
            <a:r>
              <a:rPr lang="en-US" sz="1100" dirty="0" err="1">
                <a:latin typeface="Consolas" panose="020B0609020204030204" pitchFamily="49" charset="0"/>
              </a:rPr>
              <a:t>idx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/*!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Returns a reference to the lattice element at the index. */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T </a:t>
            </a:r>
            <a:r>
              <a:rPr lang="en-US" sz="1100" dirty="0">
                <a:latin typeface="Consolas" panose="020B0609020204030204" pitchFamily="49" charset="0"/>
              </a:rPr>
              <a:t>&amp;operator[](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YsVec3i </a:t>
            </a:r>
            <a:r>
              <a:rPr lang="en-US" sz="1100" dirty="0" err="1">
                <a:latin typeface="Consolas" panose="020B0609020204030204" pitchFamily="49" charset="0"/>
              </a:rPr>
              <a:t>idx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T &amp;operator[](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YsVec3i </a:t>
            </a:r>
            <a:r>
              <a:rPr lang="en-US" sz="1100" dirty="0" err="1">
                <a:latin typeface="Consolas" panose="020B0609020204030204" pitchFamily="49" charset="0"/>
              </a:rPr>
              <a:t>idx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a </a:t>
            </a:r>
            <a:r>
              <a:rPr lang="en-US" dirty="0" err="1" smtClean="0"/>
              <a:t>MeshLattice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stitch, or merge, vertices located at the same position.</a:t>
            </a:r>
          </a:p>
          <a:p>
            <a:r>
              <a:rPr lang="en-US" dirty="0" smtClean="0"/>
              <a:t>Let's find such vertices using a lattice.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MeshLattice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914400"/>
            <a:ext cx="7879080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ifndef</a:t>
            </a:r>
            <a:r>
              <a:rPr lang="en-US" sz="1100" dirty="0">
                <a:latin typeface="Consolas" panose="020B0609020204030204" pitchFamily="49" charset="0"/>
              </a:rPr>
              <a:t> MESHLATTICE_IS_INCLUDED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#define MESHLATTICE_IS_INCLUDED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polygonalmesh.h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lattice.h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MeshLatticeElem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PolygonalMesh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vtHd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CleanUp</a:t>
            </a:r>
            <a:r>
              <a:rPr lang="en-US" sz="11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MeshLattice</a:t>
            </a:r>
            <a:r>
              <a:rPr lang="en-US" sz="1100" dirty="0">
                <a:latin typeface="Consolas" panose="020B0609020204030204" pitchFamily="49" charset="0"/>
              </a:rPr>
              <a:t> : public Lattice3d &lt;</a:t>
            </a:r>
            <a:r>
              <a:rPr lang="en-US" sz="1100" dirty="0" err="1">
                <a:latin typeface="Consolas" panose="020B0609020204030204" pitchFamily="49" charset="0"/>
              </a:rPr>
              <a:t>MeshLatticeElem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void </a:t>
            </a:r>
            <a:r>
              <a:rPr lang="en-US" sz="1100" dirty="0" err="1">
                <a:latin typeface="Consolas" panose="020B0609020204030204" pitchFamily="49" charset="0"/>
              </a:rPr>
              <a:t>SetDomain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PolygonalMesh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mesh,int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nx,int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ny,int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nz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 &lt;</a:t>
            </a:r>
            <a:r>
              <a:rPr lang="en-US" sz="1100" dirty="0" err="1">
                <a:latin typeface="Consolas" panose="020B0609020204030204" pitchFamily="49" charset="0"/>
              </a:rPr>
              <a:t>PolygonalMesh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FindVertex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YsVec3 &amp;</a:t>
            </a:r>
            <a:r>
              <a:rPr lang="en-US" sz="1100" dirty="0" err="1">
                <a:latin typeface="Consolas" panose="020B0609020204030204" pitchFamily="49" charset="0"/>
              </a:rPr>
              <a:t>min,const</a:t>
            </a:r>
            <a:r>
              <a:rPr lang="en-US" sz="1100" dirty="0">
                <a:latin typeface="Consolas" panose="020B0609020204030204" pitchFamily="49" charset="0"/>
              </a:rPr>
              <a:t> YsVec3 &amp;max)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#</a:t>
            </a:r>
            <a:r>
              <a:rPr lang="en-US" sz="1100" dirty="0" err="1">
                <a:latin typeface="Consolas" panose="020B0609020204030204" pitchFamily="49" charset="0"/>
              </a:rPr>
              <a:t>endif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4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Picking example so that it prints vertices within the tolerance from the picked vertex.</a:t>
            </a:r>
          </a:p>
          <a:p>
            <a:r>
              <a:rPr lang="en-US" dirty="0" smtClean="0"/>
              <a:t>In Initialize, after loading a bin </a:t>
            </a:r>
            <a:r>
              <a:rPr lang="en-US" dirty="0" err="1" smtClean="0"/>
              <a:t>stl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ltc.SetDomain</a:t>
            </a:r>
            <a:r>
              <a:rPr lang="en-US" sz="1800" dirty="0" smtClean="0">
                <a:latin typeface="Consolas" panose="020B0609020204030204" pitchFamily="49" charset="0"/>
              </a:rPr>
              <a:t>(mesh,100,100,100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In Interval, after getting a </a:t>
            </a:r>
            <a:r>
              <a:rPr lang="en-US" dirty="0" err="1" smtClean="0"/>
              <a:t>pickedVtHd</a:t>
            </a:r>
            <a:r>
              <a:rPr lang="en-US" dirty="0"/>
              <a:t>,</a:t>
            </a:r>
            <a:br>
              <a:rPr lang="en-US" dirty="0"/>
            </a:br>
            <a:r>
              <a:rPr lang="en-US" sz="1800" dirty="0" smtClean="0">
                <a:latin typeface="Consolas" panose="020B0609020204030204" pitchFamily="49" charset="0"/>
              </a:rPr>
              <a:t>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double </a:t>
            </a:r>
            <a:r>
              <a:rPr lang="en-US" sz="1800" dirty="0" err="1">
                <a:latin typeface="Consolas" panose="020B0609020204030204" pitchFamily="49" charset="0"/>
              </a:rPr>
              <a:t>tol</a:t>
            </a:r>
            <a:r>
              <a:rPr lang="en-US" sz="1800" dirty="0">
                <a:latin typeface="Consolas" panose="020B0609020204030204" pitchFamily="49" charset="0"/>
              </a:rPr>
              <a:t>=0.000001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YsVec3 </a:t>
            </a:r>
            <a:r>
              <a:rPr lang="en-US" sz="1800" dirty="0" err="1">
                <a:latin typeface="Consolas" panose="020B0609020204030204" pitchFamily="49" charset="0"/>
              </a:rPr>
              <a:t>min,max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min=</a:t>
            </a:r>
            <a:r>
              <a:rPr lang="en-US" sz="1800" dirty="0" err="1" smtClean="0">
                <a:latin typeface="Consolas" panose="020B0609020204030204" pitchFamily="49" charset="0"/>
              </a:rPr>
              <a:t>mesh.GetVertexPosition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pickedVtHd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max=min;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min-</a:t>
            </a:r>
            <a:r>
              <a:rPr lang="en-US" sz="1800" dirty="0">
                <a:latin typeface="Consolas" panose="020B0609020204030204" pitchFamily="49" charset="0"/>
              </a:rPr>
              <a:t>=YsVec3(</a:t>
            </a:r>
            <a:r>
              <a:rPr lang="en-US" sz="1800" dirty="0" err="1">
                <a:latin typeface="Consolas" panose="020B0609020204030204" pitchFamily="49" charset="0"/>
              </a:rPr>
              <a:t>tol,tol,tol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max</a:t>
            </a:r>
            <a:r>
              <a:rPr lang="en-US" sz="1800" dirty="0">
                <a:latin typeface="Consolas" panose="020B0609020204030204" pitchFamily="49" charset="0"/>
              </a:rPr>
              <a:t>+=YsVec3(</a:t>
            </a:r>
            <a:r>
              <a:rPr lang="en-US" sz="1800" dirty="0" err="1">
                <a:latin typeface="Consolas" panose="020B0609020204030204" pitchFamily="49" charset="0"/>
              </a:rPr>
              <a:t>tol,tol,tol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auto </a:t>
            </a:r>
            <a:r>
              <a:rPr lang="en-US" sz="1800" dirty="0">
                <a:latin typeface="Consolas" panose="020B0609020204030204" pitchFamily="49" charset="0"/>
              </a:rPr>
              <a:t>found=</a:t>
            </a:r>
            <a:r>
              <a:rPr lang="en-US" sz="1800" dirty="0" err="1">
                <a:latin typeface="Consolas" panose="020B0609020204030204" pitchFamily="49" charset="0"/>
              </a:rPr>
              <a:t>ltc.FindVertex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min,max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("%d vertices found\n",(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r>
              <a:rPr lang="en-US" sz="1800" dirty="0" err="1">
                <a:latin typeface="Consolas" panose="020B0609020204030204" pitchFamily="49" charset="0"/>
              </a:rPr>
              <a:t>found.size</a:t>
            </a:r>
            <a:r>
              <a:rPr lang="en-US" sz="1800" dirty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LoadBinStl</a:t>
            </a:r>
            <a:r>
              <a:rPr lang="en-US" dirty="0" smtClean="0"/>
              <a:t> so that it stitches the vertices.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function called </a:t>
            </a:r>
            <a:r>
              <a:rPr lang="en-US" dirty="0" err="1" smtClean="0"/>
              <a:t>SetPolygonVertex</a:t>
            </a:r>
            <a:endParaRPr lang="en-US" dirty="0" smtClean="0"/>
          </a:p>
          <a:p>
            <a:r>
              <a:rPr lang="en-US" dirty="0" smtClean="0"/>
              <a:t>In this function, table </a:t>
            </a:r>
            <a:r>
              <a:rPr lang="en-US" dirty="0" err="1" smtClean="0"/>
              <a:t>vtKeyToPlg</a:t>
            </a:r>
            <a:r>
              <a:rPr lang="en-US" dirty="0" smtClean="0"/>
              <a:t> must also be updated.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Then, add </a:t>
            </a:r>
            <a:r>
              <a:rPr lang="en-US" dirty="0" err="1" smtClean="0"/>
              <a:t>MergeVertex</a:t>
            </a:r>
            <a:r>
              <a:rPr lang="en-US" dirty="0" smtClean="0"/>
              <a:t> function and call from the end of </a:t>
            </a:r>
            <a:r>
              <a:rPr lang="en-US" dirty="0" err="1" smtClean="0"/>
              <a:t>LoadBinStl</a:t>
            </a:r>
            <a:r>
              <a:rPr lang="en-US" dirty="0" smtClean="0"/>
              <a:t>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66950"/>
            <a:ext cx="7830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SetPolygonVertex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plHd,const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::vector &lt;</a:t>
            </a:r>
            <a:r>
              <a:rPr lang="en-US" sz="1200" dirty="0" err="1">
                <a:latin typeface="Consolas" panose="020B0609020204030204" pitchFamily="49" charset="0"/>
              </a:rPr>
              <a:t>VertexHandle</a:t>
            </a:r>
            <a:r>
              <a:rPr lang="en-US" sz="1200" dirty="0">
                <a:latin typeface="Consolas" panose="020B0609020204030204" pitchFamily="49" charset="0"/>
              </a:rPr>
              <a:t>&gt; &amp;</a:t>
            </a:r>
            <a:r>
              <a:rPr lang="en-US" sz="1200" dirty="0" err="1">
                <a:latin typeface="Consolas" panose="020B0609020204030204" pitchFamily="49" charset="0"/>
              </a:rPr>
              <a:t>newPlVtHd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UnregisterPolygon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UnregisterPolygonFromVertex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plHd,VertexHandle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</a:rPr>
              <a:t>RegisterPolygon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550" y="5054600"/>
            <a:ext cx="5795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PolygonalMesh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MergeVeretx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double </a:t>
            </a:r>
            <a:r>
              <a:rPr lang="en-US" sz="1600" dirty="0" err="1">
                <a:latin typeface="Consolas" panose="020B0609020204030204" pitchFamily="49" charset="0"/>
              </a:rPr>
              <a:t>tol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6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DeleteVertex</a:t>
            </a:r>
            <a:r>
              <a:rPr lang="en-US" dirty="0" smtClean="0"/>
              <a:t> function and delete all unused vertices.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1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register polygons in a lattice?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1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87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59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1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3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7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7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59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131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03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27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87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59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31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03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7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87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59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31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703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7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1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87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559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131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03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27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87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59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131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703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7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847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419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847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419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847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19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847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419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847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19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847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19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87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559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131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703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27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1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987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59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131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703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27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847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6419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847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419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29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864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436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580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315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15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29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864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008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8580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315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29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4864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36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4008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029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864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9436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008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580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15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029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436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008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315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7724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2296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724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2296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7724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2296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7724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296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772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229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772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4864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9436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400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8580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315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864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580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7724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2296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724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267200" y="4114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1047750" y="3194050"/>
            <a:ext cx="692150" cy="622300"/>
          </a:xfrm>
          <a:custGeom>
            <a:avLst/>
            <a:gdLst>
              <a:gd name="connsiteX0" fmla="*/ 615950 w 692150"/>
              <a:gd name="connsiteY0" fmla="*/ 0 h 622300"/>
              <a:gd name="connsiteX1" fmla="*/ 0 w 692150"/>
              <a:gd name="connsiteY1" fmla="*/ 622300 h 622300"/>
              <a:gd name="connsiteX2" fmla="*/ 692150 w 692150"/>
              <a:gd name="connsiteY2" fmla="*/ 488950 h 622300"/>
              <a:gd name="connsiteX3" fmla="*/ 615950 w 69215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50" h="622300">
                <a:moveTo>
                  <a:pt x="615950" y="0"/>
                </a:moveTo>
                <a:lnTo>
                  <a:pt x="0" y="622300"/>
                </a:lnTo>
                <a:lnTo>
                  <a:pt x="692150" y="488950"/>
                </a:lnTo>
                <a:lnTo>
                  <a:pt x="61595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406650" y="3155950"/>
            <a:ext cx="1136650" cy="1111250"/>
          </a:xfrm>
          <a:custGeom>
            <a:avLst/>
            <a:gdLst>
              <a:gd name="connsiteX0" fmla="*/ 565150 w 1136650"/>
              <a:gd name="connsiteY0" fmla="*/ 0 h 1111250"/>
              <a:gd name="connsiteX1" fmla="*/ 0 w 1136650"/>
              <a:gd name="connsiteY1" fmla="*/ 1111250 h 1111250"/>
              <a:gd name="connsiteX2" fmla="*/ 1136650 w 1136650"/>
              <a:gd name="connsiteY2" fmla="*/ 1047750 h 1111250"/>
              <a:gd name="connsiteX3" fmla="*/ 565150 w 11366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111250">
                <a:moveTo>
                  <a:pt x="565150" y="0"/>
                </a:moveTo>
                <a:lnTo>
                  <a:pt x="0" y="1111250"/>
                </a:lnTo>
                <a:lnTo>
                  <a:pt x="1136650" y="1047750"/>
                </a:lnTo>
                <a:lnTo>
                  <a:pt x="56515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1168400" y="4476750"/>
            <a:ext cx="2730500" cy="704850"/>
          </a:xfrm>
          <a:custGeom>
            <a:avLst/>
            <a:gdLst>
              <a:gd name="connsiteX0" fmla="*/ 0 w 2730500"/>
              <a:gd name="connsiteY0" fmla="*/ 0 h 704850"/>
              <a:gd name="connsiteX1" fmla="*/ 2730500 w 2730500"/>
              <a:gd name="connsiteY1" fmla="*/ 571500 h 704850"/>
              <a:gd name="connsiteX2" fmla="*/ 2584450 w 2730500"/>
              <a:gd name="connsiteY2" fmla="*/ 704850 h 704850"/>
              <a:gd name="connsiteX3" fmla="*/ 0 w 2730500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704850">
                <a:moveTo>
                  <a:pt x="0" y="0"/>
                </a:moveTo>
                <a:lnTo>
                  <a:pt x="2730500" y="571500"/>
                </a:lnTo>
                <a:lnTo>
                  <a:pt x="258445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register polygons in a lattice?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the best if you calculate only intersecting blocks.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87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59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1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3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7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7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59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131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03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27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87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59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31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03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7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87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59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31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703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7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1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87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559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131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03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27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87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59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131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703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7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847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419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847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419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847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19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847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419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847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19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847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19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87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559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131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703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27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1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987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59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131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703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27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847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6419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847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419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29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864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436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580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315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15200" y="2971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29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86400" y="3429712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3429712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008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858000" y="34297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315200" y="34297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29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4864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36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4008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029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864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9436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008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580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15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029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436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008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3152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7724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2296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724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2296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772400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2296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772400" y="38862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296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772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229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772400" y="48006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48006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4864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9436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400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8580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315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864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580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7724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2296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724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267200" y="4114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1047750" y="3194050"/>
            <a:ext cx="692150" cy="622300"/>
          </a:xfrm>
          <a:custGeom>
            <a:avLst/>
            <a:gdLst>
              <a:gd name="connsiteX0" fmla="*/ 615950 w 692150"/>
              <a:gd name="connsiteY0" fmla="*/ 0 h 622300"/>
              <a:gd name="connsiteX1" fmla="*/ 0 w 692150"/>
              <a:gd name="connsiteY1" fmla="*/ 622300 h 622300"/>
              <a:gd name="connsiteX2" fmla="*/ 692150 w 692150"/>
              <a:gd name="connsiteY2" fmla="*/ 488950 h 622300"/>
              <a:gd name="connsiteX3" fmla="*/ 615950 w 69215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50" h="622300">
                <a:moveTo>
                  <a:pt x="615950" y="0"/>
                </a:moveTo>
                <a:lnTo>
                  <a:pt x="0" y="622300"/>
                </a:lnTo>
                <a:lnTo>
                  <a:pt x="692150" y="488950"/>
                </a:lnTo>
                <a:lnTo>
                  <a:pt x="61595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406650" y="3155950"/>
            <a:ext cx="1136650" cy="1111250"/>
          </a:xfrm>
          <a:custGeom>
            <a:avLst/>
            <a:gdLst>
              <a:gd name="connsiteX0" fmla="*/ 565150 w 1136650"/>
              <a:gd name="connsiteY0" fmla="*/ 0 h 1111250"/>
              <a:gd name="connsiteX1" fmla="*/ 0 w 1136650"/>
              <a:gd name="connsiteY1" fmla="*/ 1111250 h 1111250"/>
              <a:gd name="connsiteX2" fmla="*/ 1136650 w 1136650"/>
              <a:gd name="connsiteY2" fmla="*/ 1047750 h 1111250"/>
              <a:gd name="connsiteX3" fmla="*/ 565150 w 11366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111250">
                <a:moveTo>
                  <a:pt x="565150" y="0"/>
                </a:moveTo>
                <a:lnTo>
                  <a:pt x="0" y="1111250"/>
                </a:lnTo>
                <a:lnTo>
                  <a:pt x="1136650" y="1047750"/>
                </a:lnTo>
                <a:lnTo>
                  <a:pt x="56515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1168400" y="4476750"/>
            <a:ext cx="2730500" cy="704850"/>
          </a:xfrm>
          <a:custGeom>
            <a:avLst/>
            <a:gdLst>
              <a:gd name="connsiteX0" fmla="*/ 0 w 2730500"/>
              <a:gd name="connsiteY0" fmla="*/ 0 h 704850"/>
              <a:gd name="connsiteX1" fmla="*/ 2730500 w 2730500"/>
              <a:gd name="connsiteY1" fmla="*/ 571500 h 704850"/>
              <a:gd name="connsiteX2" fmla="*/ 2584450 w 2730500"/>
              <a:gd name="connsiteY2" fmla="*/ 704850 h 704850"/>
              <a:gd name="connsiteX3" fmla="*/ 0 w 2730500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704850">
                <a:moveTo>
                  <a:pt x="0" y="0"/>
                </a:moveTo>
                <a:lnTo>
                  <a:pt x="2730500" y="571500"/>
                </a:lnTo>
                <a:lnTo>
                  <a:pt x="258445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Project Presentation 3/20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minutes per team</a:t>
            </a:r>
          </a:p>
          <a:p>
            <a:r>
              <a:rPr lang="en-US" dirty="0" smtClean="0"/>
              <a:t>Presentation must include:</a:t>
            </a:r>
          </a:p>
          <a:p>
            <a:pPr lvl="1"/>
            <a:r>
              <a:rPr lang="en-US" dirty="0" smtClean="0"/>
              <a:t>Project goal</a:t>
            </a:r>
          </a:p>
          <a:p>
            <a:pPr lvl="1"/>
            <a:r>
              <a:rPr lang="en-US" dirty="0" smtClean="0"/>
              <a:t>Identified unit technologies</a:t>
            </a:r>
          </a:p>
          <a:p>
            <a:r>
              <a:rPr lang="en-US" dirty="0" smtClean="0"/>
              <a:t>Presentation must also be uploaded to the project's SVN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5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register polygons in a lattice?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Registering polygons with its bounding box can be good enough as long as the polygons are somewhat uniform.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87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59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31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3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7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7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59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131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03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27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87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59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131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703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7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87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59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31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703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7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1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87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559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131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703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27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87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59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131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703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7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847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419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847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419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847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19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847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419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847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19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847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19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1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987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559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131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703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27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41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987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59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131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703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27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847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6419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1847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6419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29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864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436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580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315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2971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15200" y="29718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29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86400" y="3429712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943600" y="3429712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4008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858000" y="34297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315200" y="34297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29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4864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36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4008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029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864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9436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008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580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15200" y="43441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029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864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436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008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315200" y="4801312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7724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2296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72400" y="2971088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2296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772400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2296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772400" y="38862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296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772400" y="43434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229600" y="43434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772400" y="48006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4800600"/>
            <a:ext cx="4572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029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4864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9436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400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8580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315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864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580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7724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2296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724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267200" y="4114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1047750" y="3194050"/>
            <a:ext cx="692150" cy="622300"/>
          </a:xfrm>
          <a:custGeom>
            <a:avLst/>
            <a:gdLst>
              <a:gd name="connsiteX0" fmla="*/ 615950 w 692150"/>
              <a:gd name="connsiteY0" fmla="*/ 0 h 622300"/>
              <a:gd name="connsiteX1" fmla="*/ 0 w 692150"/>
              <a:gd name="connsiteY1" fmla="*/ 622300 h 622300"/>
              <a:gd name="connsiteX2" fmla="*/ 692150 w 692150"/>
              <a:gd name="connsiteY2" fmla="*/ 488950 h 622300"/>
              <a:gd name="connsiteX3" fmla="*/ 615950 w 69215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50" h="622300">
                <a:moveTo>
                  <a:pt x="615950" y="0"/>
                </a:moveTo>
                <a:lnTo>
                  <a:pt x="0" y="622300"/>
                </a:lnTo>
                <a:lnTo>
                  <a:pt x="692150" y="488950"/>
                </a:lnTo>
                <a:lnTo>
                  <a:pt x="61595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406650" y="3155950"/>
            <a:ext cx="1136650" cy="1111250"/>
          </a:xfrm>
          <a:custGeom>
            <a:avLst/>
            <a:gdLst>
              <a:gd name="connsiteX0" fmla="*/ 565150 w 1136650"/>
              <a:gd name="connsiteY0" fmla="*/ 0 h 1111250"/>
              <a:gd name="connsiteX1" fmla="*/ 0 w 1136650"/>
              <a:gd name="connsiteY1" fmla="*/ 1111250 h 1111250"/>
              <a:gd name="connsiteX2" fmla="*/ 1136650 w 1136650"/>
              <a:gd name="connsiteY2" fmla="*/ 1047750 h 1111250"/>
              <a:gd name="connsiteX3" fmla="*/ 565150 w 11366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650" h="1111250">
                <a:moveTo>
                  <a:pt x="565150" y="0"/>
                </a:moveTo>
                <a:lnTo>
                  <a:pt x="0" y="1111250"/>
                </a:lnTo>
                <a:lnTo>
                  <a:pt x="1136650" y="1047750"/>
                </a:lnTo>
                <a:lnTo>
                  <a:pt x="56515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1168400" y="4476750"/>
            <a:ext cx="2730500" cy="704850"/>
          </a:xfrm>
          <a:custGeom>
            <a:avLst/>
            <a:gdLst>
              <a:gd name="connsiteX0" fmla="*/ 0 w 2730500"/>
              <a:gd name="connsiteY0" fmla="*/ 0 h 704850"/>
              <a:gd name="connsiteX1" fmla="*/ 2730500 w 2730500"/>
              <a:gd name="connsiteY1" fmla="*/ 571500 h 704850"/>
              <a:gd name="connsiteX2" fmla="*/ 2584450 w 2730500"/>
              <a:gd name="connsiteY2" fmla="*/ 704850 h 704850"/>
              <a:gd name="connsiteX3" fmla="*/ 0 w 2730500"/>
              <a:gd name="connsiteY3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704850">
                <a:moveTo>
                  <a:pt x="0" y="0"/>
                </a:moveTo>
                <a:lnTo>
                  <a:pt x="2730500" y="571500"/>
                </a:lnTo>
                <a:lnTo>
                  <a:pt x="258445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Connected Vertices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vertex-to-polygon table, we want to find connected vertices.</a:t>
            </a:r>
          </a:p>
          <a:p>
            <a:r>
              <a:rPr lang="en-US" dirty="0" smtClean="0"/>
              <a:t>Add a </a:t>
            </a:r>
            <a:r>
              <a:rPr lang="en-US" dirty="0"/>
              <a:t>function called:</a:t>
            </a:r>
            <a:br>
              <a:rPr lang="en-US" dirty="0"/>
            </a:b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GetConnectedVertex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fromVtHd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polygons from an edge.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find polygons from a pair of vertices</a:t>
            </a:r>
            <a:r>
              <a:rPr lang="en-US" dirty="0"/>
              <a:t>.</a:t>
            </a:r>
            <a:br>
              <a:rPr lang="en-US" dirty="0"/>
            </a:b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</a:t>
            </a:r>
            <a:r>
              <a:rPr lang="en-US" sz="1400" dirty="0" err="1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PolygonHandle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</a:rPr>
              <a:t>PolygonalMesh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FindPolygonFromEdgePiece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VertexHandle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edVtHd0,VertexHandle edVtHd1)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mtClean="0"/>
          </a:p>
          <a:p>
            <a:r>
              <a:rPr lang="en-US" dirty="0" smtClean="0"/>
              <a:t>Also want to find a neighboring polygon of </a:t>
            </a:r>
            <a:r>
              <a:rPr lang="en-US" dirty="0"/>
              <a:t>a polygon.</a:t>
            </a:r>
            <a:br>
              <a:rPr lang="en-US" dirty="0"/>
            </a:br>
            <a:r>
              <a:rPr lang="en-US" sz="1600" dirty="0" err="1" smtClean="0">
                <a:latin typeface="Consolas" panose="020B0609020204030204" pitchFamily="49" charset="0"/>
              </a:rPr>
              <a:t>PolygonHandle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GetNeighborPolygon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PolygonHandle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plHd,int</a:t>
            </a:r>
            <a:r>
              <a:rPr lang="en-US" sz="1600" dirty="0">
                <a:latin typeface="Consolas" panose="020B0609020204030204" pitchFamily="49" charset="0"/>
              </a:rPr>
              <a:t> n)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connectivity graph (Dual)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graph of dual: A graph constructed by connecting the centers of the neighboring elements.</a:t>
            </a:r>
          </a:p>
          <a:p>
            <a:r>
              <a:rPr lang="en-US" dirty="0" smtClean="0"/>
              <a:t>If the triangulation is a Delaunay triangulation, this is called a </a:t>
            </a:r>
            <a:r>
              <a:rPr lang="en-US" dirty="0" err="1" smtClean="0"/>
              <a:t>Voronoi</a:t>
            </a:r>
            <a:r>
              <a:rPr lang="en-US" dirty="0" smtClean="0"/>
              <a:t> diagram.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34247" y="4223784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34247" y="53667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0047" y="42237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210647" y="4680984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96247" y="4071384"/>
            <a:ext cx="12192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96247" y="33093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15447" y="3309384"/>
            <a:ext cx="0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05647" y="4119231"/>
            <a:ext cx="6858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43647" y="3995184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43647" y="3995184"/>
            <a:ext cx="762000" cy="1267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587217" y="4690731"/>
            <a:ext cx="1223630" cy="752253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58617" y="5442984"/>
            <a:ext cx="1452230" cy="3907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358617" y="4690731"/>
            <a:ext cx="228600" cy="1143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5894" y="5519184"/>
            <a:ext cx="637953" cy="1219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5894" y="5519184"/>
            <a:ext cx="1676400" cy="4572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43847" y="5976384"/>
            <a:ext cx="1038447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1447" y="2928384"/>
            <a:ext cx="228600" cy="990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220047" y="3156984"/>
            <a:ext cx="1219200" cy="7620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1447" y="2928384"/>
            <a:ext cx="1447800" cy="2286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67447" y="2928384"/>
            <a:ext cx="76200" cy="91440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67447" y="2928384"/>
            <a:ext cx="1357423" cy="0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1875" y="3846328"/>
            <a:ext cx="1447800" cy="124047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24870" y="2928384"/>
            <a:ext cx="164805" cy="1041991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91347" y="3319131"/>
            <a:ext cx="1333500" cy="9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9023" y="3319131"/>
            <a:ext cx="529289" cy="64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9575" y="3423684"/>
            <a:ext cx="762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65775" y="4528584"/>
            <a:ext cx="1344133" cy="51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616997" y="3964704"/>
            <a:ext cx="445681" cy="107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16997" y="5034756"/>
            <a:ext cx="1293627" cy="22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296247" y="5038938"/>
            <a:ext cx="313661" cy="1110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7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from </a:t>
            </a:r>
            <a:r>
              <a:rPr lang="en-US" dirty="0" smtClean="0"/>
              <a:t>the picking </a:t>
            </a:r>
            <a:r>
              <a:rPr lang="en-US" dirty="0" smtClean="0"/>
              <a:t>example.</a:t>
            </a:r>
          </a:p>
          <a:p>
            <a:r>
              <a:rPr lang="en-US" dirty="0" smtClean="0"/>
              <a:t>D-key : Show dual</a:t>
            </a:r>
          </a:p>
          <a:p>
            <a:r>
              <a:rPr lang="en-US" dirty="0" smtClean="0"/>
              <a:t>N-key : Back to the normal view</a:t>
            </a:r>
          </a:p>
        </p:txBody>
      </p:sp>
    </p:spTree>
    <p:extLst>
      <p:ext uri="{BB962C8B-B14F-4D97-AF65-F5344CB8AC3E}">
        <p14:creationId xmlns:p14="http://schemas.microsoft.com/office/powerpoint/2010/main" val="402093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and breadth-first search in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</a:p>
          <a:p>
            <a:pPr lvl="1"/>
            <a:r>
              <a:rPr lang="en-US" dirty="0" smtClean="0"/>
              <a:t>Normal traversal of a binary tree.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Breadth-first search</a:t>
            </a:r>
          </a:p>
          <a:p>
            <a:pPr lvl="1"/>
            <a:r>
              <a:rPr lang="en-US" dirty="0" smtClean="0"/>
              <a:t>Visit higher-nodes first.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28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6934200" y="1392004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95398" y="1714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  <a:endCxn id="10" idx="1"/>
          </p:cNvCxnSpPr>
          <p:nvPr/>
        </p:nvCxnSpPr>
        <p:spPr>
          <a:xfrm>
            <a:off x="7488004" y="1392004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1742" y="1754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85922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49944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37212" y="26019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67428" y="26096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3"/>
            <a:endCxn id="12" idx="0"/>
          </p:cNvCxnSpPr>
          <p:nvPr/>
        </p:nvCxnSpPr>
        <p:spPr>
          <a:xfrm flipH="1">
            <a:off x="6576422" y="2039704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13" idx="0"/>
          </p:cNvCxnSpPr>
          <p:nvPr/>
        </p:nvCxnSpPr>
        <p:spPr>
          <a:xfrm>
            <a:off x="7020602" y="2039704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4" idx="0"/>
          </p:cNvCxnSpPr>
          <p:nvPr/>
        </p:nvCxnSpPr>
        <p:spPr>
          <a:xfrm flipH="1">
            <a:off x="7727712" y="2079504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5"/>
            <a:endCxn id="15" idx="0"/>
          </p:cNvCxnSpPr>
          <p:nvPr/>
        </p:nvCxnSpPr>
        <p:spPr>
          <a:xfrm>
            <a:off x="8026946" y="2079504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62800" y="4162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H="1">
            <a:off x="6934200" y="4487298"/>
            <a:ext cx="2843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95398" y="4809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1" idx="5"/>
            <a:endCxn id="35" idx="1"/>
          </p:cNvCxnSpPr>
          <p:nvPr/>
        </p:nvCxnSpPr>
        <p:spPr>
          <a:xfrm>
            <a:off x="7488004" y="4487298"/>
            <a:ext cx="269534" cy="41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01742" y="48495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85922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49944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37212" y="56972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167428" y="5704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3" idx="3"/>
            <a:endCxn id="36" idx="0"/>
          </p:cNvCxnSpPr>
          <p:nvPr/>
        </p:nvCxnSpPr>
        <p:spPr>
          <a:xfrm flipH="1">
            <a:off x="6576422" y="5134998"/>
            <a:ext cx="17477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7" idx="0"/>
          </p:cNvCxnSpPr>
          <p:nvPr/>
        </p:nvCxnSpPr>
        <p:spPr>
          <a:xfrm>
            <a:off x="7020602" y="5134998"/>
            <a:ext cx="119842" cy="569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  <a:endCxn id="38" idx="0"/>
          </p:cNvCxnSpPr>
          <p:nvPr/>
        </p:nvCxnSpPr>
        <p:spPr>
          <a:xfrm flipH="1">
            <a:off x="7727712" y="5174798"/>
            <a:ext cx="29826" cy="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9" idx="0"/>
          </p:cNvCxnSpPr>
          <p:nvPr/>
        </p:nvCxnSpPr>
        <p:spPr>
          <a:xfrm>
            <a:off x="8026946" y="5174798"/>
            <a:ext cx="330982" cy="53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6496260" y="1336812"/>
            <a:ext cx="1874656" cy="1581443"/>
          </a:xfrm>
          <a:custGeom>
            <a:avLst/>
            <a:gdLst>
              <a:gd name="connsiteX0" fmla="*/ 0 w 2103120"/>
              <a:gd name="connsiteY0" fmla="*/ 1398075 h 1581443"/>
              <a:gd name="connsiteX1" fmla="*/ 182880 w 2103120"/>
              <a:gd name="connsiteY1" fmla="*/ 907624 h 1581443"/>
              <a:gd name="connsiteX2" fmla="*/ 556953 w 2103120"/>
              <a:gd name="connsiteY2" fmla="*/ 608366 h 1581443"/>
              <a:gd name="connsiteX3" fmla="*/ 773084 w 2103120"/>
              <a:gd name="connsiteY3" fmla="*/ 1306635 h 1581443"/>
              <a:gd name="connsiteX4" fmla="*/ 955964 w 2103120"/>
              <a:gd name="connsiteY4" fmla="*/ 1447952 h 1581443"/>
              <a:gd name="connsiteX5" fmla="*/ 1088968 w 2103120"/>
              <a:gd name="connsiteY5" fmla="*/ 1198570 h 1581443"/>
              <a:gd name="connsiteX6" fmla="*/ 906088 w 2103120"/>
              <a:gd name="connsiteY6" fmla="*/ 400548 h 1581443"/>
              <a:gd name="connsiteX7" fmla="*/ 1047404 w 2103120"/>
              <a:gd name="connsiteY7" fmla="*/ 1537 h 1581443"/>
              <a:gd name="connsiteX8" fmla="*/ 1288473 w 2103120"/>
              <a:gd name="connsiteY8" fmla="*/ 533552 h 1581443"/>
              <a:gd name="connsiteX9" fmla="*/ 1338349 w 2103120"/>
              <a:gd name="connsiteY9" fmla="*/ 1414701 h 1581443"/>
              <a:gd name="connsiteX10" fmla="*/ 1512917 w 2103120"/>
              <a:gd name="connsiteY10" fmla="*/ 1514453 h 1581443"/>
              <a:gd name="connsiteX11" fmla="*/ 1604357 w 2103120"/>
              <a:gd name="connsiteY11" fmla="*/ 658243 h 1581443"/>
              <a:gd name="connsiteX12" fmla="*/ 1920240 w 2103120"/>
              <a:gd name="connsiteY12" fmla="*/ 600053 h 1581443"/>
              <a:gd name="connsiteX13" fmla="*/ 2103120 w 2103120"/>
              <a:gd name="connsiteY13" fmla="*/ 1406388 h 1581443"/>
              <a:gd name="connsiteX0" fmla="*/ 106895 w 1927382"/>
              <a:gd name="connsiteY0" fmla="*/ 1489515 h 1581443"/>
              <a:gd name="connsiteX1" fmla="*/ 7142 w 1927382"/>
              <a:gd name="connsiteY1" fmla="*/ 907624 h 1581443"/>
              <a:gd name="connsiteX2" fmla="*/ 381215 w 1927382"/>
              <a:gd name="connsiteY2" fmla="*/ 608366 h 1581443"/>
              <a:gd name="connsiteX3" fmla="*/ 597346 w 1927382"/>
              <a:gd name="connsiteY3" fmla="*/ 1306635 h 1581443"/>
              <a:gd name="connsiteX4" fmla="*/ 780226 w 1927382"/>
              <a:gd name="connsiteY4" fmla="*/ 1447952 h 1581443"/>
              <a:gd name="connsiteX5" fmla="*/ 913230 w 1927382"/>
              <a:gd name="connsiteY5" fmla="*/ 1198570 h 1581443"/>
              <a:gd name="connsiteX6" fmla="*/ 730350 w 1927382"/>
              <a:gd name="connsiteY6" fmla="*/ 400548 h 1581443"/>
              <a:gd name="connsiteX7" fmla="*/ 871666 w 1927382"/>
              <a:gd name="connsiteY7" fmla="*/ 1537 h 1581443"/>
              <a:gd name="connsiteX8" fmla="*/ 1112735 w 1927382"/>
              <a:gd name="connsiteY8" fmla="*/ 533552 h 1581443"/>
              <a:gd name="connsiteX9" fmla="*/ 1162611 w 1927382"/>
              <a:gd name="connsiteY9" fmla="*/ 1414701 h 1581443"/>
              <a:gd name="connsiteX10" fmla="*/ 1337179 w 1927382"/>
              <a:gd name="connsiteY10" fmla="*/ 1514453 h 1581443"/>
              <a:gd name="connsiteX11" fmla="*/ 1428619 w 1927382"/>
              <a:gd name="connsiteY11" fmla="*/ 658243 h 1581443"/>
              <a:gd name="connsiteX12" fmla="*/ 1744502 w 1927382"/>
              <a:gd name="connsiteY12" fmla="*/ 600053 h 1581443"/>
              <a:gd name="connsiteX13" fmla="*/ 1927382 w 1927382"/>
              <a:gd name="connsiteY13" fmla="*/ 1406388 h 1581443"/>
              <a:gd name="connsiteX0" fmla="*/ 112987 w 1933474"/>
              <a:gd name="connsiteY0" fmla="*/ 1489515 h 1581443"/>
              <a:gd name="connsiteX1" fmla="*/ 13234 w 1933474"/>
              <a:gd name="connsiteY1" fmla="*/ 907624 h 1581443"/>
              <a:gd name="connsiteX2" fmla="*/ 387307 w 1933474"/>
              <a:gd name="connsiteY2" fmla="*/ 608366 h 1581443"/>
              <a:gd name="connsiteX3" fmla="*/ 603438 w 1933474"/>
              <a:gd name="connsiteY3" fmla="*/ 1306635 h 1581443"/>
              <a:gd name="connsiteX4" fmla="*/ 786318 w 1933474"/>
              <a:gd name="connsiteY4" fmla="*/ 1447952 h 1581443"/>
              <a:gd name="connsiteX5" fmla="*/ 919322 w 1933474"/>
              <a:gd name="connsiteY5" fmla="*/ 1198570 h 1581443"/>
              <a:gd name="connsiteX6" fmla="*/ 736442 w 1933474"/>
              <a:gd name="connsiteY6" fmla="*/ 400548 h 1581443"/>
              <a:gd name="connsiteX7" fmla="*/ 877758 w 1933474"/>
              <a:gd name="connsiteY7" fmla="*/ 1537 h 1581443"/>
              <a:gd name="connsiteX8" fmla="*/ 1118827 w 1933474"/>
              <a:gd name="connsiteY8" fmla="*/ 533552 h 1581443"/>
              <a:gd name="connsiteX9" fmla="*/ 1168703 w 1933474"/>
              <a:gd name="connsiteY9" fmla="*/ 1414701 h 1581443"/>
              <a:gd name="connsiteX10" fmla="*/ 1343271 w 1933474"/>
              <a:gd name="connsiteY10" fmla="*/ 1514453 h 1581443"/>
              <a:gd name="connsiteX11" fmla="*/ 1434711 w 1933474"/>
              <a:gd name="connsiteY11" fmla="*/ 658243 h 1581443"/>
              <a:gd name="connsiteX12" fmla="*/ 1750594 w 1933474"/>
              <a:gd name="connsiteY12" fmla="*/ 600053 h 1581443"/>
              <a:gd name="connsiteX13" fmla="*/ 1933474 w 1933474"/>
              <a:gd name="connsiteY13" fmla="*/ 1406388 h 1581443"/>
              <a:gd name="connsiteX0" fmla="*/ 54169 w 1874656"/>
              <a:gd name="connsiteY0" fmla="*/ 1489515 h 1581443"/>
              <a:gd name="connsiteX1" fmla="*/ 29231 w 1874656"/>
              <a:gd name="connsiteY1" fmla="*/ 907624 h 1581443"/>
              <a:gd name="connsiteX2" fmla="*/ 328489 w 1874656"/>
              <a:gd name="connsiteY2" fmla="*/ 608366 h 1581443"/>
              <a:gd name="connsiteX3" fmla="*/ 544620 w 1874656"/>
              <a:gd name="connsiteY3" fmla="*/ 1306635 h 1581443"/>
              <a:gd name="connsiteX4" fmla="*/ 727500 w 1874656"/>
              <a:gd name="connsiteY4" fmla="*/ 1447952 h 1581443"/>
              <a:gd name="connsiteX5" fmla="*/ 860504 w 1874656"/>
              <a:gd name="connsiteY5" fmla="*/ 1198570 h 1581443"/>
              <a:gd name="connsiteX6" fmla="*/ 677624 w 1874656"/>
              <a:gd name="connsiteY6" fmla="*/ 400548 h 1581443"/>
              <a:gd name="connsiteX7" fmla="*/ 818940 w 1874656"/>
              <a:gd name="connsiteY7" fmla="*/ 1537 h 1581443"/>
              <a:gd name="connsiteX8" fmla="*/ 1060009 w 1874656"/>
              <a:gd name="connsiteY8" fmla="*/ 533552 h 1581443"/>
              <a:gd name="connsiteX9" fmla="*/ 1109885 w 1874656"/>
              <a:gd name="connsiteY9" fmla="*/ 1414701 h 1581443"/>
              <a:gd name="connsiteX10" fmla="*/ 1284453 w 1874656"/>
              <a:gd name="connsiteY10" fmla="*/ 1514453 h 1581443"/>
              <a:gd name="connsiteX11" fmla="*/ 1375893 w 1874656"/>
              <a:gd name="connsiteY11" fmla="*/ 658243 h 1581443"/>
              <a:gd name="connsiteX12" fmla="*/ 1691776 w 1874656"/>
              <a:gd name="connsiteY12" fmla="*/ 600053 h 1581443"/>
              <a:gd name="connsiteX13" fmla="*/ 1874656 w 1874656"/>
              <a:gd name="connsiteY13" fmla="*/ 1406388 h 158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4656" h="1581443">
                <a:moveTo>
                  <a:pt x="54169" y="1489515"/>
                </a:moveTo>
                <a:cubicBezTo>
                  <a:pt x="-8870" y="1260222"/>
                  <a:pt x="-16489" y="1054482"/>
                  <a:pt x="29231" y="907624"/>
                </a:cubicBezTo>
                <a:cubicBezTo>
                  <a:pt x="74951" y="760766"/>
                  <a:pt x="242591" y="541864"/>
                  <a:pt x="328489" y="608366"/>
                </a:cubicBezTo>
                <a:cubicBezTo>
                  <a:pt x="414387" y="674868"/>
                  <a:pt x="478118" y="1166704"/>
                  <a:pt x="544620" y="1306635"/>
                </a:cubicBezTo>
                <a:cubicBezTo>
                  <a:pt x="611122" y="1446566"/>
                  <a:pt x="674853" y="1465963"/>
                  <a:pt x="727500" y="1447952"/>
                </a:cubicBezTo>
                <a:cubicBezTo>
                  <a:pt x="780147" y="1429941"/>
                  <a:pt x="868817" y="1373137"/>
                  <a:pt x="860504" y="1198570"/>
                </a:cubicBezTo>
                <a:cubicBezTo>
                  <a:pt x="852191" y="1024003"/>
                  <a:pt x="684551" y="600053"/>
                  <a:pt x="677624" y="400548"/>
                </a:cubicBezTo>
                <a:cubicBezTo>
                  <a:pt x="670697" y="201043"/>
                  <a:pt x="755209" y="-20630"/>
                  <a:pt x="818940" y="1537"/>
                </a:cubicBezTo>
                <a:cubicBezTo>
                  <a:pt x="882671" y="23704"/>
                  <a:pt x="1011518" y="298025"/>
                  <a:pt x="1060009" y="533552"/>
                </a:cubicBezTo>
                <a:cubicBezTo>
                  <a:pt x="1108500" y="769079"/>
                  <a:pt x="1072478" y="1251218"/>
                  <a:pt x="1109885" y="1414701"/>
                </a:cubicBezTo>
                <a:cubicBezTo>
                  <a:pt x="1147292" y="1578184"/>
                  <a:pt x="1240118" y="1640529"/>
                  <a:pt x="1284453" y="1514453"/>
                </a:cubicBezTo>
                <a:cubicBezTo>
                  <a:pt x="1328788" y="1388377"/>
                  <a:pt x="1308006" y="810643"/>
                  <a:pt x="1375893" y="658243"/>
                </a:cubicBezTo>
                <a:cubicBezTo>
                  <a:pt x="1443780" y="505843"/>
                  <a:pt x="1608649" y="475362"/>
                  <a:pt x="1691776" y="600053"/>
                </a:cubicBezTo>
                <a:cubicBezTo>
                  <a:pt x="1774903" y="724744"/>
                  <a:pt x="1824779" y="1065566"/>
                  <a:pt x="1874656" y="1406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047309" y="4302828"/>
            <a:ext cx="2415994" cy="1602721"/>
          </a:xfrm>
          <a:custGeom>
            <a:avLst/>
            <a:gdLst>
              <a:gd name="connsiteX0" fmla="*/ 952007 w 2415994"/>
              <a:gd name="connsiteY0" fmla="*/ 11998 h 1594929"/>
              <a:gd name="connsiteX1" fmla="*/ 1708466 w 2415994"/>
              <a:gd name="connsiteY1" fmla="*/ 11998 h 1594929"/>
              <a:gd name="connsiteX2" fmla="*/ 1758342 w 2415994"/>
              <a:gd name="connsiteY2" fmla="*/ 136689 h 1594929"/>
              <a:gd name="connsiteX3" fmla="*/ 519746 w 2415994"/>
              <a:gd name="connsiteY3" fmla="*/ 419322 h 1594929"/>
              <a:gd name="connsiteX4" fmla="*/ 586247 w 2415994"/>
              <a:gd name="connsiteY4" fmla="*/ 685329 h 1594929"/>
              <a:gd name="connsiteX5" fmla="*/ 2223855 w 2415994"/>
              <a:gd name="connsiteY5" fmla="*/ 751831 h 1594929"/>
              <a:gd name="connsiteX6" fmla="*/ 2173978 w 2415994"/>
              <a:gd name="connsiteY6" fmla="*/ 992900 h 1594929"/>
              <a:gd name="connsiteX7" fmla="*/ 345178 w 2415994"/>
              <a:gd name="connsiteY7" fmla="*/ 1117591 h 1594929"/>
              <a:gd name="connsiteX8" fmla="*/ 187236 w 2415994"/>
              <a:gd name="connsiteY8" fmla="*/ 1541540 h 1594929"/>
              <a:gd name="connsiteX9" fmla="*/ 2390109 w 2415994"/>
              <a:gd name="connsiteY9" fmla="*/ 1574791 h 1594929"/>
              <a:gd name="connsiteX0" fmla="*/ 952007 w 2415994"/>
              <a:gd name="connsiteY0" fmla="*/ 19790 h 1602721"/>
              <a:gd name="connsiteX1" fmla="*/ 1708466 w 2415994"/>
              <a:gd name="connsiteY1" fmla="*/ 19790 h 1602721"/>
              <a:gd name="connsiteX2" fmla="*/ 1774968 w 2415994"/>
              <a:gd name="connsiteY2" fmla="*/ 252547 h 1602721"/>
              <a:gd name="connsiteX3" fmla="*/ 519746 w 2415994"/>
              <a:gd name="connsiteY3" fmla="*/ 427114 h 1602721"/>
              <a:gd name="connsiteX4" fmla="*/ 586247 w 2415994"/>
              <a:gd name="connsiteY4" fmla="*/ 693121 h 1602721"/>
              <a:gd name="connsiteX5" fmla="*/ 2223855 w 2415994"/>
              <a:gd name="connsiteY5" fmla="*/ 759623 h 1602721"/>
              <a:gd name="connsiteX6" fmla="*/ 2173978 w 2415994"/>
              <a:gd name="connsiteY6" fmla="*/ 1000692 h 1602721"/>
              <a:gd name="connsiteX7" fmla="*/ 345178 w 2415994"/>
              <a:gd name="connsiteY7" fmla="*/ 1125383 h 1602721"/>
              <a:gd name="connsiteX8" fmla="*/ 187236 w 2415994"/>
              <a:gd name="connsiteY8" fmla="*/ 1549332 h 1602721"/>
              <a:gd name="connsiteX9" fmla="*/ 2390109 w 2415994"/>
              <a:gd name="connsiteY9" fmla="*/ 1582583 h 160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5994" h="1602721">
                <a:moveTo>
                  <a:pt x="952007" y="19790"/>
                </a:moveTo>
                <a:cubicBezTo>
                  <a:pt x="1263042" y="9399"/>
                  <a:pt x="1571306" y="-19003"/>
                  <a:pt x="1708466" y="19790"/>
                </a:cubicBezTo>
                <a:cubicBezTo>
                  <a:pt x="1845626" y="58583"/>
                  <a:pt x="1973088" y="184660"/>
                  <a:pt x="1774968" y="252547"/>
                </a:cubicBezTo>
                <a:cubicBezTo>
                  <a:pt x="1576848" y="320434"/>
                  <a:pt x="717866" y="353685"/>
                  <a:pt x="519746" y="427114"/>
                </a:cubicBezTo>
                <a:cubicBezTo>
                  <a:pt x="321626" y="500543"/>
                  <a:pt x="302229" y="637703"/>
                  <a:pt x="586247" y="693121"/>
                </a:cubicBezTo>
                <a:cubicBezTo>
                  <a:pt x="870265" y="748539"/>
                  <a:pt x="1959233" y="708361"/>
                  <a:pt x="2223855" y="759623"/>
                </a:cubicBezTo>
                <a:cubicBezTo>
                  <a:pt x="2488477" y="810885"/>
                  <a:pt x="2487091" y="939732"/>
                  <a:pt x="2173978" y="1000692"/>
                </a:cubicBezTo>
                <a:cubicBezTo>
                  <a:pt x="1860865" y="1061652"/>
                  <a:pt x="676302" y="1033943"/>
                  <a:pt x="345178" y="1125383"/>
                </a:cubicBezTo>
                <a:cubicBezTo>
                  <a:pt x="14054" y="1216823"/>
                  <a:pt x="-153586" y="1473132"/>
                  <a:pt x="187236" y="1549332"/>
                </a:cubicBezTo>
                <a:cubicBezTo>
                  <a:pt x="528058" y="1625532"/>
                  <a:pt x="1459083" y="1604057"/>
                  <a:pt x="2390109" y="158258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3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Depth-First search: LIFO (Last-In First-Out) buffer</a:t>
            </a:r>
          </a:p>
          <a:p>
            <a:pPr lvl="1"/>
            <a:r>
              <a:rPr lang="en-US" dirty="0" smtClean="0"/>
              <a:t>Stack is a LIFO buffer.</a:t>
            </a:r>
          </a:p>
          <a:p>
            <a:pPr lvl="1"/>
            <a:r>
              <a:rPr lang="en-US" dirty="0" smtClean="0"/>
              <a:t>That’s why depth-first search can easily be implemented with a recursion.</a:t>
            </a:r>
          </a:p>
          <a:p>
            <a:r>
              <a:rPr lang="en-US" dirty="0" smtClean="0"/>
              <a:t>Breadth-First search: FIFO (First-In First-Out) buffer</a:t>
            </a:r>
          </a:p>
          <a:p>
            <a:pPr lvl="1"/>
            <a:r>
              <a:rPr lang="en-US" dirty="0" smtClean="0"/>
              <a:t>Queue.  Can be implemented with a linked-list.</a:t>
            </a:r>
          </a:p>
          <a:p>
            <a:pPr lvl="1"/>
            <a:r>
              <a:rPr lang="en-US" dirty="0" smtClean="0"/>
              <a:t>Can also be done by a doubling-array.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in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N-neighbors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prevent back fire.</a:t>
            </a:r>
          </a:p>
          <a:p>
            <a:r>
              <a:rPr lang="en-US" dirty="0" smtClean="0"/>
              <a:t>Unlike a tree, there is a path to come back to a node that has already visited.</a:t>
            </a:r>
          </a:p>
          <a:p>
            <a:r>
              <a:rPr lang="en-US" dirty="0" smtClean="0"/>
              <a:t>Without keeping track of the already-visited nodes, it falls into an infinite loop in the worst case.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10200" y="44958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44958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54102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53000" y="4572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953000" y="44958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53000" y="36576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36576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36576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19800" y="36576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019800" y="4495800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400800" y="45720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77000" y="3581400"/>
            <a:ext cx="990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934200" y="35814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67600" y="35814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934200" y="45720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67600" y="46482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4572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00800" y="54102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34200" y="5410200"/>
            <a:ext cx="533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54864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10200" y="5410200"/>
            <a:ext cx="381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91200" y="5486400"/>
            <a:ext cx="609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91200" y="6324600"/>
            <a:ext cx="114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76800" y="5410200"/>
            <a:ext cx="533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6096000"/>
            <a:ext cx="914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4200" y="6324600"/>
            <a:ext cx="1066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7600" y="5410200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8954" y="39761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1200" y="49646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19900" y="4993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22769" y="37588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41076" y="465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62354" y="37482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53300" y="47453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81800" y="55499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0" y="55931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95800" y="4572000"/>
            <a:ext cx="464276" cy="773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5342751"/>
            <a:ext cx="910046" cy="6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86400" y="2877602"/>
            <a:ext cx="6096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1646" y="2877602"/>
            <a:ext cx="381000" cy="774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72646" y="2851255"/>
            <a:ext cx="506185" cy="80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72300" y="2838082"/>
            <a:ext cx="490946" cy="73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9709" y="4648200"/>
            <a:ext cx="520337" cy="90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471954" y="5404366"/>
            <a:ext cx="1058092" cy="14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436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66709" y="31434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59582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46769" y="40092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00600" y="49289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1600" y="572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57109" y="58532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42415" y="58119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33510" y="497341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096000" y="2855079"/>
            <a:ext cx="871946" cy="22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95800" y="5347951"/>
            <a:ext cx="381000" cy="74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996645" y="5549940"/>
            <a:ext cx="533401" cy="8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5529468" y="4118664"/>
            <a:ext cx="939698" cy="875043"/>
          </a:xfrm>
          <a:custGeom>
            <a:avLst/>
            <a:gdLst>
              <a:gd name="connsiteX0" fmla="*/ 939698 w 939698"/>
              <a:gd name="connsiteY0" fmla="*/ 598615 h 875043"/>
              <a:gd name="connsiteX1" fmla="*/ 862786 w 939698"/>
              <a:gd name="connsiteY1" fmla="*/ 179871 h 875043"/>
              <a:gd name="connsiteX2" fmla="*/ 520954 w 939698"/>
              <a:gd name="connsiteY2" fmla="*/ 409 h 875043"/>
              <a:gd name="connsiteX3" fmla="*/ 42390 w 939698"/>
              <a:gd name="connsiteY3" fmla="*/ 222600 h 875043"/>
              <a:gd name="connsiteX4" fmla="*/ 59482 w 939698"/>
              <a:gd name="connsiteY4" fmla="*/ 666981 h 875043"/>
              <a:gd name="connsiteX5" fmla="*/ 358584 w 939698"/>
              <a:gd name="connsiteY5" fmla="*/ 872080 h 875043"/>
              <a:gd name="connsiteX6" fmla="*/ 768782 w 939698"/>
              <a:gd name="connsiteY6" fmla="*/ 769530 h 8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98" h="875043">
                <a:moveTo>
                  <a:pt x="939698" y="598615"/>
                </a:moveTo>
                <a:cubicBezTo>
                  <a:pt x="936137" y="439093"/>
                  <a:pt x="932577" y="279572"/>
                  <a:pt x="862786" y="179871"/>
                </a:cubicBezTo>
                <a:cubicBezTo>
                  <a:pt x="792995" y="80170"/>
                  <a:pt x="657687" y="-6713"/>
                  <a:pt x="520954" y="409"/>
                </a:cubicBezTo>
                <a:cubicBezTo>
                  <a:pt x="384221" y="7531"/>
                  <a:pt x="119302" y="111505"/>
                  <a:pt x="42390" y="222600"/>
                </a:cubicBezTo>
                <a:cubicBezTo>
                  <a:pt x="-34522" y="333695"/>
                  <a:pt x="6783" y="558734"/>
                  <a:pt x="59482" y="666981"/>
                </a:cubicBezTo>
                <a:cubicBezTo>
                  <a:pt x="112181" y="775228"/>
                  <a:pt x="240367" y="854989"/>
                  <a:pt x="358584" y="872080"/>
                </a:cubicBezTo>
                <a:cubicBezTo>
                  <a:pt x="476801" y="889171"/>
                  <a:pt x="622791" y="829350"/>
                  <a:pt x="768782" y="769530"/>
                </a:cubicBezTo>
              </a:path>
            </a:pathLst>
          </a:custGeom>
          <a:noFill/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7" idx="3"/>
          </p:cNvCxnSpPr>
          <p:nvPr/>
        </p:nvCxnSpPr>
        <p:spPr>
          <a:xfrm>
            <a:off x="5950676" y="4844534"/>
            <a:ext cx="140970" cy="2701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43600" y="4876800"/>
            <a:ext cx="148046" cy="237847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4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hash table for preventing infinite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a hash table that connects a node (in this case, a polygon) and the depth.</a:t>
            </a:r>
          </a:p>
          <a:p>
            <a:r>
              <a:rPr lang="en-US" dirty="0" smtClean="0"/>
              <a:t>When exploring a new node, check if the node is already in the hash table.</a:t>
            </a:r>
          </a:p>
          <a:p>
            <a:pPr lvl="1"/>
            <a:r>
              <a:rPr lang="en-US" dirty="0" smtClean="0"/>
              <a:t>If it is included, the node has already been visited and does not have to re-visit.</a:t>
            </a:r>
          </a:p>
          <a:p>
            <a:pPr lvl="1"/>
            <a:r>
              <a:rPr lang="en-US" dirty="0" smtClean="0"/>
              <a:t>If it is not, the node should be visited next.</a:t>
            </a:r>
          </a:p>
        </p:txBody>
      </p:sp>
    </p:spTree>
    <p:extLst>
      <p:ext uri="{BB962C8B-B14F-4D97-AF65-F5344CB8AC3E}">
        <p14:creationId xmlns:p14="http://schemas.microsoft.com/office/powerpoint/2010/main" val="12842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Option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those teams who chose Option B (not research paper option)</a:t>
            </a:r>
          </a:p>
          <a:p>
            <a:r>
              <a:rPr lang="en-US" dirty="0" smtClean="0"/>
              <a:t>In two weeks, Alpha version is due, and you are supposed to conduct a user survey.</a:t>
            </a:r>
          </a:p>
        </p:txBody>
      </p:sp>
    </p:spTree>
    <p:extLst>
      <p:ext uri="{BB962C8B-B14F-4D97-AF65-F5344CB8AC3E}">
        <p14:creationId xmlns:p14="http://schemas.microsoft.com/office/powerpoint/2010/main" val="195050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edge-connected vertices within certain radius from a picked vertex.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depth-first or breadth-first search.</a:t>
            </a:r>
          </a:p>
          <a:p>
            <a:r>
              <a:rPr lang="en-US" dirty="0" smtClean="0"/>
              <a:t>Needs same mechanism to stop back </a:t>
            </a:r>
            <a:r>
              <a:rPr lang="en-US" dirty="0" smtClean="0"/>
              <a:t>fire.</a:t>
            </a:r>
          </a:p>
          <a:p>
            <a:endParaRPr lang="en-US" dirty="0"/>
          </a:p>
          <a:p>
            <a:r>
              <a:rPr lang="en-US" dirty="0"/>
              <a:t>Example: Highlighting vertices within 2.0 radius of the clicked vertex.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Highlighting High Dihedral-Angle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Dihedral angle</a:t>
            </a:r>
          </a:p>
          <a:p>
            <a:r>
              <a:rPr lang="en-US" dirty="0" smtClean="0"/>
              <a:t>An angle between two neighboring polygons.</a:t>
            </a:r>
          </a:p>
          <a:p>
            <a:r>
              <a:rPr lang="en-US" dirty="0" smtClean="0"/>
              <a:t>Give a clue of feature edges.</a:t>
            </a:r>
          </a:p>
          <a:p>
            <a:r>
              <a:rPr lang="en-US" dirty="0" smtClean="0"/>
              <a:t>Identifying high dihedral-angle edges is important for feature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Path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find a path between two picked vertices with the greedy-search.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YsShellExt</a:t>
            </a:r>
            <a:r>
              <a:rPr lang="en-US" dirty="0" smtClean="0"/>
              <a:t>::</a:t>
            </a:r>
            <a:r>
              <a:rPr lang="en-US" dirty="0" err="1" smtClean="0"/>
              <a:t>GetConnectedVertex</a:t>
            </a:r>
            <a:r>
              <a:rPr lang="en-US" dirty="0" smtClean="0"/>
              <a:t> and step to the one that is closest to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9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know how you can write a polygonal mesh data structure by now.</a:t>
            </a:r>
          </a:p>
          <a:p>
            <a:r>
              <a:rPr lang="en-US" dirty="0" smtClean="0"/>
              <a:t>Let's use </a:t>
            </a:r>
            <a:r>
              <a:rPr lang="en-US" dirty="0" err="1" smtClean="0"/>
              <a:t>YsShellExt</a:t>
            </a:r>
            <a:r>
              <a:rPr lang="en-US" dirty="0" smtClean="0"/>
              <a:t> class from now on.</a:t>
            </a:r>
          </a:p>
          <a:p>
            <a:r>
              <a:rPr lang="en-US" dirty="0" err="1" smtClean="0"/>
              <a:t>YsShellExt</a:t>
            </a:r>
            <a:r>
              <a:rPr lang="en-US" dirty="0" smtClean="0"/>
              <a:t> class has all functions (except </a:t>
            </a:r>
            <a:r>
              <a:rPr lang="en-US" dirty="0" err="1" smtClean="0"/>
              <a:t>MergeVertex</a:t>
            </a:r>
            <a:r>
              <a:rPr lang="en-US" dirty="0" smtClean="0"/>
              <a:t>) that </a:t>
            </a:r>
            <a:r>
              <a:rPr lang="en-US" dirty="0" err="1" smtClean="0"/>
              <a:t>PolygonalMesh</a:t>
            </a:r>
            <a:r>
              <a:rPr lang="en-US" dirty="0" smtClean="0"/>
              <a:t> class has.</a:t>
            </a:r>
          </a:p>
          <a:p>
            <a:r>
              <a:rPr lang="en-US" dirty="0"/>
              <a:t>Plus constraint-edges, face-groups, and utility libraries.</a:t>
            </a:r>
          </a:p>
          <a:p>
            <a:r>
              <a:rPr lang="en-US" dirty="0" smtClean="0"/>
              <a:t>Same function name, same parameter.  You can pretty much replace </a:t>
            </a:r>
            <a:r>
              <a:rPr lang="en-US" dirty="0" err="1" smtClean="0"/>
              <a:t>PolygonalMesh</a:t>
            </a:r>
            <a:r>
              <a:rPr lang="en-US" dirty="0" smtClean="0"/>
              <a:t> class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7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geblkernel</a:t>
            </a:r>
            <a:r>
              <a:rPr lang="en-US" dirty="0" smtClean="0"/>
              <a:t> in </a:t>
            </a:r>
            <a:r>
              <a:rPr lang="en-US" dirty="0" err="1" smtClean="0"/>
              <a:t>target_link_libraries</a:t>
            </a:r>
            <a:r>
              <a:rPr lang="en-US" dirty="0" smtClean="0"/>
              <a:t> instead of </a:t>
            </a:r>
            <a:r>
              <a:rPr lang="en-US" dirty="0" err="1" smtClean="0"/>
              <a:t>polygonalmesh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ysshellext.h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of </a:t>
            </a:r>
            <a:r>
              <a:rPr lang="en-US" dirty="0" err="1" smtClean="0"/>
              <a:t>polygonalmesh.h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PolygonalMesh</a:t>
            </a:r>
            <a:r>
              <a:rPr lang="en-US" dirty="0" smtClean="0"/>
              <a:t> with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mesh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YsShellExt</a:t>
            </a:r>
            <a:r>
              <a:rPr lang="en-US" dirty="0" smtClean="0"/>
              <a:t> class is independent of OpenGL (only depends on C++11 standard)</a:t>
            </a:r>
          </a:p>
          <a:p>
            <a:r>
              <a:rPr lang="en-US" dirty="0" smtClean="0"/>
              <a:t>Can be used for building a command-line program.</a:t>
            </a:r>
          </a:p>
          <a:p>
            <a:r>
              <a:rPr lang="en-US" dirty="0" smtClean="0"/>
              <a:t>Example</a:t>
            </a:r>
            <a:r>
              <a:rPr lang="en-US" smtClean="0"/>
              <a:t>: Identifying a mesh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Re-writing the Picking (and other features) Program with </a:t>
            </a:r>
            <a:r>
              <a:rPr lang="en-US" dirty="0" err="1" smtClean="0"/>
              <a:t>YsShellExt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Polygonal Mesh Data Structure</a:t>
            </a:r>
          </a:p>
          <a:p>
            <a:r>
              <a:rPr lang="en-US" dirty="0" smtClean="0"/>
              <a:t>Lattice</a:t>
            </a:r>
          </a:p>
          <a:p>
            <a:r>
              <a:rPr lang="en-US" dirty="0" smtClean="0"/>
              <a:t>Finding Connected Vertices</a:t>
            </a:r>
          </a:p>
          <a:p>
            <a:r>
              <a:rPr lang="en-US" dirty="0" smtClean="0"/>
              <a:t>Finding Neighboring </a:t>
            </a:r>
            <a:r>
              <a:rPr lang="en-US" dirty="0" smtClean="0"/>
              <a:t>Polygons</a:t>
            </a:r>
          </a:p>
          <a:p>
            <a:endParaRPr lang="en-US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YsShellExt</a:t>
            </a:r>
            <a:r>
              <a:rPr lang="en-US" dirty="0" smtClean="0"/>
              <a:t> class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stitch polygons together while 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method</a:t>
            </a:r>
          </a:p>
          <a:p>
            <a:r>
              <a:rPr lang="en-US" dirty="0" smtClean="0"/>
              <a:t>O(N) computation + O(N) storage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Order of Computation with a 3D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Accelerates the collision detection.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)-&gt;O(N) computational time.</a:t>
            </a:r>
          </a:p>
          <a:p>
            <a:r>
              <a:rPr lang="en-US" dirty="0" smtClean="0"/>
              <a:t>Use O(N) memory.</a:t>
            </a:r>
          </a:p>
          <a:p>
            <a:r>
              <a:rPr lang="en-US" dirty="0" smtClean="0"/>
              <a:t>Most effective when the geometric elements are distributed uniformly.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5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Oct-tree (or octree)</a:t>
            </a:r>
          </a:p>
          <a:p>
            <a:r>
              <a:rPr lang="en-US" dirty="0" smtClean="0"/>
              <a:t>k-D tree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These data structures typically reduces the order of complexity to O(</a:t>
            </a:r>
            <a:r>
              <a:rPr lang="en-US" dirty="0" err="1" smtClean="0"/>
              <a:t>logN</a:t>
            </a:r>
            <a:r>
              <a:rPr lang="en-US" dirty="0" smtClean="0"/>
              <a:t>) even the point distribution is highly non-uniform.  However, when points move, there is no easy update.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advantage of lattice is its simplicity.  Due to its simplicity, adding/removing of a primitive is very quick.  When a point moves, just remove point, and re-register.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many real situation, simplicity </a:t>
            </a:r>
            <a:r>
              <a:rPr lang="en-US" dirty="0" smtClean="0"/>
              <a:t>does a better job than a </a:t>
            </a:r>
            <a:r>
              <a:rPr lang="en-US" dirty="0"/>
              <a:t>sophistication.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67996"/>
          </a:xfrm>
        </p:spPr>
        <p:txBody>
          <a:bodyPr/>
          <a:lstStyle/>
          <a:p>
            <a:r>
              <a:rPr lang="en-US" dirty="0" smtClean="0"/>
              <a:t>You need to spend O(N) time to register elements in the lattice.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7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59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131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03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27533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87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59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131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703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27533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1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87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559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31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703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27533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87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59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131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703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7533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1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87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559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131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703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27533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1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87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559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31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703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27533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847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41933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847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41933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47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41933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847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41933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847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41933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847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641933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1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987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559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31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2703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727533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1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87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559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8131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703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727533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847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41933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1847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41933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29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864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9436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858000" y="2514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315200" y="2514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58000" y="29718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29718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29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486400" y="3429712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943600" y="3429712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008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580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315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029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4864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9436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4008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8580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315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029200" y="43441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486400" y="43441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9436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00800" y="43441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858000" y="43441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315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029200" y="48013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486400" y="48013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9436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4008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8580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15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7724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2296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7724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2296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7724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2296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7724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2296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772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229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772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229600" y="4800600"/>
            <a:ext cx="4572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029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4864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9436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00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58000" y="52578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315200" y="52578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4864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58000" y="57150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7724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2296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7724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2296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>
            <a:off x="4267200" y="4114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219200" y="3276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621422" y="28194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02266" y="4191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483266" y="551880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41933" y="4790630"/>
            <a:ext cx="457200" cy="4572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76550" y="2101850"/>
            <a:ext cx="476250" cy="94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73300" y="18034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a vertex, polygon, or any geometric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finding a proximity elements, you can substantially reduce the number of elements to check.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251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2514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2514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29718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29718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971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29718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3429712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7600" y="3429712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9200" y="34297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004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576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148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38869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38869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3200" y="43441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00400" y="43441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576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4800" y="43441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0" y="4344112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43441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48013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00400" y="4801312"/>
            <a:ext cx="4572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576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148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720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29200" y="480131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3600" y="25138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43600" y="2971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864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43600" y="3429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43600" y="3886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943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86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3600" y="4800600"/>
            <a:ext cx="4572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432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004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6576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4800" y="5257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2000" y="52578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29200" y="52578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432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004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576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14800" y="57150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2000" y="57150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29200" y="5715000"/>
            <a:ext cx="45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864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43600" y="52570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43600" y="571428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10000" y="3810712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57600" y="3428288"/>
            <a:ext cx="914400" cy="9151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39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1538</Words>
  <Application>Microsoft Office PowerPoint</Application>
  <PresentationFormat>On-screen Show (4:3)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굴림</vt:lpstr>
      <vt:lpstr>Arial</vt:lpstr>
      <vt:lpstr>Calibri</vt:lpstr>
      <vt:lpstr>Consolas</vt:lpstr>
      <vt:lpstr>Default Design</vt:lpstr>
      <vt:lpstr>24-783 Lecture 16</vt:lpstr>
      <vt:lpstr>Mid-Term Project Presentation 3/20 in class</vt:lpstr>
      <vt:lpstr>Project Option B</vt:lpstr>
      <vt:lpstr>PowerPoint Presentation</vt:lpstr>
      <vt:lpstr>Let's stitch polygons together while reading a file</vt:lpstr>
      <vt:lpstr>Reducing Order of Computation with a 3D Lattice</vt:lpstr>
      <vt:lpstr>Other common data structure</vt:lpstr>
      <vt:lpstr>PowerPoint Presentation</vt:lpstr>
      <vt:lpstr>PowerPoint Presentation</vt:lpstr>
      <vt:lpstr>Lattice class</vt:lpstr>
      <vt:lpstr>PowerPoint Presentation</vt:lpstr>
      <vt:lpstr>Writing it in C++</vt:lpstr>
      <vt:lpstr>Make it a MeshLattice</vt:lpstr>
      <vt:lpstr>Implementing MeshLattice Class</vt:lpstr>
      <vt:lpstr>Verifying the Lattice</vt:lpstr>
      <vt:lpstr>Update LoadBinStl so that it stitches the vertices.</vt:lpstr>
      <vt:lpstr>PowerPoint Presentation</vt:lpstr>
      <vt:lpstr>How can you register polygons in a lattice?</vt:lpstr>
      <vt:lpstr>How can you register polygons in a lattice?</vt:lpstr>
      <vt:lpstr>How can you register polygons in a lattice?</vt:lpstr>
      <vt:lpstr>Finding Connected Vertices</vt:lpstr>
      <vt:lpstr>Finding polygons from an edge.</vt:lpstr>
      <vt:lpstr>Drawing a connectivity graph (Dual)</vt:lpstr>
      <vt:lpstr>PowerPoint Presentation</vt:lpstr>
      <vt:lpstr>Depth-first and breadth-first search in binary tree</vt:lpstr>
      <vt:lpstr>Implementation</vt:lpstr>
      <vt:lpstr>Breadth-First Search in a Graph</vt:lpstr>
      <vt:lpstr>Breadth-First Search in a Graph</vt:lpstr>
      <vt:lpstr>Breadth-First Search in a Graph</vt:lpstr>
      <vt:lpstr>Selecting edge-connected vertices within certain radius from a picked vertex.</vt:lpstr>
      <vt:lpstr>Highlighting High Dihedral-Angle Edges</vt:lpstr>
      <vt:lpstr>Greedy Path Finding</vt:lpstr>
      <vt:lpstr>Introducing YsShellExt class</vt:lpstr>
      <vt:lpstr>Using YsShellExt class</vt:lpstr>
      <vt:lpstr>Identifying a mesh type</vt:lpstr>
      <vt:lpstr>Re-writing the Picking (and other features) Program with YsShellExt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626</cp:revision>
  <dcterms:created xsi:type="dcterms:W3CDTF">2009-08-19T14:18:47Z</dcterms:created>
  <dcterms:modified xsi:type="dcterms:W3CDTF">2017-03-20T18:51:07Z</dcterms:modified>
</cp:coreProperties>
</file>