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64" r:id="rId3"/>
    <p:sldId id="646" r:id="rId4"/>
    <p:sldId id="647" r:id="rId5"/>
    <p:sldId id="649" r:id="rId6"/>
    <p:sldId id="650" r:id="rId7"/>
    <p:sldId id="651" r:id="rId8"/>
    <p:sldId id="652" r:id="rId9"/>
    <p:sldId id="654" r:id="rId10"/>
    <p:sldId id="655" r:id="rId11"/>
    <p:sldId id="656" r:id="rId12"/>
    <p:sldId id="657" r:id="rId13"/>
    <p:sldId id="659" r:id="rId14"/>
    <p:sldId id="664" r:id="rId15"/>
    <p:sldId id="661" r:id="rId16"/>
    <p:sldId id="662" r:id="rId17"/>
    <p:sldId id="660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</a:t>
            </a: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3" y="2939444"/>
            <a:ext cx="4055374" cy="2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prevent back fire.</a:t>
            </a:r>
          </a:p>
          <a:p>
            <a:r>
              <a:rPr lang="en-US" dirty="0" smtClean="0"/>
              <a:t>Unlike a tree, there is a path to come back to a node that has already visited.</a:t>
            </a:r>
          </a:p>
          <a:p>
            <a:r>
              <a:rPr lang="en-US" dirty="0" smtClean="0"/>
              <a:t>Without keeping track of the already-visited nodes, it falls into an infinite loop in the worst case.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5529468" y="4118664"/>
            <a:ext cx="939698" cy="875043"/>
          </a:xfrm>
          <a:custGeom>
            <a:avLst/>
            <a:gdLst>
              <a:gd name="connsiteX0" fmla="*/ 939698 w 939698"/>
              <a:gd name="connsiteY0" fmla="*/ 598615 h 875043"/>
              <a:gd name="connsiteX1" fmla="*/ 862786 w 939698"/>
              <a:gd name="connsiteY1" fmla="*/ 179871 h 875043"/>
              <a:gd name="connsiteX2" fmla="*/ 520954 w 939698"/>
              <a:gd name="connsiteY2" fmla="*/ 409 h 875043"/>
              <a:gd name="connsiteX3" fmla="*/ 42390 w 939698"/>
              <a:gd name="connsiteY3" fmla="*/ 222600 h 875043"/>
              <a:gd name="connsiteX4" fmla="*/ 59482 w 939698"/>
              <a:gd name="connsiteY4" fmla="*/ 666981 h 875043"/>
              <a:gd name="connsiteX5" fmla="*/ 358584 w 939698"/>
              <a:gd name="connsiteY5" fmla="*/ 872080 h 875043"/>
              <a:gd name="connsiteX6" fmla="*/ 768782 w 939698"/>
              <a:gd name="connsiteY6" fmla="*/ 769530 h 8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98" h="875043">
                <a:moveTo>
                  <a:pt x="939698" y="598615"/>
                </a:moveTo>
                <a:cubicBezTo>
                  <a:pt x="936137" y="439093"/>
                  <a:pt x="932577" y="279572"/>
                  <a:pt x="862786" y="179871"/>
                </a:cubicBezTo>
                <a:cubicBezTo>
                  <a:pt x="792995" y="80170"/>
                  <a:pt x="657687" y="-6713"/>
                  <a:pt x="520954" y="409"/>
                </a:cubicBezTo>
                <a:cubicBezTo>
                  <a:pt x="384221" y="7531"/>
                  <a:pt x="119302" y="111505"/>
                  <a:pt x="42390" y="222600"/>
                </a:cubicBezTo>
                <a:cubicBezTo>
                  <a:pt x="-34522" y="333695"/>
                  <a:pt x="6783" y="558734"/>
                  <a:pt x="59482" y="666981"/>
                </a:cubicBezTo>
                <a:cubicBezTo>
                  <a:pt x="112181" y="775228"/>
                  <a:pt x="240367" y="854989"/>
                  <a:pt x="358584" y="872080"/>
                </a:cubicBezTo>
                <a:cubicBezTo>
                  <a:pt x="476801" y="889171"/>
                  <a:pt x="622791" y="829350"/>
                  <a:pt x="768782" y="76953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7" idx="3"/>
          </p:cNvCxnSpPr>
          <p:nvPr/>
        </p:nvCxnSpPr>
        <p:spPr>
          <a:xfrm>
            <a:off x="5950676" y="4844534"/>
            <a:ext cx="140970" cy="2701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43600" y="4876800"/>
            <a:ext cx="148046" cy="237847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hash table for preventing infinite recursion.</a:t>
            </a:r>
          </a:p>
          <a:p>
            <a:r>
              <a:rPr lang="en-US" dirty="0" smtClean="0"/>
              <a:t>Make a hash table that connects a node (in this case, a polygon) and the depth.</a:t>
            </a:r>
          </a:p>
          <a:p>
            <a:r>
              <a:rPr lang="en-US" dirty="0" smtClean="0"/>
              <a:t>When exploring a new node, check if the node is already in the hash table.</a:t>
            </a:r>
          </a:p>
          <a:p>
            <a:pPr lvl="1"/>
            <a:r>
              <a:rPr lang="en-US" dirty="0" smtClean="0"/>
              <a:t>If it is included, the node has already been visited and does not have to re-visit.</a:t>
            </a:r>
          </a:p>
          <a:p>
            <a:pPr lvl="1"/>
            <a:r>
              <a:rPr lang="en-US" dirty="0" smtClean="0"/>
              <a:t>If it is not, the node should be visited next.</a:t>
            </a:r>
          </a:p>
        </p:txBody>
      </p:sp>
    </p:spTree>
    <p:extLst>
      <p:ext uri="{BB962C8B-B14F-4D97-AF65-F5344CB8AC3E}">
        <p14:creationId xmlns:p14="http://schemas.microsoft.com/office/powerpoint/2010/main" val="12842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edge-connected vertices within certain radius from a picked vertex.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depth-first or breadth-first search.</a:t>
            </a:r>
          </a:p>
          <a:p>
            <a:r>
              <a:rPr lang="en-US" dirty="0" smtClean="0"/>
              <a:t>Needs same mechanism to stop back fire.</a:t>
            </a:r>
          </a:p>
          <a:p>
            <a:endParaRPr lang="en-US" dirty="0"/>
          </a:p>
          <a:p>
            <a:r>
              <a:rPr lang="en-US" dirty="0"/>
              <a:t>Example: Highlighting vertices within 2.0 radius of the clicked vertex.</a:t>
            </a:r>
          </a:p>
        </p:txBody>
      </p:sp>
    </p:spTree>
    <p:extLst>
      <p:ext uri="{BB962C8B-B14F-4D97-AF65-F5344CB8AC3E}">
        <p14:creationId xmlns:p14="http://schemas.microsoft.com/office/powerpoint/2010/main" val="110714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High Dihedral-Angle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Dihedral angle</a:t>
            </a:r>
          </a:p>
          <a:p>
            <a:r>
              <a:rPr lang="en-US" dirty="0" smtClean="0"/>
              <a:t>An angle between two neighboring polygons.</a:t>
            </a:r>
          </a:p>
          <a:p>
            <a:r>
              <a:rPr lang="en-US" dirty="0" smtClean="0"/>
              <a:t>Give a clue of feature edges.</a:t>
            </a:r>
          </a:p>
          <a:p>
            <a:r>
              <a:rPr lang="en-US" dirty="0" smtClean="0"/>
              <a:t>Identifying high dihedral-angle edges is important for feature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find a path between two picked vertices with the greedy-search.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YsShellExt</a:t>
            </a:r>
            <a:r>
              <a:rPr lang="en-US" dirty="0" smtClean="0"/>
              <a:t>::</a:t>
            </a:r>
            <a:r>
              <a:rPr lang="en-US" dirty="0" err="1" smtClean="0"/>
              <a:t>GetConnectedVertex</a:t>
            </a:r>
            <a:r>
              <a:rPr lang="en-US" dirty="0" smtClean="0"/>
              <a:t> and step to the one that is closest to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know how you can write a polygonal mesh data structure by now.</a:t>
            </a:r>
          </a:p>
          <a:p>
            <a:r>
              <a:rPr lang="en-US" dirty="0" smtClean="0"/>
              <a:t>Let's use </a:t>
            </a:r>
            <a:r>
              <a:rPr lang="en-US" dirty="0" err="1" smtClean="0"/>
              <a:t>YsShellExt</a:t>
            </a:r>
            <a:r>
              <a:rPr lang="en-US" dirty="0" smtClean="0"/>
              <a:t> class from now on.</a:t>
            </a:r>
          </a:p>
          <a:p>
            <a:r>
              <a:rPr lang="en-US" dirty="0" err="1" smtClean="0"/>
              <a:t>YsShellExt</a:t>
            </a:r>
            <a:r>
              <a:rPr lang="en-US" dirty="0" smtClean="0"/>
              <a:t> class has all functions (except </a:t>
            </a:r>
            <a:r>
              <a:rPr lang="en-US" dirty="0" err="1" smtClean="0"/>
              <a:t>MergeVertex</a:t>
            </a:r>
            <a:r>
              <a:rPr lang="en-US" dirty="0" smtClean="0"/>
              <a:t>) that </a:t>
            </a:r>
            <a:r>
              <a:rPr lang="en-US" dirty="0" err="1" smtClean="0"/>
              <a:t>PolygonalMesh</a:t>
            </a:r>
            <a:r>
              <a:rPr lang="en-US" dirty="0" smtClean="0"/>
              <a:t> class has.</a:t>
            </a:r>
          </a:p>
          <a:p>
            <a:r>
              <a:rPr lang="en-US" dirty="0"/>
              <a:t>Plus constraint-edges, face-groups, and utility libraries.</a:t>
            </a:r>
          </a:p>
          <a:p>
            <a:r>
              <a:rPr lang="en-US" dirty="0" smtClean="0"/>
              <a:t>Same function name, same parameter.  You can pretty much replace </a:t>
            </a:r>
            <a:r>
              <a:rPr lang="en-US" dirty="0" err="1" smtClean="0"/>
              <a:t>PolygonalMesh</a:t>
            </a:r>
            <a:r>
              <a:rPr lang="en-US" dirty="0" smtClean="0"/>
              <a:t> class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geblkernel</a:t>
            </a:r>
            <a:r>
              <a:rPr lang="en-US" dirty="0" smtClean="0"/>
              <a:t> in </a:t>
            </a:r>
            <a:r>
              <a:rPr lang="en-US" dirty="0" err="1" smtClean="0"/>
              <a:t>target_link_libraries</a:t>
            </a:r>
            <a:r>
              <a:rPr lang="en-US" dirty="0" smtClean="0"/>
              <a:t> instead of </a:t>
            </a:r>
            <a:r>
              <a:rPr lang="en-US" dirty="0" err="1" smtClean="0"/>
              <a:t>polygonalmesh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ysshellext.h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of </a:t>
            </a:r>
            <a:r>
              <a:rPr lang="en-US" dirty="0" err="1" smtClean="0"/>
              <a:t>polygonalmesh.h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PolygonalMesh</a:t>
            </a:r>
            <a:r>
              <a:rPr lang="en-US" dirty="0" smtClean="0"/>
              <a:t>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mesh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YsShellExt</a:t>
            </a:r>
            <a:r>
              <a:rPr lang="en-US" dirty="0" smtClean="0"/>
              <a:t> class is independent of OpenGL (only depends on C++11 standard)</a:t>
            </a:r>
          </a:p>
          <a:p>
            <a:r>
              <a:rPr lang="en-US" dirty="0" smtClean="0"/>
              <a:t>Can be used for building a command-line program.</a:t>
            </a:r>
          </a:p>
          <a:p>
            <a:r>
              <a:rPr lang="en-US" dirty="0" smtClean="0"/>
              <a:t>Example</a:t>
            </a:r>
            <a:r>
              <a:rPr lang="en-US" smtClean="0"/>
              <a:t>: Identifying a mesh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Re-writing the Picking (and other features) Program with </a:t>
            </a:r>
            <a:r>
              <a:rPr lang="en-US" dirty="0" err="1" smtClean="0"/>
              <a:t>YsShellExt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Color-map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4-color theorem: You only need four colors to paint all polygons so that no neighboring polygons have the same color.</a:t>
            </a:r>
          </a:p>
          <a:p>
            <a:r>
              <a:rPr lang="en-US" dirty="0" smtClean="0"/>
              <a:t>It is true for any genus-0 </a:t>
            </a:r>
            <a:r>
              <a:rPr lang="en-US" smtClean="0"/>
              <a:t>geometry.</a:t>
            </a:r>
            <a:endParaRPr lang="en-US" dirty="0" smtClean="0"/>
          </a:p>
          <a:p>
            <a:r>
              <a:rPr lang="en-US" dirty="0" smtClean="0"/>
              <a:t>Obvious for a triangular mesh.</a:t>
            </a:r>
          </a:p>
          <a:p>
            <a:r>
              <a:rPr lang="en-US" dirty="0" smtClean="0"/>
              <a:t>If you don’t care about the minimum number of triangles, it is not a big deal.</a:t>
            </a:r>
          </a:p>
          <a:p>
            <a:r>
              <a:rPr lang="en-US" dirty="0" smtClean="0"/>
              <a:t>You can easily implement it if you know neighboring polygons.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Polygonal Mesh Data Structure</a:t>
            </a:r>
          </a:p>
          <a:p>
            <a:r>
              <a:rPr lang="en-US" dirty="0" smtClean="0"/>
              <a:t>Finding </a:t>
            </a:r>
            <a:r>
              <a:rPr lang="en-US" dirty="0" smtClean="0"/>
              <a:t>Connected Vertices</a:t>
            </a:r>
          </a:p>
          <a:p>
            <a:r>
              <a:rPr lang="en-US" dirty="0" smtClean="0"/>
              <a:t>Finding Neighboring Polygons</a:t>
            </a:r>
          </a:p>
          <a:p>
            <a:endParaRPr lang="en-US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Color-map problem</a:t>
            </a:r>
          </a:p>
          <a:p>
            <a:r>
              <a:rPr lang="en-US" dirty="0" smtClean="0"/>
              <a:t>Greedy-Search Path Finding</a:t>
            </a:r>
          </a:p>
          <a:p>
            <a:r>
              <a:rPr lang="en-US" dirty="0" smtClean="0"/>
              <a:t>Flood-Fill in a Polygonal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7967"/>
            <a:ext cx="449353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YsColor</a:t>
            </a:r>
            <a:r>
              <a:rPr lang="en-US" sz="1000" dirty="0">
                <a:latin typeface="Lucida Console" panose="020B0609040504020204" pitchFamily="49" charset="0"/>
              </a:rPr>
              <a:t>&gt; palette;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shl.AllPolygon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&lt;bool&gt; used;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used.resize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shl.GetPolygonNumVertex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decltype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shl.GetNeighborPolygon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plHd,i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shl.GetColor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j=0; j&lt;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++j)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==palette[j])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used[j</a:t>
            </a:r>
            <a:r>
              <a:rPr lang="en-US" sz="1000" dirty="0">
                <a:latin typeface="Lucida Console" panose="020B0609040504020204" pitchFamily="49" charset="0"/>
              </a:rPr>
              <a:t>]=true;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3174" y="152400"/>
            <a:ext cx="472437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k=0; k&lt;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++k)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if(true</a:t>
            </a:r>
            <a:r>
              <a:rPr lang="en-US" sz="1000" dirty="0">
                <a:latin typeface="Lucida Console" panose="020B0609040504020204" pitchFamily="49" charset="0"/>
              </a:rPr>
              <a:t>!=used[k])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 smtClean="0">
                <a:latin typeface="Lucida Console" panose="020B0609040504020204" pitchFamily="49" charset="0"/>
              </a:rPr>
              <a:t>=k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if(0</a:t>
            </a:r>
            <a:r>
              <a:rPr lang="en-US" sz="1000" dirty="0">
                <a:latin typeface="Lucida Console" panose="020B0609040504020204" pitchFamily="49" charset="0"/>
              </a:rPr>
              <a:t>&lt;=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shl.SetPolygonColor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plHd,palette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You come up with a new color, 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use it, and add to palette.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Greedy-Search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vertex, find a neighboring vertex that shortens the distance to the goal the most.</a:t>
            </a:r>
          </a:p>
          <a:p>
            <a:r>
              <a:rPr lang="en-US" dirty="0" smtClean="0"/>
              <a:t>Repeat it until reaching the goal or no more next vertex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8956"/>
            <a:ext cx="5801588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</a:t>
            </a:r>
            <a:r>
              <a:rPr lang="en-US" sz="1000" dirty="0" err="1" smtClean="0">
                <a:latin typeface="Lucida Console" panose="020B0609040504020204" pitchFamily="49" charset="0"/>
              </a:rPr>
              <a:t>FindPath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YsShellExt</a:t>
            </a:r>
            <a:r>
              <a:rPr lang="en-US" sz="1000" dirty="0" smtClean="0">
                <a:latin typeface="Lucida Console" panose="020B0609040504020204" pitchFamily="49" charset="0"/>
              </a:rPr>
              <a:t> &amp;</a:t>
            </a:r>
            <a:r>
              <a:rPr lang="en-US" sz="1000" dirty="0" err="1" smtClean="0">
                <a:latin typeface="Lucida Console" panose="020B0609040504020204" pitchFamily="49" charset="0"/>
              </a:rPr>
              <a:t>shl</a:t>
            </a:r>
            <a:r>
              <a:rPr lang="en-US" sz="10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fromVtHd,YsShell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fromVtHd,toVtHd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while(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000" dirty="0" err="1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 err="1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shl.GetConnectedVertex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double </a:t>
            </a:r>
            <a:r>
              <a:rPr lang="en-US" sz="1000" dirty="0" err="1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vtHdCandidate,toVtHd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 smtClean="0">
                <a:latin typeface="Lucida Console" panose="020B0609040504020204" pitchFamily="49" charset="0"/>
              </a:rPr>
              <a:t>&lt;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  // Failed.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Flood Fill in a Mesh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Recall 2D version.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2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3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5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7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1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2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3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4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5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6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7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8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39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0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1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2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3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4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5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6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7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8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49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0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1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2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3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4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5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6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7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8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59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0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1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2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3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4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5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6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7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8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69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0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1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2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3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4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5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6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7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8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79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0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1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2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3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4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5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6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7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8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89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0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1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2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3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4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5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6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7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8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7999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0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1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2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3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4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5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6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7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8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09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0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1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2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3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4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5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6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7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8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19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0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1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2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3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4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5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6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7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8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29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0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1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2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3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4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5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6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7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8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39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0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1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2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3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4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5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6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7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8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49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0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1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2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3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4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5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6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7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8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59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0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1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2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3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4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5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6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7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8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69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0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1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2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3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4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5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6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7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8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79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0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1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2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3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4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5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6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7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8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89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0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1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2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3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4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5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6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7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8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099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0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1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2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3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4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5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6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7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8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09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0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1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2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3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4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5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6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7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8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19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0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1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2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3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4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5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6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7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8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29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0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1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2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3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4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5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6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7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8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39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0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1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2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3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4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5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6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147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8148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149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513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Start from one pixel and fill all the connected pixels that has same color.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1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2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7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8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49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1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2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7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8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59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0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1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2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3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4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5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6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7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8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69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0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1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2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3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4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5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6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7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8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79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0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1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2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3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4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5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6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7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8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89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0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1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2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3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4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5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6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7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8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8999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0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1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2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3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4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5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6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7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8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09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0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1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2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3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4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5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6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7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8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19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0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1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2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3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4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5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6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7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8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29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0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1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2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3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4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5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6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7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8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39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0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1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2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3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4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5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6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7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8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49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0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1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2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3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4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5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6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7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8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59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0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1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2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3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4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5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6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7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8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69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0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1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2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3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4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5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6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7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8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79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0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1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2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3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4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5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6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7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8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89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0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1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2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3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4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5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6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7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8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099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0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1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2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3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4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5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6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7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8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09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0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1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2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3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4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5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6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7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8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19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0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1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2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3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4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5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6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7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8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29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0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1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2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3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4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5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6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7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8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39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0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1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2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3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4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5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6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7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8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49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0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1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2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3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4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5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6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7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8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59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0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1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2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3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4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5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6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7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8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69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0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1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9172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73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174" name="Rectangle 261"/>
          <p:cNvSpPr>
            <a:spLocks noChangeArrowheads="1"/>
          </p:cNvSpPr>
          <p:nvPr/>
        </p:nvSpPr>
        <p:spPr bwMode="auto">
          <a:xfrm>
            <a:off x="6553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175" name="Rectangle 263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39176" name="Straight Arrow Connector 266"/>
          <p:cNvCxnSpPr>
            <a:cxnSpLocks noChangeShapeType="1"/>
            <a:stCxn id="39174" idx="3"/>
            <a:endCxn id="39175" idx="1"/>
          </p:cNvCxnSpPr>
          <p:nvPr/>
        </p:nvCxnSpPr>
        <p:spPr bwMode="auto">
          <a:xfrm>
            <a:off x="6781800" y="377190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885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First step: Paint the first pixel 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0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1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2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1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2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3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6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79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1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2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3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4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5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6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7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8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89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0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1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2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3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4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5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6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7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8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39999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0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1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2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3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4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5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6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7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8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09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0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1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2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3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4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5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6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7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8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19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0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1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2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3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4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5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6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7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8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29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0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1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2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3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4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5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6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7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8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39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0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1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2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3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4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5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6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7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8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49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0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1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2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3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4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5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6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7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8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59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0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1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2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3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4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5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6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7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8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69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0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1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2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3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4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5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6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7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8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79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0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1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2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3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4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5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6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7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8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89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0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1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2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3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4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5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6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7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8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099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0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1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2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3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4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5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6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7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8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09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0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1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2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3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4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5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6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7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8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19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0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1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2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3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4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5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6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7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8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29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0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1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2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3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4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5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6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7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8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39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0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1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2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3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4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5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6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7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8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49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0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1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2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3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4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5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6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7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8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59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0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1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2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3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4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5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6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7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8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69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0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1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2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3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4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5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6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7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8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79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0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1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2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3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4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5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6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7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8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89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0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1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2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3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4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195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0196" name="Straight Connector 262"/>
          <p:cNvCxnSpPr>
            <a:cxnSpLocks noChangeShapeType="1"/>
          </p:cNvCxnSpPr>
          <p:nvPr/>
        </p:nvCxnSpPr>
        <p:spPr bwMode="auto">
          <a:xfrm flipH="1" flipV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97" name="Straight Connector 264"/>
          <p:cNvCxnSpPr>
            <a:cxnSpLocks noChangeShapeType="1"/>
          </p:cNvCxnSpPr>
          <p:nvPr/>
        </p:nvCxnSpPr>
        <p:spPr bwMode="auto">
          <a:xfrm flipH="1">
            <a:off x="4267200" y="4114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0263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Then look at all the pixels around the first pixel that has the source color.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4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6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0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1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2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4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5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6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7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8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0999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0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1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2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3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4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5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6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7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8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09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0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1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2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3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4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5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6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7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8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19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0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1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2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3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4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5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6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7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8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29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0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1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2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3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4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5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6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7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8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39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0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1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2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3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4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5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6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7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8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49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0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1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2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3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4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5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6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7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8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59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0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1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2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3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4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5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6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7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8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69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0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1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2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3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4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5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6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7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8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79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0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1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2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3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4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5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6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7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8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89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0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1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2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3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4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5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6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7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8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099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0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1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2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3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4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5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6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7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8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09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0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1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2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3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4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5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6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7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8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19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0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1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2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3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4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5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6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7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8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29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0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1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2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3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4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5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6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7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8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39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0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1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2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3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4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5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6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7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8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49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0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1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2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3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4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5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6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7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8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59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0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1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2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3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4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5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6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7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8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69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0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1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2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3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4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5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6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7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8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79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0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1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2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3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4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5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6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7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8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89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0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1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2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3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4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5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6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7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8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199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0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1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2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3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4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5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6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7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8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09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0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1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2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3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4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5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6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7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8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219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1220" name="Straight Arrow Connector 266"/>
          <p:cNvCxnSpPr>
            <a:cxnSpLocks noChangeShapeType="1"/>
          </p:cNvCxnSpPr>
          <p:nvPr/>
        </p:nvCxnSpPr>
        <p:spPr bwMode="auto">
          <a:xfrm>
            <a:off x="4381500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1" name="Straight Arrow Connector 268"/>
          <p:cNvCxnSpPr>
            <a:cxnSpLocks noChangeShapeType="1"/>
          </p:cNvCxnSpPr>
          <p:nvPr/>
        </p:nvCxnSpPr>
        <p:spPr bwMode="auto">
          <a:xfrm flipV="1">
            <a:off x="4381500" y="39957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2" name="Straight Arrow Connector 270"/>
          <p:cNvCxnSpPr>
            <a:cxnSpLocks noChangeShapeType="1"/>
          </p:cNvCxnSpPr>
          <p:nvPr/>
        </p:nvCxnSpPr>
        <p:spPr bwMode="auto">
          <a:xfrm flipH="1">
            <a:off x="4152900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3" name="Straight Arrow Connector 272"/>
          <p:cNvCxnSpPr>
            <a:cxnSpLocks noChangeShapeType="1"/>
          </p:cNvCxnSpPr>
          <p:nvPr/>
        </p:nvCxnSpPr>
        <p:spPr bwMode="auto">
          <a:xfrm>
            <a:off x="4381500" y="42243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271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Flood Fill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Then repeat it until you have no more pixel to look at.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667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895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3581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4267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4495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4724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4953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54102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2667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2895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3581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381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4038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4267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4495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4724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4" name="Rectangle 29"/>
          <p:cNvSpPr>
            <a:spLocks noChangeArrowheads="1"/>
          </p:cNvSpPr>
          <p:nvPr/>
        </p:nvSpPr>
        <p:spPr bwMode="auto">
          <a:xfrm>
            <a:off x="4953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5" name="Rectangle 30"/>
          <p:cNvSpPr>
            <a:spLocks noChangeArrowheads="1"/>
          </p:cNvSpPr>
          <p:nvPr/>
        </p:nvSpPr>
        <p:spPr bwMode="auto">
          <a:xfrm>
            <a:off x="51816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6" name="Rectangle 31"/>
          <p:cNvSpPr>
            <a:spLocks noChangeArrowheads="1"/>
          </p:cNvSpPr>
          <p:nvPr/>
        </p:nvSpPr>
        <p:spPr bwMode="auto">
          <a:xfrm>
            <a:off x="54102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7" name="Rectangle 32"/>
          <p:cNvSpPr>
            <a:spLocks noChangeArrowheads="1"/>
          </p:cNvSpPr>
          <p:nvPr/>
        </p:nvSpPr>
        <p:spPr bwMode="auto">
          <a:xfrm>
            <a:off x="56388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8" name="Rectangle 33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19" name="Rectangle 34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0" name="Rectangle 35"/>
          <p:cNvSpPr>
            <a:spLocks noChangeArrowheads="1"/>
          </p:cNvSpPr>
          <p:nvPr/>
        </p:nvSpPr>
        <p:spPr bwMode="auto">
          <a:xfrm>
            <a:off x="2667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1" name="Rectangle 36"/>
          <p:cNvSpPr>
            <a:spLocks noChangeArrowheads="1"/>
          </p:cNvSpPr>
          <p:nvPr/>
        </p:nvSpPr>
        <p:spPr bwMode="auto">
          <a:xfrm>
            <a:off x="2895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2" name="Rectangle 37"/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3" name="Rectangle 38"/>
          <p:cNvSpPr>
            <a:spLocks noChangeArrowheads="1"/>
          </p:cNvSpPr>
          <p:nvPr/>
        </p:nvSpPr>
        <p:spPr bwMode="auto">
          <a:xfrm>
            <a:off x="3352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4" name="Rectangle 39"/>
          <p:cNvSpPr>
            <a:spLocks noChangeArrowheads="1"/>
          </p:cNvSpPr>
          <p:nvPr/>
        </p:nvSpPr>
        <p:spPr bwMode="auto">
          <a:xfrm>
            <a:off x="3581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5" name="Rectangle 40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6" name="Rectangle 41"/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7" name="Rectangle 42"/>
          <p:cNvSpPr>
            <a:spLocks noChangeArrowheads="1"/>
          </p:cNvSpPr>
          <p:nvPr/>
        </p:nvSpPr>
        <p:spPr bwMode="auto">
          <a:xfrm>
            <a:off x="4267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8" name="Rectangle 4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29" name="Rectangle 44"/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0" name="Rectangle 45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1" name="Rectangle 46"/>
          <p:cNvSpPr>
            <a:spLocks noChangeArrowheads="1"/>
          </p:cNvSpPr>
          <p:nvPr/>
        </p:nvSpPr>
        <p:spPr bwMode="auto">
          <a:xfrm>
            <a:off x="51816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2" name="Rectangle 47"/>
          <p:cNvSpPr>
            <a:spLocks noChangeArrowheads="1"/>
          </p:cNvSpPr>
          <p:nvPr/>
        </p:nvSpPr>
        <p:spPr bwMode="auto">
          <a:xfrm>
            <a:off x="54102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3" name="Rectangle 48"/>
          <p:cNvSpPr>
            <a:spLocks noChangeArrowheads="1"/>
          </p:cNvSpPr>
          <p:nvPr/>
        </p:nvSpPr>
        <p:spPr bwMode="auto">
          <a:xfrm>
            <a:off x="56388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4" name="Rectangle 49"/>
          <p:cNvSpPr>
            <a:spLocks noChangeArrowheads="1"/>
          </p:cNvSpPr>
          <p:nvPr/>
        </p:nvSpPr>
        <p:spPr bwMode="auto">
          <a:xfrm>
            <a:off x="58674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5" name="Rectangle 50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6" name="Rectangle 51"/>
          <p:cNvSpPr>
            <a:spLocks noChangeArrowheads="1"/>
          </p:cNvSpPr>
          <p:nvPr/>
        </p:nvSpPr>
        <p:spPr bwMode="auto">
          <a:xfrm>
            <a:off x="2667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7" name="Rectangle 52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8" name="Rectangle 53"/>
          <p:cNvSpPr>
            <a:spLocks noChangeArrowheads="1"/>
          </p:cNvSpPr>
          <p:nvPr/>
        </p:nvSpPr>
        <p:spPr bwMode="auto">
          <a:xfrm>
            <a:off x="3124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39" name="Rectangle 54"/>
          <p:cNvSpPr>
            <a:spLocks noChangeArrowheads="1"/>
          </p:cNvSpPr>
          <p:nvPr/>
        </p:nvSpPr>
        <p:spPr bwMode="auto">
          <a:xfrm>
            <a:off x="3352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0" name="Rectangle 55"/>
          <p:cNvSpPr>
            <a:spLocks noChangeArrowheads="1"/>
          </p:cNvSpPr>
          <p:nvPr/>
        </p:nvSpPr>
        <p:spPr bwMode="auto">
          <a:xfrm>
            <a:off x="3581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1" name="Rectangle 56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2" name="Rectangle 57"/>
          <p:cNvSpPr>
            <a:spLocks noChangeArrowheads="1"/>
          </p:cNvSpPr>
          <p:nvPr/>
        </p:nvSpPr>
        <p:spPr bwMode="auto">
          <a:xfrm>
            <a:off x="4038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3" name="Rectangle 58"/>
          <p:cNvSpPr>
            <a:spLocks noChangeArrowheads="1"/>
          </p:cNvSpPr>
          <p:nvPr/>
        </p:nvSpPr>
        <p:spPr bwMode="auto">
          <a:xfrm>
            <a:off x="4267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4" name="Rectangle 59"/>
          <p:cNvSpPr>
            <a:spLocks noChangeArrowheads="1"/>
          </p:cNvSpPr>
          <p:nvPr/>
        </p:nvSpPr>
        <p:spPr bwMode="auto">
          <a:xfrm>
            <a:off x="4495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5" name="Rectangle 60"/>
          <p:cNvSpPr>
            <a:spLocks noChangeArrowheads="1"/>
          </p:cNvSpPr>
          <p:nvPr/>
        </p:nvSpPr>
        <p:spPr bwMode="auto">
          <a:xfrm>
            <a:off x="4724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6" name="Rectangle 61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7" name="Rectangle 62"/>
          <p:cNvSpPr>
            <a:spLocks noChangeArrowheads="1"/>
          </p:cNvSpPr>
          <p:nvPr/>
        </p:nvSpPr>
        <p:spPr bwMode="auto">
          <a:xfrm>
            <a:off x="51816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8" name="Rectangle 63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49" name="Rectangle 64"/>
          <p:cNvSpPr>
            <a:spLocks noChangeArrowheads="1"/>
          </p:cNvSpPr>
          <p:nvPr/>
        </p:nvSpPr>
        <p:spPr bwMode="auto">
          <a:xfrm>
            <a:off x="56388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0" name="Rectangle 65"/>
          <p:cNvSpPr>
            <a:spLocks noChangeArrowheads="1"/>
          </p:cNvSpPr>
          <p:nvPr/>
        </p:nvSpPr>
        <p:spPr bwMode="auto">
          <a:xfrm>
            <a:off x="58674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1" name="Rectangle 66"/>
          <p:cNvSpPr>
            <a:spLocks noChangeArrowheads="1"/>
          </p:cNvSpPr>
          <p:nvPr/>
        </p:nvSpPr>
        <p:spPr bwMode="auto"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2" name="Rectangle 6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3" name="Rectangle 68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4" name="Rectangle 69"/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5" name="Rectangle 70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6" name="Rectangle 71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7" name="Rectangle 72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8" name="Rectangle 73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59" name="Rectangle 74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0" name="Rectangle 75"/>
          <p:cNvSpPr>
            <a:spLocks noChangeArrowheads="1"/>
          </p:cNvSpPr>
          <p:nvPr/>
        </p:nvSpPr>
        <p:spPr bwMode="auto">
          <a:xfrm>
            <a:off x="44958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1" name="Rectangle 76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2" name="Rectangle 7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3" name="Rectangle 78"/>
          <p:cNvSpPr>
            <a:spLocks noChangeArrowheads="1"/>
          </p:cNvSpPr>
          <p:nvPr/>
        </p:nvSpPr>
        <p:spPr bwMode="auto">
          <a:xfrm>
            <a:off x="51816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4" name="Rectangle 79"/>
          <p:cNvSpPr>
            <a:spLocks noChangeArrowheads="1"/>
          </p:cNvSpPr>
          <p:nvPr/>
        </p:nvSpPr>
        <p:spPr bwMode="auto">
          <a:xfrm>
            <a:off x="54102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5" name="Rectangle 80"/>
          <p:cNvSpPr>
            <a:spLocks noChangeArrowheads="1"/>
          </p:cNvSpPr>
          <p:nvPr/>
        </p:nvSpPr>
        <p:spPr bwMode="auto">
          <a:xfrm>
            <a:off x="56388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6" name="Rectangle 81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7" name="Rectangle 82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8" name="Rectangle 83"/>
          <p:cNvSpPr>
            <a:spLocks noChangeArrowheads="1"/>
          </p:cNvSpPr>
          <p:nvPr/>
        </p:nvSpPr>
        <p:spPr bwMode="auto">
          <a:xfrm>
            <a:off x="2667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69" name="Rectangle 84"/>
          <p:cNvSpPr>
            <a:spLocks noChangeArrowheads="1"/>
          </p:cNvSpPr>
          <p:nvPr/>
        </p:nvSpPr>
        <p:spPr bwMode="auto">
          <a:xfrm>
            <a:off x="2895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0" name="Rectangle 85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1" name="Rectangle 86"/>
          <p:cNvSpPr>
            <a:spLocks noChangeArrowheads="1"/>
          </p:cNvSpPr>
          <p:nvPr/>
        </p:nvSpPr>
        <p:spPr bwMode="auto">
          <a:xfrm>
            <a:off x="3352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2" name="Rectangle 87"/>
          <p:cNvSpPr>
            <a:spLocks noChangeArrowheads="1"/>
          </p:cNvSpPr>
          <p:nvPr/>
        </p:nvSpPr>
        <p:spPr bwMode="auto">
          <a:xfrm>
            <a:off x="3581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3" name="Rectangle 88"/>
          <p:cNvSpPr>
            <a:spLocks noChangeArrowheads="1"/>
          </p:cNvSpPr>
          <p:nvPr/>
        </p:nvSpPr>
        <p:spPr bwMode="auto">
          <a:xfrm>
            <a:off x="3810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4" name="Rectangle 89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5" name="Rectangle 90"/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6" name="Rectangle 91"/>
          <p:cNvSpPr>
            <a:spLocks noChangeArrowheads="1"/>
          </p:cNvSpPr>
          <p:nvPr/>
        </p:nvSpPr>
        <p:spPr bwMode="auto">
          <a:xfrm>
            <a:off x="4495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7" name="Rectangle 92"/>
          <p:cNvSpPr>
            <a:spLocks noChangeArrowheads="1"/>
          </p:cNvSpPr>
          <p:nvPr/>
        </p:nvSpPr>
        <p:spPr bwMode="auto">
          <a:xfrm>
            <a:off x="4724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8" name="Rectangle 93"/>
          <p:cNvSpPr>
            <a:spLocks noChangeArrowheads="1"/>
          </p:cNvSpPr>
          <p:nvPr/>
        </p:nvSpPr>
        <p:spPr bwMode="auto">
          <a:xfrm>
            <a:off x="4953000" y="3429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79" name="Rectangle 94"/>
          <p:cNvSpPr>
            <a:spLocks noChangeArrowheads="1"/>
          </p:cNvSpPr>
          <p:nvPr/>
        </p:nvSpPr>
        <p:spPr bwMode="auto">
          <a:xfrm>
            <a:off x="51816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0" name="Rectangle 95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1" name="Rectangle 96"/>
          <p:cNvSpPr>
            <a:spLocks noChangeArrowheads="1"/>
          </p:cNvSpPr>
          <p:nvPr/>
        </p:nvSpPr>
        <p:spPr bwMode="auto">
          <a:xfrm>
            <a:off x="56388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2" name="Rectangle 97"/>
          <p:cNvSpPr>
            <a:spLocks noChangeArrowheads="1"/>
          </p:cNvSpPr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3" name="Rectangle 9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4" name="Rectangle 99"/>
          <p:cNvSpPr>
            <a:spLocks noChangeArrowheads="1"/>
          </p:cNvSpPr>
          <p:nvPr/>
        </p:nvSpPr>
        <p:spPr bwMode="auto">
          <a:xfrm>
            <a:off x="2667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5" name="Rectangle 100"/>
          <p:cNvSpPr>
            <a:spLocks noChangeArrowheads="1"/>
          </p:cNvSpPr>
          <p:nvPr/>
        </p:nvSpPr>
        <p:spPr bwMode="auto">
          <a:xfrm>
            <a:off x="2895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6" name="Rectangle 101"/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7" name="Rectangle 102"/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8" name="Rectangle 103"/>
          <p:cNvSpPr>
            <a:spLocks noChangeArrowheads="1"/>
          </p:cNvSpPr>
          <p:nvPr/>
        </p:nvSpPr>
        <p:spPr bwMode="auto">
          <a:xfrm>
            <a:off x="3581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89" name="Rectangle 104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0" name="Rectangle 105"/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1" name="Rectangle 106"/>
          <p:cNvSpPr>
            <a:spLocks noChangeArrowheads="1"/>
          </p:cNvSpPr>
          <p:nvPr/>
        </p:nvSpPr>
        <p:spPr bwMode="auto">
          <a:xfrm>
            <a:off x="4267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2" name="Rectangle 107"/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3" name="Rectangle 108"/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4" name="Rectangle 109"/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5" name="Rectangle 110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6" name="Rectangle 111"/>
          <p:cNvSpPr>
            <a:spLocks noChangeArrowheads="1"/>
          </p:cNvSpPr>
          <p:nvPr/>
        </p:nvSpPr>
        <p:spPr bwMode="auto">
          <a:xfrm>
            <a:off x="54102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7" name="Rectangle 112"/>
          <p:cNvSpPr>
            <a:spLocks noChangeArrowheads="1"/>
          </p:cNvSpPr>
          <p:nvPr/>
        </p:nvSpPr>
        <p:spPr bwMode="auto">
          <a:xfrm>
            <a:off x="56388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8" name="Rectangle 113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099" name="Rectangle 114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0" name="Rectangle 115"/>
          <p:cNvSpPr>
            <a:spLocks noChangeArrowheads="1"/>
          </p:cNvSpPr>
          <p:nvPr/>
        </p:nvSpPr>
        <p:spPr bwMode="auto">
          <a:xfrm>
            <a:off x="2667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1" name="Rectangle 116"/>
          <p:cNvSpPr>
            <a:spLocks noChangeArrowheads="1"/>
          </p:cNvSpPr>
          <p:nvPr/>
        </p:nvSpPr>
        <p:spPr bwMode="auto">
          <a:xfrm>
            <a:off x="2895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2" name="Rectangle 117"/>
          <p:cNvSpPr>
            <a:spLocks noChangeArrowheads="1"/>
          </p:cNvSpPr>
          <p:nvPr/>
        </p:nvSpPr>
        <p:spPr bwMode="auto">
          <a:xfrm>
            <a:off x="3124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3" name="Rectangle 118"/>
          <p:cNvSpPr>
            <a:spLocks noChangeArrowheads="1"/>
          </p:cNvSpPr>
          <p:nvPr/>
        </p:nvSpPr>
        <p:spPr bwMode="auto">
          <a:xfrm>
            <a:off x="3352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4" name="Rectangle 119"/>
          <p:cNvSpPr>
            <a:spLocks noChangeArrowheads="1"/>
          </p:cNvSpPr>
          <p:nvPr/>
        </p:nvSpPr>
        <p:spPr bwMode="auto">
          <a:xfrm>
            <a:off x="3581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5" name="Rectangle 120"/>
          <p:cNvSpPr>
            <a:spLocks noChangeArrowheads="1"/>
          </p:cNvSpPr>
          <p:nvPr/>
        </p:nvSpPr>
        <p:spPr bwMode="auto">
          <a:xfrm>
            <a:off x="38100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6" name="Rectangle 121"/>
          <p:cNvSpPr>
            <a:spLocks noChangeArrowheads="1"/>
          </p:cNvSpPr>
          <p:nvPr/>
        </p:nvSpPr>
        <p:spPr bwMode="auto">
          <a:xfrm>
            <a:off x="40386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7" name="Rectangle 122"/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8" name="Rectangle 123"/>
          <p:cNvSpPr>
            <a:spLocks noChangeArrowheads="1"/>
          </p:cNvSpPr>
          <p:nvPr/>
        </p:nvSpPr>
        <p:spPr bwMode="auto">
          <a:xfrm>
            <a:off x="4495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09" name="Rectangle 124"/>
          <p:cNvSpPr>
            <a:spLocks noChangeArrowheads="1"/>
          </p:cNvSpPr>
          <p:nvPr/>
        </p:nvSpPr>
        <p:spPr bwMode="auto">
          <a:xfrm>
            <a:off x="4724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0" name="Rectangle 125"/>
          <p:cNvSpPr>
            <a:spLocks noChangeArrowheads="1"/>
          </p:cNvSpPr>
          <p:nvPr/>
        </p:nvSpPr>
        <p:spPr bwMode="auto">
          <a:xfrm>
            <a:off x="4953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1" name="Rectangle 126"/>
          <p:cNvSpPr>
            <a:spLocks noChangeArrowheads="1"/>
          </p:cNvSpPr>
          <p:nvPr/>
        </p:nvSpPr>
        <p:spPr bwMode="auto">
          <a:xfrm>
            <a:off x="5181600" y="3886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2" name="Rectangle 127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3" name="Rectangle 128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4" name="Rectangle 129"/>
          <p:cNvSpPr>
            <a:spLocks noChangeArrowheads="1"/>
          </p:cNvSpPr>
          <p:nvPr/>
        </p:nvSpPr>
        <p:spPr bwMode="auto">
          <a:xfrm>
            <a:off x="58674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5" name="Rectangle 130"/>
          <p:cNvSpPr>
            <a:spLocks noChangeArrowheads="1"/>
          </p:cNvSpPr>
          <p:nvPr/>
        </p:nvSpPr>
        <p:spPr bwMode="auto">
          <a:xfrm>
            <a:off x="6096000" y="3886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6" name="Rectangle 13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7" name="Rectangle 132"/>
          <p:cNvSpPr>
            <a:spLocks noChangeArrowheads="1"/>
          </p:cNvSpPr>
          <p:nvPr/>
        </p:nvSpPr>
        <p:spPr bwMode="auto">
          <a:xfrm>
            <a:off x="28956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8" name="Rectangle 133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19" name="Rectangle 134"/>
          <p:cNvSpPr>
            <a:spLocks noChangeArrowheads="1"/>
          </p:cNvSpPr>
          <p:nvPr/>
        </p:nvSpPr>
        <p:spPr bwMode="auto">
          <a:xfrm>
            <a:off x="3352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0" name="Rectangle 135"/>
          <p:cNvSpPr>
            <a:spLocks noChangeArrowheads="1"/>
          </p:cNvSpPr>
          <p:nvPr/>
        </p:nvSpPr>
        <p:spPr bwMode="auto">
          <a:xfrm>
            <a:off x="3581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1" name="Rectangle 136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2" name="Rectangle 137"/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3" name="Rectangle 138"/>
          <p:cNvSpPr>
            <a:spLocks noChangeArrowheads="1"/>
          </p:cNvSpPr>
          <p:nvPr/>
        </p:nvSpPr>
        <p:spPr bwMode="auto">
          <a:xfrm>
            <a:off x="42672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4" name="Rectangle 139"/>
          <p:cNvSpPr>
            <a:spLocks noChangeArrowheads="1"/>
          </p:cNvSpPr>
          <p:nvPr/>
        </p:nvSpPr>
        <p:spPr bwMode="auto">
          <a:xfrm>
            <a:off x="4495800" y="41148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5" name="Rectangle 140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6" name="Rectangle 141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7" name="Rectangle 142"/>
          <p:cNvSpPr>
            <a:spLocks noChangeArrowheads="1"/>
          </p:cNvSpPr>
          <p:nvPr/>
        </p:nvSpPr>
        <p:spPr bwMode="auto">
          <a:xfrm>
            <a:off x="5181600" y="41148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8" name="Rectangle 143"/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29" name="Rectangle 14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0" name="Rectangle 145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1" name="Rectangle 146"/>
          <p:cNvSpPr>
            <a:spLocks noChangeArrowheads="1"/>
          </p:cNvSpPr>
          <p:nvPr/>
        </p:nvSpPr>
        <p:spPr bwMode="auto">
          <a:xfrm>
            <a:off x="6096000" y="4114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2" name="Rectangle 147"/>
          <p:cNvSpPr>
            <a:spLocks noChangeArrowheads="1"/>
          </p:cNvSpPr>
          <p:nvPr/>
        </p:nvSpPr>
        <p:spPr bwMode="auto">
          <a:xfrm>
            <a:off x="2667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3" name="Rectangle 14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4" name="Rectangle 149"/>
          <p:cNvSpPr>
            <a:spLocks noChangeArrowheads="1"/>
          </p:cNvSpPr>
          <p:nvPr/>
        </p:nvSpPr>
        <p:spPr bwMode="auto">
          <a:xfrm>
            <a:off x="3124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5" name="Rectangle 150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6" name="Rectangle 151"/>
          <p:cNvSpPr>
            <a:spLocks noChangeArrowheads="1"/>
          </p:cNvSpPr>
          <p:nvPr/>
        </p:nvSpPr>
        <p:spPr bwMode="auto">
          <a:xfrm>
            <a:off x="35814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7" name="Rectangle 152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8" name="Rectangle 153"/>
          <p:cNvSpPr>
            <a:spLocks noChangeArrowheads="1"/>
          </p:cNvSpPr>
          <p:nvPr/>
        </p:nvSpPr>
        <p:spPr bwMode="auto">
          <a:xfrm>
            <a:off x="4038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39" name="Rectangle 154"/>
          <p:cNvSpPr>
            <a:spLocks noChangeArrowheads="1"/>
          </p:cNvSpPr>
          <p:nvPr/>
        </p:nvSpPr>
        <p:spPr bwMode="auto">
          <a:xfrm>
            <a:off x="4267200" y="4343400"/>
            <a:ext cx="228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0" name="Rectangle 155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1" name="Rectangle 156"/>
          <p:cNvSpPr>
            <a:spLocks noChangeArrowheads="1"/>
          </p:cNvSpPr>
          <p:nvPr/>
        </p:nvSpPr>
        <p:spPr bwMode="auto">
          <a:xfrm>
            <a:off x="4724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2" name="Rectangle 157"/>
          <p:cNvSpPr>
            <a:spLocks noChangeArrowheads="1"/>
          </p:cNvSpPr>
          <p:nvPr/>
        </p:nvSpPr>
        <p:spPr bwMode="auto">
          <a:xfrm>
            <a:off x="4953000" y="43434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3" name="Rectangle 158"/>
          <p:cNvSpPr>
            <a:spLocks noChangeArrowheads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4" name="Rectangle 159"/>
          <p:cNvSpPr>
            <a:spLocks noChangeArrowheads="1"/>
          </p:cNvSpPr>
          <p:nvPr/>
        </p:nvSpPr>
        <p:spPr bwMode="auto">
          <a:xfrm>
            <a:off x="5410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5" name="Rectangle 160"/>
          <p:cNvSpPr>
            <a:spLocks noChangeArrowheads="1"/>
          </p:cNvSpPr>
          <p:nvPr/>
        </p:nvSpPr>
        <p:spPr bwMode="auto">
          <a:xfrm>
            <a:off x="56388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6" name="Rectangle 161"/>
          <p:cNvSpPr>
            <a:spLocks noChangeArrowheads="1"/>
          </p:cNvSpPr>
          <p:nvPr/>
        </p:nvSpPr>
        <p:spPr bwMode="auto">
          <a:xfrm>
            <a:off x="58674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7" name="Rectangle 162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8" name="Rectangle 163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49" name="Rectangle 164"/>
          <p:cNvSpPr>
            <a:spLocks noChangeArrowheads="1"/>
          </p:cNvSpPr>
          <p:nvPr/>
        </p:nvSpPr>
        <p:spPr bwMode="auto">
          <a:xfrm>
            <a:off x="2895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0" name="Rectangle 165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1" name="Rectangle 166"/>
          <p:cNvSpPr>
            <a:spLocks noChangeArrowheads="1"/>
          </p:cNvSpPr>
          <p:nvPr/>
        </p:nvSpPr>
        <p:spPr bwMode="auto">
          <a:xfrm>
            <a:off x="3352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2" name="Rectangle 167"/>
          <p:cNvSpPr>
            <a:spLocks noChangeArrowheads="1"/>
          </p:cNvSpPr>
          <p:nvPr/>
        </p:nvSpPr>
        <p:spPr bwMode="auto">
          <a:xfrm>
            <a:off x="35814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3" name="Rectangle 168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4" name="Rectangle 169"/>
          <p:cNvSpPr>
            <a:spLocks noChangeArrowheads="1"/>
          </p:cNvSpPr>
          <p:nvPr/>
        </p:nvSpPr>
        <p:spPr bwMode="auto">
          <a:xfrm>
            <a:off x="4038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5" name="Rectangle 170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6" name="Rectangle 171"/>
          <p:cNvSpPr>
            <a:spLocks noChangeArrowheads="1"/>
          </p:cNvSpPr>
          <p:nvPr/>
        </p:nvSpPr>
        <p:spPr bwMode="auto">
          <a:xfrm>
            <a:off x="4495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7" name="Rectangle 172"/>
          <p:cNvSpPr>
            <a:spLocks noChangeArrowheads="1"/>
          </p:cNvSpPr>
          <p:nvPr/>
        </p:nvSpPr>
        <p:spPr bwMode="auto">
          <a:xfrm>
            <a:off x="4724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8" name="Rectangle 173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59" name="Rectangle 174"/>
          <p:cNvSpPr>
            <a:spLocks noChangeArrowheads="1"/>
          </p:cNvSpPr>
          <p:nvPr/>
        </p:nvSpPr>
        <p:spPr bwMode="auto">
          <a:xfrm>
            <a:off x="51816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0" name="Rectangle 175"/>
          <p:cNvSpPr>
            <a:spLocks noChangeArrowheads="1"/>
          </p:cNvSpPr>
          <p:nvPr/>
        </p:nvSpPr>
        <p:spPr bwMode="auto">
          <a:xfrm>
            <a:off x="54102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1" name="Rectangle 176"/>
          <p:cNvSpPr>
            <a:spLocks noChangeArrowheads="1"/>
          </p:cNvSpPr>
          <p:nvPr/>
        </p:nvSpPr>
        <p:spPr bwMode="auto">
          <a:xfrm>
            <a:off x="56388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2" name="Rectangle 177"/>
          <p:cNvSpPr>
            <a:spLocks noChangeArrowheads="1"/>
          </p:cNvSpPr>
          <p:nvPr/>
        </p:nvSpPr>
        <p:spPr bwMode="auto">
          <a:xfrm>
            <a:off x="58674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3" name="Rectangle 1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4" name="Rectangle 179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5" name="Rectangle 180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6" name="Rectangle 181"/>
          <p:cNvSpPr>
            <a:spLocks noChangeArrowheads="1"/>
          </p:cNvSpPr>
          <p:nvPr/>
        </p:nvSpPr>
        <p:spPr bwMode="auto">
          <a:xfrm>
            <a:off x="3124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7" name="Rectangle 182"/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8" name="Rectangle 183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69" name="Rectangle 184"/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0" name="Rectangle 185"/>
          <p:cNvSpPr>
            <a:spLocks noChangeArrowheads="1"/>
          </p:cNvSpPr>
          <p:nvPr/>
        </p:nvSpPr>
        <p:spPr bwMode="auto">
          <a:xfrm>
            <a:off x="4038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1" name="Rectangle 186"/>
          <p:cNvSpPr>
            <a:spLocks noChangeArrowheads="1"/>
          </p:cNvSpPr>
          <p:nvPr/>
        </p:nvSpPr>
        <p:spPr bwMode="auto">
          <a:xfrm>
            <a:off x="4267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2" name="Rectangle 187"/>
          <p:cNvSpPr>
            <a:spLocks noChangeArrowheads="1"/>
          </p:cNvSpPr>
          <p:nvPr/>
        </p:nvSpPr>
        <p:spPr bwMode="auto">
          <a:xfrm>
            <a:off x="44958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3" name="Rectangle 188"/>
          <p:cNvSpPr>
            <a:spLocks noChangeArrowheads="1"/>
          </p:cNvSpPr>
          <p:nvPr/>
        </p:nvSpPr>
        <p:spPr bwMode="auto">
          <a:xfrm>
            <a:off x="4724400" y="48006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4" name="Rectangle 189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5" name="Rectangle 190"/>
          <p:cNvSpPr>
            <a:spLocks noChangeArrowheads="1"/>
          </p:cNvSpPr>
          <p:nvPr/>
        </p:nvSpPr>
        <p:spPr bwMode="auto">
          <a:xfrm>
            <a:off x="51816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6" name="Rectangle 191"/>
          <p:cNvSpPr>
            <a:spLocks noChangeArrowheads="1"/>
          </p:cNvSpPr>
          <p:nvPr/>
        </p:nvSpPr>
        <p:spPr bwMode="auto">
          <a:xfrm>
            <a:off x="54102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7" name="Rectangle 192"/>
          <p:cNvSpPr>
            <a:spLocks noChangeArrowheads="1"/>
          </p:cNvSpPr>
          <p:nvPr/>
        </p:nvSpPr>
        <p:spPr bwMode="auto">
          <a:xfrm>
            <a:off x="56388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8" name="Rectangle 193"/>
          <p:cNvSpPr>
            <a:spLocks noChangeArrowheads="1"/>
          </p:cNvSpPr>
          <p:nvPr/>
        </p:nvSpPr>
        <p:spPr bwMode="auto">
          <a:xfrm>
            <a:off x="58674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79" name="Rectangle 194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0" name="Rectangle 195"/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1" name="Rectangle 196"/>
          <p:cNvSpPr>
            <a:spLocks noChangeArrowheads="1"/>
          </p:cNvSpPr>
          <p:nvPr/>
        </p:nvSpPr>
        <p:spPr bwMode="auto">
          <a:xfrm>
            <a:off x="2895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2" name="Rectangle 197"/>
          <p:cNvSpPr>
            <a:spLocks noChangeArrowheads="1"/>
          </p:cNvSpPr>
          <p:nvPr/>
        </p:nvSpPr>
        <p:spPr bwMode="auto">
          <a:xfrm>
            <a:off x="3124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3" name="Rectangle 198"/>
          <p:cNvSpPr>
            <a:spLocks noChangeArrowheads="1"/>
          </p:cNvSpPr>
          <p:nvPr/>
        </p:nvSpPr>
        <p:spPr bwMode="auto">
          <a:xfrm>
            <a:off x="3352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4" name="Rectangle 19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5" name="Rectangle 200"/>
          <p:cNvSpPr>
            <a:spLocks noChangeArrowheads="1"/>
          </p:cNvSpPr>
          <p:nvPr/>
        </p:nvSpPr>
        <p:spPr bwMode="auto">
          <a:xfrm>
            <a:off x="38100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6" name="Rectangle 201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7" name="Rectangle 202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8" name="Rectangle 203"/>
          <p:cNvSpPr>
            <a:spLocks noChangeArrowheads="1"/>
          </p:cNvSpPr>
          <p:nvPr/>
        </p:nvSpPr>
        <p:spPr bwMode="auto">
          <a:xfrm>
            <a:off x="4495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89" name="Rectangle 204"/>
          <p:cNvSpPr>
            <a:spLocks noChangeArrowheads="1"/>
          </p:cNvSpPr>
          <p:nvPr/>
        </p:nvSpPr>
        <p:spPr bwMode="auto">
          <a:xfrm>
            <a:off x="4724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0" name="Rectangle 205"/>
          <p:cNvSpPr>
            <a:spLocks noChangeArrowheads="1"/>
          </p:cNvSpPr>
          <p:nvPr/>
        </p:nvSpPr>
        <p:spPr bwMode="auto">
          <a:xfrm>
            <a:off x="4953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1" name="Rectangle 206"/>
          <p:cNvSpPr>
            <a:spLocks noChangeArrowheads="1"/>
          </p:cNvSpPr>
          <p:nvPr/>
        </p:nvSpPr>
        <p:spPr bwMode="auto">
          <a:xfrm>
            <a:off x="51816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2" name="Rectangle 207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3" name="Rectangle 208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4" name="Rectangle 209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5" name="Rectangle 210"/>
          <p:cNvSpPr>
            <a:spLocks noChangeArrowheads="1"/>
          </p:cNvSpPr>
          <p:nvPr/>
        </p:nvSpPr>
        <p:spPr bwMode="auto">
          <a:xfrm>
            <a:off x="6096000" y="50292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6" name="Rectangle 211"/>
          <p:cNvSpPr>
            <a:spLocks noChangeArrowheads="1"/>
          </p:cNvSpPr>
          <p:nvPr/>
        </p:nvSpPr>
        <p:spPr bwMode="auto">
          <a:xfrm>
            <a:off x="2667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7" name="Rectangle 212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8" name="Rectangle 213"/>
          <p:cNvSpPr>
            <a:spLocks noChangeArrowheads="1"/>
          </p:cNvSpPr>
          <p:nvPr/>
        </p:nvSpPr>
        <p:spPr bwMode="auto">
          <a:xfrm>
            <a:off x="3124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199" name="Rectangle 214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0" name="Rectangle 215"/>
          <p:cNvSpPr>
            <a:spLocks noChangeArrowheads="1"/>
          </p:cNvSpPr>
          <p:nvPr/>
        </p:nvSpPr>
        <p:spPr bwMode="auto">
          <a:xfrm>
            <a:off x="3581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1" name="Rectangle 216"/>
          <p:cNvSpPr>
            <a:spLocks noChangeArrowheads="1"/>
          </p:cNvSpPr>
          <p:nvPr/>
        </p:nvSpPr>
        <p:spPr bwMode="auto">
          <a:xfrm>
            <a:off x="3810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2" name="Rectangle 217"/>
          <p:cNvSpPr>
            <a:spLocks noChangeArrowheads="1"/>
          </p:cNvSpPr>
          <p:nvPr/>
        </p:nvSpPr>
        <p:spPr bwMode="auto">
          <a:xfrm>
            <a:off x="4038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3" name="Rectangle 218"/>
          <p:cNvSpPr>
            <a:spLocks noChangeArrowheads="1"/>
          </p:cNvSpPr>
          <p:nvPr/>
        </p:nvSpPr>
        <p:spPr bwMode="auto">
          <a:xfrm>
            <a:off x="4267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4" name="Rectangle 219"/>
          <p:cNvSpPr>
            <a:spLocks noChangeArrowheads="1"/>
          </p:cNvSpPr>
          <p:nvPr/>
        </p:nvSpPr>
        <p:spPr bwMode="auto">
          <a:xfrm>
            <a:off x="4495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5" name="Rectangle 220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6" name="Rectangle 221"/>
          <p:cNvSpPr>
            <a:spLocks noChangeArrowheads="1"/>
          </p:cNvSpPr>
          <p:nvPr/>
        </p:nvSpPr>
        <p:spPr bwMode="auto">
          <a:xfrm>
            <a:off x="4953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7" name="Rectangle 222"/>
          <p:cNvSpPr>
            <a:spLocks noChangeArrowheads="1"/>
          </p:cNvSpPr>
          <p:nvPr/>
        </p:nvSpPr>
        <p:spPr bwMode="auto">
          <a:xfrm>
            <a:off x="51816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8" name="Rectangle 223"/>
          <p:cNvSpPr>
            <a:spLocks noChangeArrowheads="1"/>
          </p:cNvSpPr>
          <p:nvPr/>
        </p:nvSpPr>
        <p:spPr bwMode="auto">
          <a:xfrm>
            <a:off x="54102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09" name="Rectangle 224"/>
          <p:cNvSpPr>
            <a:spLocks noChangeArrowheads="1"/>
          </p:cNvSpPr>
          <p:nvPr/>
        </p:nvSpPr>
        <p:spPr bwMode="auto">
          <a:xfrm>
            <a:off x="56388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0" name="Rectangle 225"/>
          <p:cNvSpPr>
            <a:spLocks noChangeArrowheads="1"/>
          </p:cNvSpPr>
          <p:nvPr/>
        </p:nvSpPr>
        <p:spPr bwMode="auto">
          <a:xfrm>
            <a:off x="58674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1" name="Rectangle 226"/>
          <p:cNvSpPr>
            <a:spLocks noChangeArrowheads="1"/>
          </p:cNvSpPr>
          <p:nvPr/>
        </p:nvSpPr>
        <p:spPr bwMode="auto">
          <a:xfrm>
            <a:off x="6096000" y="52578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2" name="Rectangle 22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3" name="Rectangle 228"/>
          <p:cNvSpPr>
            <a:spLocks noChangeArrowheads="1"/>
          </p:cNvSpPr>
          <p:nvPr/>
        </p:nvSpPr>
        <p:spPr bwMode="auto">
          <a:xfrm>
            <a:off x="2895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4" name="Rectangle 229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5" name="Rectangle 230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6" name="Rectangle 231"/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7" name="Rectangle 232"/>
          <p:cNvSpPr>
            <a:spLocks noChangeArrowheads="1"/>
          </p:cNvSpPr>
          <p:nvPr/>
        </p:nvSpPr>
        <p:spPr bwMode="auto">
          <a:xfrm>
            <a:off x="3810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8" name="Rectangle 233"/>
          <p:cNvSpPr>
            <a:spLocks noChangeArrowheads="1"/>
          </p:cNvSpPr>
          <p:nvPr/>
        </p:nvSpPr>
        <p:spPr bwMode="auto">
          <a:xfrm>
            <a:off x="4038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19" name="Rectangle 234"/>
          <p:cNvSpPr>
            <a:spLocks noChangeArrowheads="1"/>
          </p:cNvSpPr>
          <p:nvPr/>
        </p:nvSpPr>
        <p:spPr bwMode="auto">
          <a:xfrm>
            <a:off x="4267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0" name="Rectangle 235"/>
          <p:cNvSpPr>
            <a:spLocks noChangeArrowheads="1"/>
          </p:cNvSpPr>
          <p:nvPr/>
        </p:nvSpPr>
        <p:spPr bwMode="auto">
          <a:xfrm>
            <a:off x="4495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1" name="Rectangle 236"/>
          <p:cNvSpPr>
            <a:spLocks noChangeArrowheads="1"/>
          </p:cNvSpPr>
          <p:nvPr/>
        </p:nvSpPr>
        <p:spPr bwMode="auto">
          <a:xfrm>
            <a:off x="4724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2" name="Rectangle 237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3" name="Rectangle 238"/>
          <p:cNvSpPr>
            <a:spLocks noChangeArrowheads="1"/>
          </p:cNvSpPr>
          <p:nvPr/>
        </p:nvSpPr>
        <p:spPr bwMode="auto">
          <a:xfrm>
            <a:off x="51816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4" name="Rectangle 239"/>
          <p:cNvSpPr>
            <a:spLocks noChangeArrowheads="1"/>
          </p:cNvSpPr>
          <p:nvPr/>
        </p:nvSpPr>
        <p:spPr bwMode="auto">
          <a:xfrm>
            <a:off x="54102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5" name="Rectangle 240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6" name="Rectangle 241"/>
          <p:cNvSpPr>
            <a:spLocks noChangeArrowheads="1"/>
          </p:cNvSpPr>
          <p:nvPr/>
        </p:nvSpPr>
        <p:spPr bwMode="auto">
          <a:xfrm>
            <a:off x="58674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7" name="Rectangle 24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8" name="Rectangle 243"/>
          <p:cNvSpPr>
            <a:spLocks noChangeArrowheads="1"/>
          </p:cNvSpPr>
          <p:nvPr/>
        </p:nvSpPr>
        <p:spPr bwMode="auto">
          <a:xfrm>
            <a:off x="2667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29" name="Rectangle 244"/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0" name="Rectangle 245"/>
          <p:cNvSpPr>
            <a:spLocks noChangeArrowheads="1"/>
          </p:cNvSpPr>
          <p:nvPr/>
        </p:nvSpPr>
        <p:spPr bwMode="auto">
          <a:xfrm>
            <a:off x="3124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1" name="Rectangle 246"/>
          <p:cNvSpPr>
            <a:spLocks noChangeArrowheads="1"/>
          </p:cNvSpPr>
          <p:nvPr/>
        </p:nvSpPr>
        <p:spPr bwMode="auto">
          <a:xfrm>
            <a:off x="3352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2" name="Rectangle 247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3" name="Rectangle 248"/>
          <p:cNvSpPr>
            <a:spLocks noChangeArrowheads="1"/>
          </p:cNvSpPr>
          <p:nvPr/>
        </p:nvSpPr>
        <p:spPr bwMode="auto">
          <a:xfrm>
            <a:off x="3810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4" name="Rectangle 249"/>
          <p:cNvSpPr>
            <a:spLocks noChangeArrowheads="1"/>
          </p:cNvSpPr>
          <p:nvPr/>
        </p:nvSpPr>
        <p:spPr bwMode="auto">
          <a:xfrm>
            <a:off x="4038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5" name="Rectangle 250"/>
          <p:cNvSpPr>
            <a:spLocks noChangeArrowheads="1"/>
          </p:cNvSpPr>
          <p:nvPr/>
        </p:nvSpPr>
        <p:spPr bwMode="auto">
          <a:xfrm>
            <a:off x="4267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6" name="Rectangle 251"/>
          <p:cNvSpPr>
            <a:spLocks noChangeArrowheads="1"/>
          </p:cNvSpPr>
          <p:nvPr/>
        </p:nvSpPr>
        <p:spPr bwMode="auto">
          <a:xfrm>
            <a:off x="4495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7" name="Rectangle 252"/>
          <p:cNvSpPr>
            <a:spLocks noChangeArrowheads="1"/>
          </p:cNvSpPr>
          <p:nvPr/>
        </p:nvSpPr>
        <p:spPr bwMode="auto">
          <a:xfrm>
            <a:off x="4724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8" name="Rectangle 253"/>
          <p:cNvSpPr>
            <a:spLocks noChangeArrowheads="1"/>
          </p:cNvSpPr>
          <p:nvPr/>
        </p:nvSpPr>
        <p:spPr bwMode="auto">
          <a:xfrm>
            <a:off x="4953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39" name="Rectangle 254"/>
          <p:cNvSpPr>
            <a:spLocks noChangeArrowheads="1"/>
          </p:cNvSpPr>
          <p:nvPr/>
        </p:nvSpPr>
        <p:spPr bwMode="auto">
          <a:xfrm>
            <a:off x="51816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0" name="Rectangle 255"/>
          <p:cNvSpPr>
            <a:spLocks noChangeArrowheads="1"/>
          </p:cNvSpPr>
          <p:nvPr/>
        </p:nvSpPr>
        <p:spPr bwMode="auto">
          <a:xfrm>
            <a:off x="54102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1" name="Rectangle 256"/>
          <p:cNvSpPr>
            <a:spLocks noChangeArrowheads="1"/>
          </p:cNvSpPr>
          <p:nvPr/>
        </p:nvSpPr>
        <p:spPr bwMode="auto">
          <a:xfrm>
            <a:off x="56388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2" name="Rectangle 257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42243" name="Rectangle 258"/>
          <p:cNvSpPr>
            <a:spLocks noChangeArrowheads="1"/>
          </p:cNvSpPr>
          <p:nvPr/>
        </p:nvSpPr>
        <p:spPr bwMode="auto">
          <a:xfrm>
            <a:off x="6096000" y="5715000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anose="020B0609040504020204" pitchFamily="49" charset="0"/>
            </a:endParaRPr>
          </a:p>
        </p:txBody>
      </p:sp>
      <p:cxnSp>
        <p:nvCxnSpPr>
          <p:cNvPr id="42244" name="Straight Arrow Connector 266"/>
          <p:cNvCxnSpPr>
            <a:cxnSpLocks noChangeShapeType="1"/>
          </p:cNvCxnSpPr>
          <p:nvPr/>
        </p:nvCxnSpPr>
        <p:spPr bwMode="auto">
          <a:xfrm>
            <a:off x="4614863" y="4224338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5" name="Straight Arrow Connector 268"/>
          <p:cNvCxnSpPr>
            <a:cxnSpLocks noChangeShapeType="1"/>
          </p:cNvCxnSpPr>
          <p:nvPr/>
        </p:nvCxnSpPr>
        <p:spPr bwMode="auto">
          <a:xfrm flipV="1">
            <a:off x="4614863" y="39957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6" name="Straight Arrow Connector 272"/>
          <p:cNvCxnSpPr>
            <a:cxnSpLocks noChangeShapeType="1"/>
          </p:cNvCxnSpPr>
          <p:nvPr/>
        </p:nvCxnSpPr>
        <p:spPr bwMode="auto">
          <a:xfrm>
            <a:off x="4614863" y="4224338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7" name="Straight Arrow Connector 269"/>
          <p:cNvCxnSpPr>
            <a:cxnSpLocks noChangeShapeType="1"/>
          </p:cNvCxnSpPr>
          <p:nvPr/>
        </p:nvCxnSpPr>
        <p:spPr bwMode="auto">
          <a:xfrm>
            <a:off x="4367213" y="3986213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8" name="Straight Arrow Connector 271"/>
          <p:cNvCxnSpPr>
            <a:cxnSpLocks noChangeShapeType="1"/>
          </p:cNvCxnSpPr>
          <p:nvPr/>
        </p:nvCxnSpPr>
        <p:spPr bwMode="auto">
          <a:xfrm flipV="1">
            <a:off x="4367213" y="3757613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49" name="Straight Arrow Connector 273"/>
          <p:cNvCxnSpPr>
            <a:cxnSpLocks noChangeShapeType="1"/>
          </p:cNvCxnSpPr>
          <p:nvPr/>
        </p:nvCxnSpPr>
        <p:spPr bwMode="auto">
          <a:xfrm flipH="1">
            <a:off x="4138613" y="3986213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0" name="Straight Arrow Connector 274"/>
          <p:cNvCxnSpPr>
            <a:cxnSpLocks noChangeShapeType="1"/>
          </p:cNvCxnSpPr>
          <p:nvPr/>
        </p:nvCxnSpPr>
        <p:spPr bwMode="auto">
          <a:xfrm>
            <a:off x="4391025" y="447675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1" name="Straight Arrow Connector 275"/>
          <p:cNvCxnSpPr>
            <a:cxnSpLocks noChangeShapeType="1"/>
          </p:cNvCxnSpPr>
          <p:nvPr/>
        </p:nvCxnSpPr>
        <p:spPr bwMode="auto">
          <a:xfrm flipH="1">
            <a:off x="4162425" y="447675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2" name="Straight Arrow Connector 276"/>
          <p:cNvCxnSpPr>
            <a:cxnSpLocks noChangeShapeType="1"/>
          </p:cNvCxnSpPr>
          <p:nvPr/>
        </p:nvCxnSpPr>
        <p:spPr bwMode="auto">
          <a:xfrm>
            <a:off x="4391025" y="447675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3" name="Straight Arrow Connector 277"/>
          <p:cNvCxnSpPr>
            <a:cxnSpLocks noChangeShapeType="1"/>
          </p:cNvCxnSpPr>
          <p:nvPr/>
        </p:nvCxnSpPr>
        <p:spPr bwMode="auto">
          <a:xfrm flipV="1">
            <a:off x="4124325" y="4010025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254" name="Straight Arrow Connector 278"/>
          <p:cNvCxnSpPr>
            <a:cxnSpLocks noChangeShapeType="1"/>
          </p:cNvCxnSpPr>
          <p:nvPr/>
        </p:nvCxnSpPr>
        <p:spPr bwMode="auto">
          <a:xfrm>
            <a:off x="4124325" y="4238625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6846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Fill in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3D, you start from a polygon and walk onto the </a:t>
            </a:r>
            <a:r>
              <a:rPr lang="en-US" smtClean="0"/>
              <a:t>neighboring polygons.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Connected 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vertex-to-polygon table, we want to find connected vertices.</a:t>
            </a:r>
          </a:p>
          <a:p>
            <a:r>
              <a:rPr lang="en-US" dirty="0" smtClean="0"/>
              <a:t>Add a </a:t>
            </a:r>
            <a:r>
              <a:rPr lang="en-US" dirty="0"/>
              <a:t>function called:</a:t>
            </a:r>
            <a:br>
              <a:rPr lang="en-US" dirty="0"/>
            </a:b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GetConnectedVertex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fromVtHd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polygons from an edge.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find polygons from a pair of vertices</a:t>
            </a:r>
            <a:r>
              <a:rPr lang="en-US" dirty="0"/>
              <a:t>.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PolygonHandle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FindPolygonFromEdgePiece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VertexHandle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edVtHd0,VertexHandle edVtHd1)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mtClean="0"/>
          </a:p>
          <a:p>
            <a:r>
              <a:rPr lang="en-US" dirty="0" smtClean="0"/>
              <a:t>Also want to find a neighboring polygon of </a:t>
            </a:r>
            <a:r>
              <a:rPr lang="en-US" dirty="0"/>
              <a:t>a polygon.</a:t>
            </a:r>
            <a:br>
              <a:rPr lang="en-US" dirty="0"/>
            </a:br>
            <a:r>
              <a:rPr lang="en-US" sz="1600" dirty="0" err="1" smtClean="0">
                <a:latin typeface="Consolas" panose="020B0609020204030204" pitchFamily="49" charset="0"/>
              </a:rPr>
              <a:t>PolygonHandle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GetNeighborPolygon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PolygonHandle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plHd,int</a:t>
            </a:r>
            <a:r>
              <a:rPr lang="en-US" sz="1600" dirty="0">
                <a:latin typeface="Consolas" panose="020B0609020204030204" pitchFamily="49" charset="0"/>
              </a:rPr>
              <a:t> n)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connectivity graph (Dual)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graph of dual: A graph constructed by connecting the centers of the neighboring elements.</a:t>
            </a:r>
          </a:p>
          <a:p>
            <a:r>
              <a:rPr lang="en-US" dirty="0" smtClean="0"/>
              <a:t>If the triangulation is a Delaunay triangulation, this is called a </a:t>
            </a:r>
            <a:r>
              <a:rPr lang="en-US" dirty="0" err="1" smtClean="0"/>
              <a:t>Voronoi</a:t>
            </a:r>
            <a:r>
              <a:rPr lang="en-US" dirty="0" smtClean="0"/>
              <a:t> diagram.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34247" y="4223784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34247" y="53667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0047" y="42237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10647" y="4680984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96247" y="40713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96247" y="33093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15447" y="3309384"/>
            <a:ext cx="0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05647" y="4119231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43647" y="3995184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43647" y="3995184"/>
            <a:ext cx="762000" cy="1267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587217" y="4690731"/>
            <a:ext cx="1223630" cy="752253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58617" y="5442984"/>
            <a:ext cx="1452230" cy="3907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58617" y="4690731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5894" y="5519184"/>
            <a:ext cx="637953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5894" y="55191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43847" y="5976384"/>
            <a:ext cx="1038447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1447" y="2928384"/>
            <a:ext cx="228600" cy="990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220047" y="31569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1447" y="2928384"/>
            <a:ext cx="1447800" cy="228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67447" y="2928384"/>
            <a:ext cx="76200" cy="9144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7447" y="2928384"/>
            <a:ext cx="1357423" cy="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1875" y="3846328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24870" y="2928384"/>
            <a:ext cx="164805" cy="1041991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91347" y="3319131"/>
            <a:ext cx="1333500" cy="9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9023" y="3319131"/>
            <a:ext cx="529289" cy="64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9575" y="3423684"/>
            <a:ext cx="762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65775" y="4528584"/>
            <a:ext cx="1344133" cy="51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16997" y="3964704"/>
            <a:ext cx="445681" cy="107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16997" y="5034756"/>
            <a:ext cx="1293627" cy="22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296247" y="5038938"/>
            <a:ext cx="313661" cy="111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picking example.</a:t>
            </a:r>
          </a:p>
          <a:p>
            <a:r>
              <a:rPr lang="en-US" dirty="0" smtClean="0"/>
              <a:t>D-key : Show dual</a:t>
            </a:r>
          </a:p>
          <a:p>
            <a:r>
              <a:rPr lang="en-US" dirty="0" smtClean="0"/>
              <a:t>N-key : Back to the normal view</a:t>
            </a:r>
          </a:p>
        </p:txBody>
      </p:sp>
    </p:spTree>
    <p:extLst>
      <p:ext uri="{BB962C8B-B14F-4D97-AF65-F5344CB8AC3E}">
        <p14:creationId xmlns:p14="http://schemas.microsoft.com/office/powerpoint/2010/main" val="40209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and breadth-first search in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Normal traversal of a binary tree.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Breadth-first search</a:t>
            </a:r>
          </a:p>
          <a:p>
            <a:pPr lvl="1"/>
            <a:r>
              <a:rPr lang="en-US" dirty="0" smtClean="0"/>
              <a:t>Visit higher-nodes first.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28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6934200" y="1392004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95398" y="1714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  <a:endCxn id="10" idx="1"/>
          </p:cNvCxnSpPr>
          <p:nvPr/>
        </p:nvCxnSpPr>
        <p:spPr>
          <a:xfrm>
            <a:off x="7488004" y="1392004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1742" y="1754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85922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49944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37212" y="26019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67428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3"/>
            <a:endCxn id="12" idx="0"/>
          </p:cNvCxnSpPr>
          <p:nvPr/>
        </p:nvCxnSpPr>
        <p:spPr>
          <a:xfrm flipH="1">
            <a:off x="6576422" y="2039704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13" idx="0"/>
          </p:cNvCxnSpPr>
          <p:nvPr/>
        </p:nvCxnSpPr>
        <p:spPr>
          <a:xfrm>
            <a:off x="7020602" y="2039704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4" idx="0"/>
          </p:cNvCxnSpPr>
          <p:nvPr/>
        </p:nvCxnSpPr>
        <p:spPr>
          <a:xfrm flipH="1">
            <a:off x="7727712" y="2079504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0"/>
          </p:cNvCxnSpPr>
          <p:nvPr/>
        </p:nvCxnSpPr>
        <p:spPr>
          <a:xfrm>
            <a:off x="8026946" y="2079504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62800" y="4162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H="1">
            <a:off x="6934200" y="4487298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95398" y="4809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1" idx="5"/>
            <a:endCxn id="35" idx="1"/>
          </p:cNvCxnSpPr>
          <p:nvPr/>
        </p:nvCxnSpPr>
        <p:spPr>
          <a:xfrm>
            <a:off x="7488004" y="4487298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01742" y="48495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85922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49944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37212" y="56972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167428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3" idx="3"/>
            <a:endCxn id="36" idx="0"/>
          </p:cNvCxnSpPr>
          <p:nvPr/>
        </p:nvCxnSpPr>
        <p:spPr>
          <a:xfrm flipH="1">
            <a:off x="6576422" y="5134998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7" idx="0"/>
          </p:cNvCxnSpPr>
          <p:nvPr/>
        </p:nvCxnSpPr>
        <p:spPr>
          <a:xfrm>
            <a:off x="7020602" y="5134998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  <a:endCxn id="38" idx="0"/>
          </p:cNvCxnSpPr>
          <p:nvPr/>
        </p:nvCxnSpPr>
        <p:spPr>
          <a:xfrm flipH="1">
            <a:off x="7727712" y="5174798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9" idx="0"/>
          </p:cNvCxnSpPr>
          <p:nvPr/>
        </p:nvCxnSpPr>
        <p:spPr>
          <a:xfrm>
            <a:off x="8026946" y="5174798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6496260" y="1336812"/>
            <a:ext cx="1874656" cy="1581443"/>
          </a:xfrm>
          <a:custGeom>
            <a:avLst/>
            <a:gdLst>
              <a:gd name="connsiteX0" fmla="*/ 0 w 2103120"/>
              <a:gd name="connsiteY0" fmla="*/ 1398075 h 1581443"/>
              <a:gd name="connsiteX1" fmla="*/ 182880 w 2103120"/>
              <a:gd name="connsiteY1" fmla="*/ 907624 h 1581443"/>
              <a:gd name="connsiteX2" fmla="*/ 556953 w 2103120"/>
              <a:gd name="connsiteY2" fmla="*/ 608366 h 1581443"/>
              <a:gd name="connsiteX3" fmla="*/ 773084 w 2103120"/>
              <a:gd name="connsiteY3" fmla="*/ 1306635 h 1581443"/>
              <a:gd name="connsiteX4" fmla="*/ 955964 w 2103120"/>
              <a:gd name="connsiteY4" fmla="*/ 1447952 h 1581443"/>
              <a:gd name="connsiteX5" fmla="*/ 1088968 w 2103120"/>
              <a:gd name="connsiteY5" fmla="*/ 1198570 h 1581443"/>
              <a:gd name="connsiteX6" fmla="*/ 906088 w 2103120"/>
              <a:gd name="connsiteY6" fmla="*/ 400548 h 1581443"/>
              <a:gd name="connsiteX7" fmla="*/ 1047404 w 2103120"/>
              <a:gd name="connsiteY7" fmla="*/ 1537 h 1581443"/>
              <a:gd name="connsiteX8" fmla="*/ 1288473 w 2103120"/>
              <a:gd name="connsiteY8" fmla="*/ 533552 h 1581443"/>
              <a:gd name="connsiteX9" fmla="*/ 1338349 w 2103120"/>
              <a:gd name="connsiteY9" fmla="*/ 1414701 h 1581443"/>
              <a:gd name="connsiteX10" fmla="*/ 1512917 w 2103120"/>
              <a:gd name="connsiteY10" fmla="*/ 1514453 h 1581443"/>
              <a:gd name="connsiteX11" fmla="*/ 1604357 w 2103120"/>
              <a:gd name="connsiteY11" fmla="*/ 658243 h 1581443"/>
              <a:gd name="connsiteX12" fmla="*/ 1920240 w 2103120"/>
              <a:gd name="connsiteY12" fmla="*/ 600053 h 1581443"/>
              <a:gd name="connsiteX13" fmla="*/ 2103120 w 2103120"/>
              <a:gd name="connsiteY13" fmla="*/ 1406388 h 1581443"/>
              <a:gd name="connsiteX0" fmla="*/ 106895 w 1927382"/>
              <a:gd name="connsiteY0" fmla="*/ 1489515 h 1581443"/>
              <a:gd name="connsiteX1" fmla="*/ 7142 w 1927382"/>
              <a:gd name="connsiteY1" fmla="*/ 907624 h 1581443"/>
              <a:gd name="connsiteX2" fmla="*/ 381215 w 1927382"/>
              <a:gd name="connsiteY2" fmla="*/ 608366 h 1581443"/>
              <a:gd name="connsiteX3" fmla="*/ 597346 w 1927382"/>
              <a:gd name="connsiteY3" fmla="*/ 1306635 h 1581443"/>
              <a:gd name="connsiteX4" fmla="*/ 780226 w 1927382"/>
              <a:gd name="connsiteY4" fmla="*/ 1447952 h 1581443"/>
              <a:gd name="connsiteX5" fmla="*/ 913230 w 1927382"/>
              <a:gd name="connsiteY5" fmla="*/ 1198570 h 1581443"/>
              <a:gd name="connsiteX6" fmla="*/ 730350 w 1927382"/>
              <a:gd name="connsiteY6" fmla="*/ 400548 h 1581443"/>
              <a:gd name="connsiteX7" fmla="*/ 871666 w 1927382"/>
              <a:gd name="connsiteY7" fmla="*/ 1537 h 1581443"/>
              <a:gd name="connsiteX8" fmla="*/ 1112735 w 1927382"/>
              <a:gd name="connsiteY8" fmla="*/ 533552 h 1581443"/>
              <a:gd name="connsiteX9" fmla="*/ 1162611 w 1927382"/>
              <a:gd name="connsiteY9" fmla="*/ 1414701 h 1581443"/>
              <a:gd name="connsiteX10" fmla="*/ 1337179 w 1927382"/>
              <a:gd name="connsiteY10" fmla="*/ 1514453 h 1581443"/>
              <a:gd name="connsiteX11" fmla="*/ 1428619 w 1927382"/>
              <a:gd name="connsiteY11" fmla="*/ 658243 h 1581443"/>
              <a:gd name="connsiteX12" fmla="*/ 1744502 w 1927382"/>
              <a:gd name="connsiteY12" fmla="*/ 600053 h 1581443"/>
              <a:gd name="connsiteX13" fmla="*/ 1927382 w 1927382"/>
              <a:gd name="connsiteY13" fmla="*/ 1406388 h 1581443"/>
              <a:gd name="connsiteX0" fmla="*/ 112987 w 1933474"/>
              <a:gd name="connsiteY0" fmla="*/ 1489515 h 1581443"/>
              <a:gd name="connsiteX1" fmla="*/ 13234 w 1933474"/>
              <a:gd name="connsiteY1" fmla="*/ 907624 h 1581443"/>
              <a:gd name="connsiteX2" fmla="*/ 387307 w 1933474"/>
              <a:gd name="connsiteY2" fmla="*/ 608366 h 1581443"/>
              <a:gd name="connsiteX3" fmla="*/ 603438 w 1933474"/>
              <a:gd name="connsiteY3" fmla="*/ 1306635 h 1581443"/>
              <a:gd name="connsiteX4" fmla="*/ 786318 w 1933474"/>
              <a:gd name="connsiteY4" fmla="*/ 1447952 h 1581443"/>
              <a:gd name="connsiteX5" fmla="*/ 919322 w 1933474"/>
              <a:gd name="connsiteY5" fmla="*/ 1198570 h 1581443"/>
              <a:gd name="connsiteX6" fmla="*/ 736442 w 1933474"/>
              <a:gd name="connsiteY6" fmla="*/ 400548 h 1581443"/>
              <a:gd name="connsiteX7" fmla="*/ 877758 w 1933474"/>
              <a:gd name="connsiteY7" fmla="*/ 1537 h 1581443"/>
              <a:gd name="connsiteX8" fmla="*/ 1118827 w 1933474"/>
              <a:gd name="connsiteY8" fmla="*/ 533552 h 1581443"/>
              <a:gd name="connsiteX9" fmla="*/ 1168703 w 1933474"/>
              <a:gd name="connsiteY9" fmla="*/ 1414701 h 1581443"/>
              <a:gd name="connsiteX10" fmla="*/ 1343271 w 1933474"/>
              <a:gd name="connsiteY10" fmla="*/ 1514453 h 1581443"/>
              <a:gd name="connsiteX11" fmla="*/ 1434711 w 1933474"/>
              <a:gd name="connsiteY11" fmla="*/ 658243 h 1581443"/>
              <a:gd name="connsiteX12" fmla="*/ 1750594 w 1933474"/>
              <a:gd name="connsiteY12" fmla="*/ 600053 h 1581443"/>
              <a:gd name="connsiteX13" fmla="*/ 1933474 w 1933474"/>
              <a:gd name="connsiteY13" fmla="*/ 1406388 h 1581443"/>
              <a:gd name="connsiteX0" fmla="*/ 54169 w 1874656"/>
              <a:gd name="connsiteY0" fmla="*/ 1489515 h 1581443"/>
              <a:gd name="connsiteX1" fmla="*/ 29231 w 1874656"/>
              <a:gd name="connsiteY1" fmla="*/ 907624 h 1581443"/>
              <a:gd name="connsiteX2" fmla="*/ 328489 w 1874656"/>
              <a:gd name="connsiteY2" fmla="*/ 608366 h 1581443"/>
              <a:gd name="connsiteX3" fmla="*/ 544620 w 1874656"/>
              <a:gd name="connsiteY3" fmla="*/ 1306635 h 1581443"/>
              <a:gd name="connsiteX4" fmla="*/ 727500 w 1874656"/>
              <a:gd name="connsiteY4" fmla="*/ 1447952 h 1581443"/>
              <a:gd name="connsiteX5" fmla="*/ 860504 w 1874656"/>
              <a:gd name="connsiteY5" fmla="*/ 1198570 h 1581443"/>
              <a:gd name="connsiteX6" fmla="*/ 677624 w 1874656"/>
              <a:gd name="connsiteY6" fmla="*/ 400548 h 1581443"/>
              <a:gd name="connsiteX7" fmla="*/ 818940 w 1874656"/>
              <a:gd name="connsiteY7" fmla="*/ 1537 h 1581443"/>
              <a:gd name="connsiteX8" fmla="*/ 1060009 w 1874656"/>
              <a:gd name="connsiteY8" fmla="*/ 533552 h 1581443"/>
              <a:gd name="connsiteX9" fmla="*/ 1109885 w 1874656"/>
              <a:gd name="connsiteY9" fmla="*/ 1414701 h 1581443"/>
              <a:gd name="connsiteX10" fmla="*/ 1284453 w 1874656"/>
              <a:gd name="connsiteY10" fmla="*/ 1514453 h 1581443"/>
              <a:gd name="connsiteX11" fmla="*/ 1375893 w 1874656"/>
              <a:gd name="connsiteY11" fmla="*/ 658243 h 1581443"/>
              <a:gd name="connsiteX12" fmla="*/ 1691776 w 1874656"/>
              <a:gd name="connsiteY12" fmla="*/ 600053 h 1581443"/>
              <a:gd name="connsiteX13" fmla="*/ 1874656 w 1874656"/>
              <a:gd name="connsiteY13" fmla="*/ 1406388 h 158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656" h="1581443">
                <a:moveTo>
                  <a:pt x="54169" y="1489515"/>
                </a:moveTo>
                <a:cubicBezTo>
                  <a:pt x="-8870" y="1260222"/>
                  <a:pt x="-16489" y="1054482"/>
                  <a:pt x="29231" y="907624"/>
                </a:cubicBezTo>
                <a:cubicBezTo>
                  <a:pt x="74951" y="760766"/>
                  <a:pt x="242591" y="541864"/>
                  <a:pt x="328489" y="608366"/>
                </a:cubicBezTo>
                <a:cubicBezTo>
                  <a:pt x="414387" y="674868"/>
                  <a:pt x="478118" y="1166704"/>
                  <a:pt x="544620" y="1306635"/>
                </a:cubicBezTo>
                <a:cubicBezTo>
                  <a:pt x="611122" y="1446566"/>
                  <a:pt x="674853" y="1465963"/>
                  <a:pt x="727500" y="1447952"/>
                </a:cubicBezTo>
                <a:cubicBezTo>
                  <a:pt x="780147" y="1429941"/>
                  <a:pt x="868817" y="1373137"/>
                  <a:pt x="860504" y="1198570"/>
                </a:cubicBezTo>
                <a:cubicBezTo>
                  <a:pt x="852191" y="1024003"/>
                  <a:pt x="684551" y="600053"/>
                  <a:pt x="677624" y="400548"/>
                </a:cubicBezTo>
                <a:cubicBezTo>
                  <a:pt x="670697" y="201043"/>
                  <a:pt x="755209" y="-20630"/>
                  <a:pt x="818940" y="1537"/>
                </a:cubicBezTo>
                <a:cubicBezTo>
                  <a:pt x="882671" y="23704"/>
                  <a:pt x="1011518" y="298025"/>
                  <a:pt x="1060009" y="533552"/>
                </a:cubicBezTo>
                <a:cubicBezTo>
                  <a:pt x="1108500" y="769079"/>
                  <a:pt x="1072478" y="1251218"/>
                  <a:pt x="1109885" y="1414701"/>
                </a:cubicBezTo>
                <a:cubicBezTo>
                  <a:pt x="1147292" y="1578184"/>
                  <a:pt x="1240118" y="1640529"/>
                  <a:pt x="1284453" y="1514453"/>
                </a:cubicBezTo>
                <a:cubicBezTo>
                  <a:pt x="1328788" y="1388377"/>
                  <a:pt x="1308006" y="810643"/>
                  <a:pt x="1375893" y="658243"/>
                </a:cubicBezTo>
                <a:cubicBezTo>
                  <a:pt x="1443780" y="505843"/>
                  <a:pt x="1608649" y="475362"/>
                  <a:pt x="1691776" y="600053"/>
                </a:cubicBezTo>
                <a:cubicBezTo>
                  <a:pt x="1774903" y="724744"/>
                  <a:pt x="1824779" y="1065566"/>
                  <a:pt x="1874656" y="1406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047309" y="4302828"/>
            <a:ext cx="2415994" cy="1602721"/>
          </a:xfrm>
          <a:custGeom>
            <a:avLst/>
            <a:gdLst>
              <a:gd name="connsiteX0" fmla="*/ 952007 w 2415994"/>
              <a:gd name="connsiteY0" fmla="*/ 11998 h 1594929"/>
              <a:gd name="connsiteX1" fmla="*/ 1708466 w 2415994"/>
              <a:gd name="connsiteY1" fmla="*/ 11998 h 1594929"/>
              <a:gd name="connsiteX2" fmla="*/ 1758342 w 2415994"/>
              <a:gd name="connsiteY2" fmla="*/ 136689 h 1594929"/>
              <a:gd name="connsiteX3" fmla="*/ 519746 w 2415994"/>
              <a:gd name="connsiteY3" fmla="*/ 419322 h 1594929"/>
              <a:gd name="connsiteX4" fmla="*/ 586247 w 2415994"/>
              <a:gd name="connsiteY4" fmla="*/ 685329 h 1594929"/>
              <a:gd name="connsiteX5" fmla="*/ 2223855 w 2415994"/>
              <a:gd name="connsiteY5" fmla="*/ 751831 h 1594929"/>
              <a:gd name="connsiteX6" fmla="*/ 2173978 w 2415994"/>
              <a:gd name="connsiteY6" fmla="*/ 992900 h 1594929"/>
              <a:gd name="connsiteX7" fmla="*/ 345178 w 2415994"/>
              <a:gd name="connsiteY7" fmla="*/ 1117591 h 1594929"/>
              <a:gd name="connsiteX8" fmla="*/ 187236 w 2415994"/>
              <a:gd name="connsiteY8" fmla="*/ 1541540 h 1594929"/>
              <a:gd name="connsiteX9" fmla="*/ 2390109 w 2415994"/>
              <a:gd name="connsiteY9" fmla="*/ 1574791 h 1594929"/>
              <a:gd name="connsiteX0" fmla="*/ 952007 w 2415994"/>
              <a:gd name="connsiteY0" fmla="*/ 19790 h 1602721"/>
              <a:gd name="connsiteX1" fmla="*/ 1708466 w 2415994"/>
              <a:gd name="connsiteY1" fmla="*/ 19790 h 1602721"/>
              <a:gd name="connsiteX2" fmla="*/ 1774968 w 2415994"/>
              <a:gd name="connsiteY2" fmla="*/ 252547 h 1602721"/>
              <a:gd name="connsiteX3" fmla="*/ 519746 w 2415994"/>
              <a:gd name="connsiteY3" fmla="*/ 427114 h 1602721"/>
              <a:gd name="connsiteX4" fmla="*/ 586247 w 2415994"/>
              <a:gd name="connsiteY4" fmla="*/ 693121 h 1602721"/>
              <a:gd name="connsiteX5" fmla="*/ 2223855 w 2415994"/>
              <a:gd name="connsiteY5" fmla="*/ 759623 h 1602721"/>
              <a:gd name="connsiteX6" fmla="*/ 2173978 w 2415994"/>
              <a:gd name="connsiteY6" fmla="*/ 1000692 h 1602721"/>
              <a:gd name="connsiteX7" fmla="*/ 345178 w 2415994"/>
              <a:gd name="connsiteY7" fmla="*/ 1125383 h 1602721"/>
              <a:gd name="connsiteX8" fmla="*/ 187236 w 2415994"/>
              <a:gd name="connsiteY8" fmla="*/ 1549332 h 1602721"/>
              <a:gd name="connsiteX9" fmla="*/ 2390109 w 2415994"/>
              <a:gd name="connsiteY9" fmla="*/ 1582583 h 160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5994" h="1602721">
                <a:moveTo>
                  <a:pt x="952007" y="19790"/>
                </a:moveTo>
                <a:cubicBezTo>
                  <a:pt x="1263042" y="9399"/>
                  <a:pt x="1571306" y="-19003"/>
                  <a:pt x="1708466" y="19790"/>
                </a:cubicBezTo>
                <a:cubicBezTo>
                  <a:pt x="1845626" y="58583"/>
                  <a:pt x="1973088" y="184660"/>
                  <a:pt x="1774968" y="252547"/>
                </a:cubicBezTo>
                <a:cubicBezTo>
                  <a:pt x="1576848" y="320434"/>
                  <a:pt x="717866" y="353685"/>
                  <a:pt x="519746" y="427114"/>
                </a:cubicBezTo>
                <a:cubicBezTo>
                  <a:pt x="321626" y="500543"/>
                  <a:pt x="302229" y="637703"/>
                  <a:pt x="586247" y="693121"/>
                </a:cubicBezTo>
                <a:cubicBezTo>
                  <a:pt x="870265" y="748539"/>
                  <a:pt x="1959233" y="708361"/>
                  <a:pt x="2223855" y="759623"/>
                </a:cubicBezTo>
                <a:cubicBezTo>
                  <a:pt x="2488477" y="810885"/>
                  <a:pt x="2487091" y="939732"/>
                  <a:pt x="2173978" y="1000692"/>
                </a:cubicBezTo>
                <a:cubicBezTo>
                  <a:pt x="1860865" y="1061652"/>
                  <a:pt x="676302" y="1033943"/>
                  <a:pt x="345178" y="1125383"/>
                </a:cubicBezTo>
                <a:cubicBezTo>
                  <a:pt x="14054" y="1216823"/>
                  <a:pt x="-153586" y="1473132"/>
                  <a:pt x="187236" y="1549332"/>
                </a:cubicBezTo>
                <a:cubicBezTo>
                  <a:pt x="528058" y="1625532"/>
                  <a:pt x="1459083" y="1604057"/>
                  <a:pt x="2390109" y="158258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search: LIFO (Last-In First-Out) buffer</a:t>
            </a:r>
          </a:p>
          <a:p>
            <a:pPr lvl="1"/>
            <a:r>
              <a:rPr lang="en-US" dirty="0" smtClean="0"/>
              <a:t>Stack is a LIFO buffer.</a:t>
            </a:r>
          </a:p>
          <a:p>
            <a:pPr lvl="1"/>
            <a:r>
              <a:rPr lang="en-US" dirty="0" smtClean="0"/>
              <a:t>That’s why depth-first search can easily be implemented with a recursion.</a:t>
            </a:r>
          </a:p>
          <a:p>
            <a:r>
              <a:rPr lang="en-US" dirty="0" smtClean="0"/>
              <a:t>Breadth-First search: FIFO (First-In First-Out) buffer</a:t>
            </a:r>
          </a:p>
          <a:p>
            <a:pPr lvl="1"/>
            <a:r>
              <a:rPr lang="en-US" dirty="0" smtClean="0"/>
              <a:t>Queue.  Can be implemented with a linked-list.</a:t>
            </a:r>
          </a:p>
          <a:p>
            <a:pPr lvl="1"/>
            <a:r>
              <a:rPr lang="en-US" dirty="0" smtClean="0"/>
              <a:t>Can also be done by a doubling-array.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in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N-neighbors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65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1117</Words>
  <Application>Microsoft Office PowerPoint</Application>
  <PresentationFormat>On-screen Show (4:3)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굴림</vt:lpstr>
      <vt:lpstr>Arial</vt:lpstr>
      <vt:lpstr>Calibri</vt:lpstr>
      <vt:lpstr>Consolas</vt:lpstr>
      <vt:lpstr>Lucida Console</vt:lpstr>
      <vt:lpstr>Default Design</vt:lpstr>
      <vt:lpstr>24-783 Lecture 18</vt:lpstr>
      <vt:lpstr>PowerPoint Presentation</vt:lpstr>
      <vt:lpstr>Finding Connected Vertices</vt:lpstr>
      <vt:lpstr>Finding polygons from an edge.</vt:lpstr>
      <vt:lpstr>Drawing a connectivity graph (Dual)</vt:lpstr>
      <vt:lpstr>PowerPoint Presentation</vt:lpstr>
      <vt:lpstr>Depth-first and breadth-first search in binary tree</vt:lpstr>
      <vt:lpstr>Implementation</vt:lpstr>
      <vt:lpstr>Breadth-First Search in a Graph</vt:lpstr>
      <vt:lpstr>Breadth-First Search in a Graph</vt:lpstr>
      <vt:lpstr>Breadth-First Search in a Graph</vt:lpstr>
      <vt:lpstr>Selecting edge-connected vertices within certain radius from a picked vertex.</vt:lpstr>
      <vt:lpstr>Highlighting High Dihedral-Angle Edges</vt:lpstr>
      <vt:lpstr>Greedy Path Finding</vt:lpstr>
      <vt:lpstr>Introducing YsShellExt class</vt:lpstr>
      <vt:lpstr>Using YsShellExt class</vt:lpstr>
      <vt:lpstr>Identifying a mesh type</vt:lpstr>
      <vt:lpstr>Re-writing the Picking (and other features) Program with YsShellExt</vt:lpstr>
      <vt:lpstr>Color-map problem</vt:lpstr>
      <vt:lpstr>PowerPoint Presentation</vt:lpstr>
      <vt:lpstr>Greedy-Search Path Finding</vt:lpstr>
      <vt:lpstr>PowerPoint Presentation</vt:lpstr>
      <vt:lpstr>Flood Fill in a Mesh</vt:lpstr>
      <vt:lpstr>Flood Fill</vt:lpstr>
      <vt:lpstr>Flood Fill</vt:lpstr>
      <vt:lpstr>Flood Fill</vt:lpstr>
      <vt:lpstr>Flood Fill</vt:lpstr>
      <vt:lpstr>Flood Fill in a Mesh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634</cp:revision>
  <dcterms:created xsi:type="dcterms:W3CDTF">2009-08-19T14:18:47Z</dcterms:created>
  <dcterms:modified xsi:type="dcterms:W3CDTF">2017-03-27T19:45:18Z</dcterms:modified>
</cp:coreProperties>
</file>