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3" r:id="rId2"/>
    <p:sldId id="264" r:id="rId3"/>
    <p:sldId id="661" r:id="rId4"/>
    <p:sldId id="662" r:id="rId5"/>
    <p:sldId id="660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700" r:id="rId15"/>
    <p:sldId id="701" r:id="rId16"/>
    <p:sldId id="708" r:id="rId17"/>
    <p:sldId id="702" r:id="rId18"/>
    <p:sldId id="673" r:id="rId19"/>
    <p:sldId id="70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704" r:id="rId30"/>
    <p:sldId id="684" r:id="rId31"/>
    <p:sldId id="705" r:id="rId32"/>
    <p:sldId id="685" r:id="rId33"/>
    <p:sldId id="686" r:id="rId34"/>
    <p:sldId id="706" r:id="rId35"/>
    <p:sldId id="707" r:id="rId36"/>
    <p:sldId id="67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7" autoAdjust="0"/>
    <p:restoredTop sz="94660"/>
  </p:normalViewPr>
  <p:slideViewPr>
    <p:cSldViewPr snapToGrid="0" showGuides="1">
      <p:cViewPr varScale="1">
        <p:scale>
          <a:sx n="176" d="100"/>
          <a:sy n="176" d="100"/>
        </p:scale>
        <p:origin x="1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EA0FF-337F-4458-917A-769BA419EB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</a:t>
            </a:r>
            <a:r>
              <a:rPr lang="en-US" smtClean="0"/>
              <a:t>Lecture 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9" y="2601686"/>
            <a:ext cx="4049482" cy="30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Greedy-Search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a vertex, find a neighboring vertex that shortens the distance to the goal the most.</a:t>
            </a:r>
          </a:p>
          <a:p>
            <a:r>
              <a:rPr lang="en-US" dirty="0" smtClean="0"/>
              <a:t>Repeat it until reaching the goal or no more next vertex is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8956"/>
            <a:ext cx="5801588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&gt; </a:t>
            </a:r>
            <a:r>
              <a:rPr lang="en-US" sz="1000" dirty="0" err="1" smtClean="0">
                <a:latin typeface="Lucida Console" panose="020B0609040504020204" pitchFamily="49" charset="0"/>
              </a:rPr>
              <a:t>FindPath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</a:t>
            </a:r>
            <a:r>
              <a:rPr lang="en-US" sz="1000" dirty="0" err="1" smtClean="0">
                <a:latin typeface="Lucida Console" panose="020B0609040504020204" pitchFamily="49" charset="0"/>
              </a:rPr>
              <a:t>const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YsShellExt</a:t>
            </a:r>
            <a:r>
              <a:rPr lang="en-US" sz="1000" dirty="0" smtClean="0">
                <a:latin typeface="Lucida Console" panose="020B0609040504020204" pitchFamily="49" charset="0"/>
              </a:rPr>
              <a:t> &amp;</a:t>
            </a:r>
            <a:r>
              <a:rPr lang="en-US" sz="1000" dirty="0" err="1" smtClean="0">
                <a:latin typeface="Lucida Console" panose="020B0609040504020204" pitchFamily="49" charset="0"/>
              </a:rPr>
              <a:t>shl</a:t>
            </a:r>
            <a:r>
              <a:rPr lang="en-US" sz="10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fromVtHd,YsShell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toVtHd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double </a:t>
            </a:r>
            <a:r>
              <a:rPr lang="en-US" sz="1000" dirty="0" err="1">
                <a:latin typeface="Lucida Console" panose="020B0609040504020204" pitchFamily="49" charset="0"/>
              </a:rPr>
              <a:t>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shl.GetEdgeLength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fromVtHd,toVtHd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&gt; path;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fromVtHd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fromVtHd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while(</a:t>
            </a:r>
            <a:r>
              <a:rPr lang="en-US" sz="1000" dirty="0" err="1" smtClean="0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toVtHd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double </a:t>
            </a:r>
            <a:r>
              <a:rPr lang="en-US" sz="1000" dirty="0" err="1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000" dirty="0">
                <a:latin typeface="Lucida Console" panose="020B0609040504020204" pitchFamily="49" charset="0"/>
              </a:rPr>
              <a:t>::</a:t>
            </a:r>
            <a:r>
              <a:rPr lang="en-US" sz="1000" dirty="0" err="1">
                <a:latin typeface="Lucida Console" panose="020B0609040504020204" pitchFamily="49" charset="0"/>
              </a:rPr>
              <a:t>VertexHandle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000" dirty="0" err="1">
                <a:latin typeface="Lucida Console" panose="020B0609040504020204" pitchFamily="49" charset="0"/>
              </a:rPr>
              <a:t>vtHdCandidate</a:t>
            </a:r>
            <a:r>
              <a:rPr lang="en-US" sz="1000" dirty="0">
                <a:latin typeface="Lucida Console" panose="020B0609040504020204" pitchFamily="49" charset="0"/>
              </a:rPr>
              <a:t> : </a:t>
            </a:r>
            <a:r>
              <a:rPr lang="en-US" sz="1000" dirty="0" err="1">
                <a:latin typeface="Lucida Console" panose="020B0609040504020204" pitchFamily="49" charset="0"/>
              </a:rPr>
              <a:t>shl.GetConnectedVertex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vtHd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double </a:t>
            </a:r>
            <a:r>
              <a:rPr lang="en-US" sz="1000" dirty="0" err="1">
                <a:latin typeface="Lucida Console" panose="020B0609040504020204" pitchFamily="49" charset="0"/>
              </a:rPr>
              <a:t>candidateDist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shl.GetEdgeLength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vtHdCandidate,toVtHd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candidateDist</a:t>
            </a:r>
            <a:r>
              <a:rPr lang="en-US" sz="1000" dirty="0" smtClean="0">
                <a:latin typeface="Lucida Console" panose="020B0609040504020204" pitchFamily="49" charset="0"/>
              </a:rPr>
              <a:t>&lt;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vtHdCandidate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candidateDist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)  // Failed.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1000" dirty="0">
                <a:latin typeface="Lucida Console" panose="020B0609040504020204" pitchFamily="49" charset="0"/>
              </a:rPr>
              <a:t>path;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path.push_back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vtHd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nextVtHd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dist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bestDist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path;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Simplification with Quadric Error Metric</a:t>
            </a:r>
          </a:p>
          <a:p>
            <a:pPr lvl="1"/>
            <a:r>
              <a:rPr lang="en-US" dirty="0" smtClean="0"/>
              <a:t>Edge-Collapsing</a:t>
            </a:r>
          </a:p>
          <a:p>
            <a:pPr lvl="1"/>
            <a:r>
              <a:rPr lang="en-US" dirty="0" smtClean="0"/>
              <a:t>Priority-Queue </a:t>
            </a:r>
            <a:r>
              <a:rPr lang="en-US" smtClean="0"/>
              <a:t>with </a:t>
            </a:r>
            <a:r>
              <a:rPr lang="en-US" smtClean="0"/>
              <a:t>Key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Implementing with AVL-Tree and Hash Table</a:t>
            </a:r>
          </a:p>
          <a:p>
            <a:pPr lvl="1"/>
            <a:r>
              <a:rPr lang="en-US" dirty="0" smtClean="0"/>
              <a:t>Implementing Quadric-Error-Metric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Mesh Simplification Method</a:t>
            </a:r>
          </a:p>
          <a:p>
            <a:pPr lvl="1"/>
            <a:r>
              <a:rPr lang="en-US" dirty="0" smtClean="0"/>
              <a:t>Goal:  Simplify a mesh without losing the overall appearance and features.</a:t>
            </a:r>
          </a:p>
          <a:p>
            <a:r>
              <a:rPr lang="en-US" dirty="0" smtClean="0"/>
              <a:t>What does 'Simplify' mean?</a:t>
            </a:r>
          </a:p>
          <a:p>
            <a:pPr lvl="1"/>
            <a:r>
              <a:rPr lang="en-US" dirty="0" smtClean="0"/>
              <a:t>Answer: Fewer elements.</a:t>
            </a:r>
          </a:p>
          <a:p>
            <a:endParaRPr lang="en-US" dirty="0"/>
          </a:p>
          <a:p>
            <a:r>
              <a:rPr lang="en-US" dirty="0" smtClean="0"/>
              <a:t>Quadric Error Metrics Method:</a:t>
            </a:r>
          </a:p>
          <a:p>
            <a:pPr lvl="1"/>
            <a:r>
              <a:rPr lang="en-US" dirty="0" smtClean="0"/>
              <a:t>Michael Garland and Paul S. </a:t>
            </a:r>
            <a:r>
              <a:rPr lang="en-US" dirty="0" err="1" smtClean="0"/>
              <a:t>Heckbert</a:t>
            </a:r>
            <a:r>
              <a:rPr lang="en-US" dirty="0" smtClean="0"/>
              <a:t>, </a:t>
            </a:r>
            <a:r>
              <a:rPr lang="en-US" i="1" dirty="0" smtClean="0"/>
              <a:t>"Surface Simplification Using Quadric Error Metrics"</a:t>
            </a:r>
            <a:r>
              <a:rPr lang="en-US" dirty="0" smtClean="0"/>
              <a:t>, Proceedings of SIGGRAPH 97, pp. 209-216</a:t>
            </a:r>
          </a:p>
          <a:p>
            <a:pPr lvl="1"/>
            <a:r>
              <a:rPr lang="en-US" dirty="0" smtClean="0"/>
              <a:t>From CMU network, you can download the paper for free.  (And many people made available for free for research and educational purposes anyway.)</a:t>
            </a:r>
          </a:p>
        </p:txBody>
      </p:sp>
    </p:spTree>
    <p:extLst>
      <p:ext uri="{BB962C8B-B14F-4D97-AF65-F5344CB8AC3E}">
        <p14:creationId xmlns:p14="http://schemas.microsoft.com/office/powerpoint/2010/main" val="115272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goal element count.  You want to reduce the number of triangles to a specific number.</a:t>
            </a:r>
          </a:p>
          <a:p>
            <a:r>
              <a:rPr lang="en-US" dirty="0" smtClean="0"/>
              <a:t>You can do it by applying a sequence of edge-collapsing operations.</a:t>
            </a:r>
          </a:p>
          <a:p>
            <a:r>
              <a:rPr lang="en-US" dirty="0" smtClean="0"/>
              <a:t>But, the result of edge-collapsing operations depends on the order in which the operations are applied.</a:t>
            </a:r>
          </a:p>
          <a:p>
            <a:r>
              <a:rPr lang="en-US" dirty="0" smtClean="0"/>
              <a:t>The question is in what order?</a:t>
            </a:r>
          </a:p>
          <a:p>
            <a:r>
              <a:rPr lang="en-US" dirty="0" smtClean="0"/>
              <a:t>Quadric Error Metrics method defines a function for deciding the order, which gives a reasonably good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6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cost is defined for each edge.</a:t>
            </a:r>
          </a:p>
          <a:p>
            <a:r>
              <a:rPr lang="en-US" dirty="0" smtClean="0"/>
              <a:t>The cost of an edge is a measurement of deformation that will be caused by collapsing the edge.</a:t>
            </a:r>
          </a:p>
          <a:p>
            <a:r>
              <a:rPr lang="en-US" dirty="0" smtClean="0"/>
              <a:t>You pick the one that yields the minimum cost, and collapse until you achieve the pre-set element count.</a:t>
            </a:r>
          </a:p>
          <a:p>
            <a:endParaRPr lang="en-US" dirty="0"/>
          </a:p>
          <a:p>
            <a:r>
              <a:rPr lang="en-US" dirty="0" smtClean="0"/>
              <a:t>One catch:  The cost for an edge may change as a result of earlier edge-collapsing.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9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implement the method, you need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edge-collapsing operation.</a:t>
            </a:r>
          </a:p>
          <a:p>
            <a:r>
              <a:rPr lang="en-US" dirty="0" smtClean="0"/>
              <a:t>Implement a priority queue that allows key updates.</a:t>
            </a:r>
          </a:p>
          <a:p>
            <a:pPr lvl="1"/>
            <a:r>
              <a:rPr lang="en-US" dirty="0" smtClean="0"/>
              <a:t>Can be done by AVL tree and Hash Table.</a:t>
            </a:r>
          </a:p>
          <a:p>
            <a:pPr lvl="1"/>
            <a:endParaRPr lang="en-US" dirty="0"/>
          </a:p>
          <a:p>
            <a:r>
              <a:rPr lang="en-US" dirty="0" smtClean="0"/>
              <a:t>Let's first implement the method WITHOUT the priority queue with key update, and then see the effect of the faster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6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Collapsing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Collapses an edge piece that is connecting vertices A and B.</a:t>
            </a:r>
          </a:p>
          <a:p>
            <a:r>
              <a:rPr lang="en-US" altLang="ja-JP" dirty="0" smtClean="0"/>
              <a:t>The two vertices becomes one, and triangles using the edge piece are deleted.</a:t>
            </a:r>
          </a:p>
          <a:p>
            <a:r>
              <a:rPr lang="en-US" altLang="ja-JP" dirty="0" smtClean="0"/>
              <a:t>Two types of Edge-Collapsing Operations</a:t>
            </a:r>
          </a:p>
          <a:p>
            <a:pPr lvl="1"/>
            <a:r>
              <a:rPr lang="en-US" altLang="ja-JP" dirty="0" smtClean="0"/>
              <a:t>(1) Moving both two vertices of the edge to the middle of the edge.</a:t>
            </a:r>
          </a:p>
          <a:p>
            <a:pPr lvl="1"/>
            <a:r>
              <a:rPr lang="en-US" altLang="ja-JP" dirty="0" smtClean="0"/>
              <a:t>(2) Moving one of the two vertices of the edge to the location of the other vertex.</a:t>
            </a:r>
          </a:p>
          <a:p>
            <a:r>
              <a:rPr lang="en-US" altLang="ja-JP" dirty="0" smtClean="0"/>
              <a:t>In this example, we go with Pattern (1)</a:t>
            </a:r>
            <a:endParaRPr lang="en-US" altLang="ja-JP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17072" y="4874077"/>
            <a:ext cx="1066800" cy="876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89315" y="4879520"/>
            <a:ext cx="1104900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83872" y="4874077"/>
            <a:ext cx="130629" cy="4844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7072" y="5363934"/>
            <a:ext cx="1191986" cy="3864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714501" y="5070020"/>
            <a:ext cx="979714" cy="2884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072" y="5750377"/>
            <a:ext cx="1349829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09058" y="5358492"/>
            <a:ext cx="1023257" cy="3537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94215" y="5070020"/>
            <a:ext cx="42182" cy="642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09058" y="5358492"/>
            <a:ext cx="157843" cy="5823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66901" y="5712277"/>
            <a:ext cx="865414" cy="228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7072" y="5750377"/>
            <a:ext cx="269422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0101" y="5940877"/>
            <a:ext cx="1062717" cy="4082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6494" y="6359977"/>
            <a:ext cx="1238250" cy="160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62818" y="5940877"/>
            <a:ext cx="146957" cy="5662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16579" y="5712277"/>
            <a:ext cx="719818" cy="8084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53244" y="51108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62818" y="58320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126957" y="4827184"/>
            <a:ext cx="1066800" cy="876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99200" y="4832627"/>
            <a:ext cx="1104900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93757" y="4827184"/>
            <a:ext cx="130629" cy="4844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472703" y="5023127"/>
            <a:ext cx="831398" cy="8654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26957" y="5703484"/>
            <a:ext cx="1349829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04100" y="5023127"/>
            <a:ext cx="42182" cy="642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18943" y="5311599"/>
            <a:ext cx="157843" cy="5823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476786" y="5665384"/>
            <a:ext cx="865414" cy="228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26957" y="5703484"/>
            <a:ext cx="269422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409986" y="5893984"/>
            <a:ext cx="1062717" cy="4082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96379" y="6313084"/>
            <a:ext cx="1238250" cy="160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72703" y="5893984"/>
            <a:ext cx="146957" cy="5662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26464" y="5665384"/>
            <a:ext cx="719818" cy="8084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482750" y="4871583"/>
            <a:ext cx="1066800" cy="8763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54993" y="4877026"/>
            <a:ext cx="1104900" cy="19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49550" y="4871583"/>
            <a:ext cx="125186" cy="8182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674736" y="5067526"/>
            <a:ext cx="985157" cy="6421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82750" y="5709670"/>
            <a:ext cx="1187903" cy="382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659893" y="5067526"/>
            <a:ext cx="42182" cy="642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667591" y="5703484"/>
            <a:ext cx="1030402" cy="62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482750" y="5747883"/>
            <a:ext cx="269422" cy="6096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765780" y="5703484"/>
            <a:ext cx="904873" cy="6431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752172" y="6357483"/>
            <a:ext cx="1238250" cy="1607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67591" y="5712277"/>
            <a:ext cx="307862" cy="7923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82257" y="5709783"/>
            <a:ext cx="719818" cy="8084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524509" y="5388427"/>
            <a:ext cx="143082" cy="3187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684261" y="5707176"/>
            <a:ext cx="163862" cy="3180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7340714" y="5333370"/>
            <a:ext cx="250990" cy="555171"/>
          </a:xfrm>
          <a:custGeom>
            <a:avLst/>
            <a:gdLst>
              <a:gd name="connsiteX0" fmla="*/ 0 w 250990"/>
              <a:gd name="connsiteY0" fmla="*/ 0 h 555171"/>
              <a:gd name="connsiteX1" fmla="*/ 244929 w 250990"/>
              <a:gd name="connsiteY1" fmla="*/ 239486 h 555171"/>
              <a:gd name="connsiteX2" fmla="*/ 152400 w 250990"/>
              <a:gd name="connsiteY2" fmla="*/ 555171 h 55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90" h="555171">
                <a:moveTo>
                  <a:pt x="0" y="0"/>
                </a:moveTo>
                <a:cubicBezTo>
                  <a:pt x="109764" y="73479"/>
                  <a:pt x="219529" y="146958"/>
                  <a:pt x="244929" y="239486"/>
                </a:cubicBezTo>
                <a:cubicBezTo>
                  <a:pt x="270329" y="332014"/>
                  <a:pt x="211364" y="443592"/>
                  <a:pt x="152400" y="555171"/>
                </a:cubicBezTo>
              </a:path>
            </a:pathLst>
          </a:custGeom>
          <a:noFill/>
          <a:ln w="63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673929" y="64255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(1)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85285" y="64227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Collapsing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Let's implement and test the edge-collapsing operation.</a:t>
            </a:r>
            <a:endParaRPr lang="en-US" sz="138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Identifying Mesh Type</a:t>
            </a:r>
            <a:endParaRPr lang="en-US" dirty="0"/>
          </a:p>
          <a:p>
            <a:r>
              <a:rPr lang="en-US" dirty="0" smtClean="0"/>
              <a:t>Color-map problem</a:t>
            </a:r>
          </a:p>
          <a:p>
            <a:r>
              <a:rPr lang="en-US" dirty="0" smtClean="0"/>
              <a:t>Greedy-Search Path Finding</a:t>
            </a:r>
          </a:p>
          <a:p>
            <a:endParaRPr lang="en-US" dirty="0"/>
          </a:p>
          <a:p>
            <a:r>
              <a:rPr lang="en-US" dirty="0" smtClean="0"/>
              <a:t>Mesh Simplification with Quadric Error Metric</a:t>
            </a:r>
          </a:p>
          <a:p>
            <a:pPr lvl="1"/>
            <a:r>
              <a:rPr lang="en-US" dirty="0" smtClean="0"/>
              <a:t>Edge-Collapsing</a:t>
            </a:r>
          </a:p>
          <a:p>
            <a:pPr lvl="1"/>
            <a:r>
              <a:rPr lang="en-US" dirty="0" smtClean="0"/>
              <a:t>Priority-Queue with Value Update</a:t>
            </a:r>
          </a:p>
          <a:p>
            <a:pPr lvl="1"/>
            <a:r>
              <a:rPr lang="en-US" dirty="0" smtClean="0"/>
              <a:t>Implementing with AVL-Tree and Hash Table</a:t>
            </a:r>
          </a:p>
          <a:p>
            <a:pPr lvl="1"/>
            <a:r>
              <a:rPr lang="en-US" dirty="0" smtClean="0"/>
              <a:t>Implementing Quadric-Error-Metric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edge ab is collapsed (a-&gt;b), triangles sharing edge ab will be deleted, but other triangles sharing vertex a will be modified so that vertex b is used in place for a.  (In the figure below, T</a:t>
            </a:r>
            <a:r>
              <a:rPr lang="en-US" baseline="-25000" dirty="0" smtClean="0"/>
              <a:t>2</a:t>
            </a:r>
            <a:r>
              <a:rPr lang="en-US" dirty="0" smtClean="0"/>
              <a:t> is deleted, and T</a:t>
            </a:r>
            <a:r>
              <a:rPr lang="en-US" baseline="-25000" dirty="0" smtClean="0"/>
              <a:t>1</a:t>
            </a:r>
            <a:r>
              <a:rPr lang="en-US" dirty="0" smtClean="0"/>
              <a:t> is modified.)</a:t>
            </a:r>
          </a:p>
          <a:p>
            <a:r>
              <a:rPr lang="en-US" dirty="0" smtClean="0"/>
              <a:t>Therefore, the deformation of a surviving triangle can be measured by the distance from the plane on which the triangle is lying and vertex b.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55064" y="4974336"/>
            <a:ext cx="2734056" cy="123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79976" y="4974336"/>
            <a:ext cx="2505456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89120" y="4901184"/>
            <a:ext cx="2532888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9120" y="4599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5432" y="5363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0443" y="54068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9844" y="51993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00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Quadric Error Metric is the sum of squared distances between vertex b and the surviving triangles.  (In fact, you can include the polygons to be deleted.  The contribution will be zero.)</a:t>
            </a:r>
          </a:p>
          <a:p>
            <a:r>
              <a:rPr lang="en-US" dirty="0" smtClean="0"/>
              <a:t>It can be considered a cost for edge collapse.</a:t>
            </a:r>
          </a:p>
          <a:p>
            <a:r>
              <a:rPr lang="en-US" dirty="0" smtClean="0"/>
              <a:t>A surface mesh can be simplified by collapsing the minimum-cost pair until the mesh reaches the desired triangle count.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55064" y="4974336"/>
            <a:ext cx="2734056" cy="123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79976" y="4974336"/>
            <a:ext cx="2505456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89120" y="4901184"/>
            <a:ext cx="2532888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9120" y="4599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5432" y="5363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0443" y="540689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9844" y="51993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23506" y="3730752"/>
            <a:ext cx="2734056" cy="1234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67190" y="4059936"/>
            <a:ext cx="537114" cy="12801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3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collapsing a-&gt;b, b stays the present position.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collapsing a-&gt;b, b is moved to the mid-point of a and b.</a:t>
            </a:r>
          </a:p>
          <a:p>
            <a:r>
              <a:rPr lang="en-US" dirty="0" smtClean="0"/>
              <a:t>For case 1, collapsing a-&gt;b and b-&gt;a yield different metric values.</a:t>
            </a:r>
          </a:p>
          <a:p>
            <a:r>
              <a:rPr lang="en-US" dirty="0" smtClean="0"/>
              <a:t>For case 2, collapsing a-&gt;b and b-&gt;a yield same metric value.</a:t>
            </a:r>
          </a:p>
          <a:p>
            <a:endParaRPr lang="en-US" dirty="0"/>
          </a:p>
          <a:p>
            <a:r>
              <a:rPr lang="en-US" dirty="0" smtClean="0"/>
              <a:t>Let’s implement case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006" y="1158949"/>
            <a:ext cx="62279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ysshellext_geomcalc.h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double </a:t>
            </a:r>
            <a:r>
              <a:rPr lang="en-US" sz="1200" dirty="0" err="1">
                <a:latin typeface="Lucida Console" panose="020B0609040504020204" pitchFamily="49" charset="0"/>
              </a:rPr>
              <a:t>CalculateQuadricErrorMetric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YsShellExt</a:t>
            </a:r>
            <a:r>
              <a:rPr lang="en-US" sz="1200" dirty="0">
                <a:latin typeface="Lucida Console" panose="020B0609040504020204" pitchFamily="49" charset="0"/>
              </a:rPr>
              <a:t> &amp;</a:t>
            </a:r>
            <a:r>
              <a:rPr lang="en-US" sz="1200" dirty="0" err="1">
                <a:latin typeface="Lucida Console" panose="020B0609040504020204" pitchFamily="49" charset="0"/>
              </a:rPr>
              <a:t>shl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err="1">
                <a:latin typeface="Lucida Console" panose="020B0609040504020204" pitchFamily="49" charset="0"/>
              </a:rPr>
              <a:t>YsShell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VertexHandle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fromVtHd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</a:t>
            </a:r>
            <a:r>
              <a:rPr lang="en-US" sz="1200" dirty="0" err="1">
                <a:latin typeface="Lucida Console" panose="020B0609040504020204" pitchFamily="49" charset="0"/>
              </a:rPr>
              <a:t>YsShell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VertexHandle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toVtHd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double </a:t>
            </a:r>
            <a:r>
              <a:rPr lang="en-US" sz="1200" dirty="0">
                <a:latin typeface="Lucida Console" panose="020B0609040504020204" pitchFamily="49" charset="0"/>
              </a:rPr>
              <a:t>sum=0.0;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plHdToDel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shl.FindPolygonFromEdgePiece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fromVtHd,toVtHd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fromPos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shl.GetVertexPosition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fromVtHd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toPos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shl.GetVertexPosition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toVtHd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 err="1">
                <a:latin typeface="Lucida Console" panose="020B0609040504020204" pitchFamily="49" charset="0"/>
              </a:rPr>
              <a:t>plHd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shl.FindPolygonFromVertex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fromVtHd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auto </a:t>
            </a:r>
            <a:r>
              <a:rPr lang="en-US" sz="1200" dirty="0">
                <a:latin typeface="Lucida Console" panose="020B0609040504020204" pitchFamily="49" charset="0"/>
              </a:rPr>
              <a:t>nom=</a:t>
            </a:r>
            <a:r>
              <a:rPr lang="en-US" sz="1200" dirty="0" err="1">
                <a:latin typeface="Lucida Console" panose="020B0609040504020204" pitchFamily="49" charset="0"/>
              </a:rPr>
              <a:t>YsShell_CalculateNormal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shl.Conv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plHd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auto </a:t>
            </a:r>
            <a:r>
              <a:rPr lang="en-US" sz="1200" dirty="0">
                <a:latin typeface="Lucida Console" panose="020B0609040504020204" pitchFamily="49" charset="0"/>
              </a:rPr>
              <a:t>d=(</a:t>
            </a:r>
            <a:r>
              <a:rPr lang="en-US" sz="1200" dirty="0" err="1">
                <a:latin typeface="Lucida Console" panose="020B0609040504020204" pitchFamily="49" charset="0"/>
              </a:rPr>
              <a:t>toPos-fromPos</a:t>
            </a:r>
            <a:r>
              <a:rPr lang="en-US" sz="1200" dirty="0">
                <a:latin typeface="Lucida Console" panose="020B0609040504020204" pitchFamily="49" charset="0"/>
              </a:rPr>
              <a:t>)*nom;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sum</a:t>
            </a:r>
            <a:r>
              <a:rPr lang="en-US" sz="1200" dirty="0">
                <a:latin typeface="Lucida Console" panose="020B0609040504020204" pitchFamily="49" charset="0"/>
              </a:rPr>
              <a:t>+=d*d;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return </a:t>
            </a:r>
            <a:r>
              <a:rPr lang="en-US" sz="1200" dirty="0">
                <a:latin typeface="Lucida Console" panose="020B0609040504020204" pitchFamily="49" charset="0"/>
              </a:rPr>
              <a:t>sum;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2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Quadric Error Metric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144" y="792126"/>
            <a:ext cx="706475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FsGui3DMainCanvas::</a:t>
            </a:r>
            <a:r>
              <a:rPr lang="en-US" sz="1200" dirty="0" err="1">
                <a:latin typeface="Lucida Console" panose="020B0609040504020204" pitchFamily="49" charset="0"/>
              </a:rPr>
              <a:t>Edit_CollapseMinimumCostEdge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FsGuiPopUpMenuItem</a:t>
            </a:r>
            <a:r>
              <a:rPr lang="en-US" sz="1200" dirty="0">
                <a:latin typeface="Lucida Console" panose="020B0609040504020204" pitchFamily="49" charset="0"/>
              </a:rPr>
              <a:t> *)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double </a:t>
            </a:r>
            <a:r>
              <a:rPr lang="en-US" sz="1200" dirty="0" err="1">
                <a:latin typeface="Lucida Console" panose="020B0609040504020204" pitchFamily="49" charset="0"/>
              </a:rPr>
              <a:t>minMetric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YsInfinity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YsShell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VertexHandle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minEdVtHd</a:t>
            </a:r>
            <a:r>
              <a:rPr lang="en-US" sz="1200" dirty="0">
                <a:latin typeface="Lucida Console" panose="020B0609040504020204" pitchFamily="49" charset="0"/>
              </a:rPr>
              <a:t>[2]={</a:t>
            </a:r>
            <a:r>
              <a:rPr lang="en-US" sz="1200" dirty="0" err="1">
                <a:latin typeface="Lucida Console" panose="020B0609040504020204" pitchFamily="49" charset="0"/>
              </a:rPr>
              <a:t>nullptr,nullptr</a:t>
            </a:r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 err="1">
                <a:latin typeface="Lucida Console" panose="020B0609040504020204" pitchFamily="49" charset="0"/>
              </a:rPr>
              <a:t>vtHd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shl.AllVertex</a:t>
            </a:r>
            <a:r>
              <a:rPr lang="en-US" sz="12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 err="1">
                <a:latin typeface="Lucida Console" panose="020B0609040504020204" pitchFamily="49" charset="0"/>
              </a:rPr>
              <a:t>connVtHd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shl.GetConnectedVertex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vtHd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auto </a:t>
            </a:r>
            <a:r>
              <a:rPr lang="en-US" sz="1200" dirty="0">
                <a:latin typeface="Lucida Console" panose="020B0609040504020204" pitchFamily="49" charset="0"/>
              </a:rPr>
              <a:t>cost=</a:t>
            </a:r>
            <a:r>
              <a:rPr lang="en-US" sz="1200" dirty="0" err="1">
                <a:latin typeface="Lucida Console" panose="020B0609040504020204" pitchFamily="49" charset="0"/>
              </a:rPr>
              <a:t>CalculateQuadricErrorMetric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shl,vtHd,connVtHd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if(cost&lt;</a:t>
            </a:r>
            <a:r>
              <a:rPr lang="en-US" sz="1200" dirty="0" err="1" smtClean="0">
                <a:latin typeface="Lucida Console" panose="020B0609040504020204" pitchFamily="49" charset="0"/>
              </a:rPr>
              <a:t>minMetric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||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minEdVtHd</a:t>
            </a:r>
            <a:r>
              <a:rPr lang="en-US" sz="1200" dirty="0">
                <a:latin typeface="Lucida Console" panose="020B0609040504020204" pitchFamily="49" charset="0"/>
              </a:rPr>
              <a:t>[0])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minMetric</a:t>
            </a:r>
            <a:r>
              <a:rPr lang="en-US" sz="1200" dirty="0" smtClean="0">
                <a:latin typeface="Lucida Console" panose="020B0609040504020204" pitchFamily="49" charset="0"/>
              </a:rPr>
              <a:t>=cost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minEdVtHd</a:t>
            </a:r>
            <a:r>
              <a:rPr lang="en-US" sz="1200" dirty="0" smtClean="0">
                <a:latin typeface="Lucida Console" panose="020B0609040504020204" pitchFamily="49" charset="0"/>
              </a:rPr>
              <a:t>[0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vtHd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minEdVtHd</a:t>
            </a:r>
            <a:r>
              <a:rPr lang="en-US" sz="1200" dirty="0" smtClean="0">
                <a:latin typeface="Lucida Console" panose="020B0609040504020204" pitchFamily="49" charset="0"/>
              </a:rPr>
              <a:t>[1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connVtHd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</a:t>
            </a:r>
            <a:r>
              <a:rPr lang="en-US" sz="12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minEdVtHd</a:t>
            </a:r>
            <a:r>
              <a:rPr lang="en-US" sz="1200" dirty="0">
                <a:latin typeface="Lucida Console" panose="020B0609040504020204" pitchFamily="49" charset="0"/>
              </a:rPr>
              <a:t>[0])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YsShell_CollapseInfo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info;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if(YSOK</a:t>
            </a:r>
            <a:r>
              <a:rPr lang="en-US" sz="1200" dirty="0">
                <a:latin typeface="Lucida Console" panose="020B0609040504020204" pitchFamily="49" charset="0"/>
              </a:rPr>
              <a:t>==</a:t>
            </a:r>
            <a:r>
              <a:rPr lang="en-US" sz="1200" dirty="0" err="1">
                <a:latin typeface="Lucida Console" panose="020B0609040504020204" pitchFamily="49" charset="0"/>
              </a:rPr>
              <a:t>info.MakeInfo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shl,minEdVtHd</a:t>
            </a:r>
            <a:r>
              <a:rPr lang="en-US" sz="12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info.Apply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shl,YSFALSE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selectedVertex.clear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selectedVertex.push_back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minEdVtHd</a:t>
            </a:r>
            <a:r>
              <a:rPr lang="en-US" sz="1200" dirty="0" smtClean="0">
                <a:latin typeface="Lucida Console" panose="020B0609040504020204" pitchFamily="49" charset="0"/>
              </a:rPr>
              <a:t>[1</a:t>
            </a:r>
            <a:r>
              <a:rPr lang="en-US" sz="12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RemakeSelectedVertexBuffer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YsShellToVtxNom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vtx,nom,col,shl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SetNeedRedraw</a:t>
            </a:r>
            <a:r>
              <a:rPr lang="en-US" sz="1200" dirty="0" smtClean="0">
                <a:latin typeface="Lucida Console" panose="020B0609040504020204" pitchFamily="49" charset="0"/>
              </a:rPr>
              <a:t>(YSTRUE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0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supposed to be this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supposed to be a fast algorithm.</a:t>
            </a:r>
          </a:p>
          <a:p>
            <a:r>
              <a:rPr lang="en-US" dirty="0" smtClean="0"/>
              <a:t>But, it takes such a long time.</a:t>
            </a:r>
          </a:p>
          <a:p>
            <a:r>
              <a:rPr lang="en-US" dirty="0" smtClean="0"/>
              <a:t>Need a smarter data structure for avoiding </a:t>
            </a:r>
            <a:r>
              <a:rPr lang="en-US" dirty="0"/>
              <a:t>re-sorting </a:t>
            </a:r>
            <a:r>
              <a:rPr lang="en-US" dirty="0" smtClean="0"/>
              <a:t>and re-calculating error metrics.</a:t>
            </a:r>
          </a:p>
          <a:p>
            <a:endParaRPr lang="en-US" dirty="0"/>
          </a:p>
          <a:p>
            <a:r>
              <a:rPr lang="en-US" dirty="0" smtClean="0"/>
              <a:t>Need a 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17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with Key Update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algorithm descriptions, you often see: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a set of something.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that makes the cost function minimum.</a:t>
                </a:r>
              </a:p>
              <a:p>
                <a:pPr lvl="1"/>
                <a:r>
                  <a:rPr lang="en-US" dirty="0" smtClean="0"/>
                  <a:t>Do something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remove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Repeat the process until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empty.</a:t>
                </a:r>
              </a:p>
              <a:p>
                <a:r>
                  <a:rPr lang="en-US" dirty="0" smtClean="0"/>
                  <a:t>In each iteration, you need to find an element in the set that makes the cost function minimum.</a:t>
                </a:r>
              </a:p>
              <a:p>
                <a:r>
                  <a:rPr lang="en-US" dirty="0" smtClean="0"/>
                  <a:t>If you calculate cost function for each element in the set in every iteration, almost automatically the computational cost becomes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43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7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cost-function value does not change during the iterations, you can pre-calculate costs, sort, and then run the process in the pre-sorted order.</a:t>
            </a:r>
          </a:p>
          <a:p>
            <a:r>
              <a:rPr lang="en-US" dirty="0" smtClean="0"/>
              <a:t>What makes it difficult is when the cost-function values of some elements may change as a result of the process applied to the minimum-cost element in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pre-calculate the cost function for each element once, and update only necessary ones.</a:t>
            </a:r>
          </a:p>
          <a:p>
            <a:r>
              <a:rPr lang="en-US" dirty="0" smtClean="0"/>
              <a:t>Even if you update costs for only necessary elements, if you sort every iteration, it will be O(N</a:t>
            </a:r>
            <a:r>
              <a:rPr lang="en-US" baseline="30000" dirty="0" smtClean="0"/>
              <a:t>2</a:t>
            </a:r>
            <a:r>
              <a:rPr lang="en-US" dirty="0" smtClean="0"/>
              <a:t>logN).  Does not help.</a:t>
            </a:r>
          </a:p>
          <a:p>
            <a:r>
              <a:rPr lang="en-US" dirty="0" smtClean="0"/>
              <a:t>You need to avoid re-sorting all elements in every iteration.</a:t>
            </a:r>
          </a:p>
          <a:p>
            <a:endParaRPr lang="en-US" dirty="0"/>
          </a:p>
          <a:p>
            <a:r>
              <a:rPr lang="en-US" dirty="0" smtClean="0"/>
              <a:t>Needs a priority queue + key update.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elements sorted by the key (or the cost).</a:t>
            </a:r>
          </a:p>
          <a:p>
            <a:r>
              <a:rPr lang="en-US" dirty="0" smtClean="0"/>
              <a:t>Must be able to find the minimum-cost element quickly.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common implementation</a:t>
            </a:r>
          </a:p>
          <a:p>
            <a:r>
              <a:rPr lang="en-US" dirty="0" smtClean="0"/>
              <a:t>A self-balancing binary-tree, such as an AVL tree.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6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you know how you can write a polygonal mesh data structure by now.</a:t>
            </a:r>
          </a:p>
          <a:p>
            <a:r>
              <a:rPr lang="en-US" dirty="0" smtClean="0"/>
              <a:t>Let's use </a:t>
            </a:r>
            <a:r>
              <a:rPr lang="en-US" dirty="0" err="1" smtClean="0"/>
              <a:t>YsShellExt</a:t>
            </a:r>
            <a:r>
              <a:rPr lang="en-US" dirty="0" smtClean="0"/>
              <a:t> class from now on.</a:t>
            </a:r>
          </a:p>
          <a:p>
            <a:r>
              <a:rPr lang="en-US" dirty="0" err="1" smtClean="0"/>
              <a:t>YsShellExt</a:t>
            </a:r>
            <a:r>
              <a:rPr lang="en-US" dirty="0" smtClean="0"/>
              <a:t> class has all functions (except </a:t>
            </a:r>
            <a:r>
              <a:rPr lang="en-US" dirty="0" err="1" smtClean="0"/>
              <a:t>MergeVertex</a:t>
            </a:r>
            <a:r>
              <a:rPr lang="en-US" dirty="0" smtClean="0"/>
              <a:t>) that </a:t>
            </a:r>
            <a:r>
              <a:rPr lang="en-US" dirty="0" err="1" smtClean="0"/>
              <a:t>PolygonalMesh</a:t>
            </a:r>
            <a:r>
              <a:rPr lang="en-US" dirty="0" smtClean="0"/>
              <a:t> class has.</a:t>
            </a:r>
          </a:p>
          <a:p>
            <a:r>
              <a:rPr lang="en-US" dirty="0"/>
              <a:t>Plus constraint-edges, face-groups, and utility libraries.</a:t>
            </a:r>
          </a:p>
          <a:p>
            <a:r>
              <a:rPr lang="en-US" dirty="0" smtClean="0"/>
              <a:t>Same function name, same parameter.  You can pretty much replace </a:t>
            </a:r>
            <a:r>
              <a:rPr lang="en-US" dirty="0" err="1" smtClean="0"/>
              <a:t>PolygonalMesh</a:t>
            </a:r>
            <a:r>
              <a:rPr lang="en-US" dirty="0" smtClean="0"/>
              <a:t> class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7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+ Key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Additional Requirement:</a:t>
            </a:r>
          </a:p>
          <a:p>
            <a:r>
              <a:rPr lang="en-US" dirty="0" smtClean="0"/>
              <a:t>We need to update the cost of an element quickly.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priority_queue</a:t>
            </a:r>
            <a:r>
              <a:rPr lang="en-US" dirty="0" smtClean="0"/>
              <a:t> helps if we don't have to update the cost.  In this case, it doesn't.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cost of an element changes:</a:t>
            </a:r>
            <a:endParaRPr lang="en-US" dirty="0"/>
          </a:p>
          <a:p>
            <a:r>
              <a:rPr lang="en-US" dirty="0" smtClean="0"/>
              <a:t>Find a binary-tree node that corresponds to the element.</a:t>
            </a:r>
          </a:p>
          <a:p>
            <a:r>
              <a:rPr lang="en-US" dirty="0" smtClean="0"/>
              <a:t>Delete the tree node.</a:t>
            </a:r>
          </a:p>
          <a:p>
            <a:r>
              <a:rPr lang="en-US" dirty="0" smtClean="0"/>
              <a:t>Re-insert the node with the updated cost.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</a:t>
            </a:r>
            <a:endParaRPr lang="en-US" dirty="0"/>
          </a:p>
          <a:p>
            <a:r>
              <a:rPr lang="en-US" dirty="0" smtClean="0"/>
              <a:t>How can we find the tree-node from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6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Priority-Queue with Key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Finding a tree-node from an element:</a:t>
            </a:r>
          </a:p>
          <a:p>
            <a:r>
              <a:rPr lang="en-US" dirty="0" smtClean="0"/>
              <a:t>Tree Traversal?</a:t>
            </a:r>
          </a:p>
          <a:p>
            <a:pPr lvl="1"/>
            <a:r>
              <a:rPr lang="en-US" dirty="0" smtClean="0"/>
              <a:t>It gets strange when multiple elements have the same cost.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Any other option?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2405743"/>
            <a:ext cx="386443" cy="38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53698" y="2932452"/>
            <a:ext cx="391885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7472" y="2932453"/>
            <a:ext cx="391885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3188193" y="2735593"/>
            <a:ext cx="145000" cy="2542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3606450" y="2735593"/>
            <a:ext cx="168412" cy="254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4514" y="267805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you go to which side?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4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with Key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r>
              <a:rPr lang="en-US" dirty="0" smtClean="0"/>
              <a:t>All elements are added to the binary-tree sorted by the cost-function value.</a:t>
            </a:r>
          </a:p>
          <a:p>
            <a:r>
              <a:rPr lang="en-US" dirty="0" smtClean="0"/>
              <a:t>While the tree is constructed, a hash-table from the element to the binary-tree node is also constructed.</a:t>
            </a:r>
          </a:p>
          <a:p>
            <a:r>
              <a:rPr lang="en-US" dirty="0" smtClean="0"/>
              <a:t>When the cost-function value of an element changes,</a:t>
            </a:r>
          </a:p>
          <a:p>
            <a:pPr lvl="1"/>
            <a:r>
              <a:rPr lang="en-US" dirty="0" smtClean="0"/>
              <a:t>Find the binary-tree node of the element by the hash-table.</a:t>
            </a:r>
          </a:p>
          <a:p>
            <a:pPr lvl="1"/>
            <a:r>
              <a:rPr lang="en-US" dirty="0" smtClean="0"/>
              <a:t>Delete the binary-tree node.</a:t>
            </a:r>
          </a:p>
          <a:p>
            <a:pPr lvl="1"/>
            <a:r>
              <a:rPr lang="en-US" dirty="0" smtClean="0"/>
              <a:t>Re-add the element to the binary tree with updated cost-function value.  </a:t>
            </a:r>
            <a:r>
              <a:rPr lang="en-US" smtClean="0"/>
              <a:t>Also update the hash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2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use </a:t>
            </a:r>
            <a:r>
              <a:rPr lang="en-US" dirty="0" err="1" smtClean="0"/>
              <a:t>YsAVLTree</a:t>
            </a:r>
            <a:r>
              <a:rPr lang="en-US" dirty="0" smtClean="0"/>
              <a:t> (Compatible with the AVL tree class we did earlier.)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r>
              <a:rPr lang="en-US" dirty="0" smtClean="0"/>
              <a:t> to match an edge with a tree node.</a:t>
            </a:r>
          </a:p>
          <a:p>
            <a:r>
              <a:rPr lang="en-US" dirty="0" smtClean="0"/>
              <a:t>We need to define our own hash function for </a:t>
            </a:r>
            <a:r>
              <a:rPr lang="en-US" dirty="0" err="1" smtClean="0"/>
              <a:t>unordered_map</a:t>
            </a:r>
            <a:r>
              <a:rPr lang="en-US" dirty="0"/>
              <a:t> </a:t>
            </a:r>
            <a:r>
              <a:rPr lang="en-US" dirty="0" smtClean="0"/>
              <a:t>by specializing </a:t>
            </a:r>
            <a:r>
              <a:rPr lang="en-US" dirty="0" err="1" smtClean="0"/>
              <a:t>std</a:t>
            </a:r>
            <a:r>
              <a:rPr lang="en-US" dirty="0" smtClean="0"/>
              <a:t>::hash.</a:t>
            </a:r>
          </a:p>
          <a:p>
            <a:r>
              <a:rPr lang="en-US" dirty="0" smtClean="0"/>
              <a:t>But, can we do like: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8299" y="3864428"/>
            <a:ext cx="495520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NonDirectionalEdge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edVtHd</a:t>
            </a:r>
            <a:r>
              <a:rPr lang="en-US" sz="1100" dirty="0">
                <a:latin typeface="Consolas" panose="020B0609020204030204" pitchFamily="49" charset="0"/>
              </a:rPr>
              <a:t>[2];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::hash &lt;</a:t>
            </a:r>
            <a:r>
              <a:rPr lang="en-US" sz="1100" dirty="0" err="1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operator()(</a:t>
            </a:r>
            <a:r>
              <a:rPr lang="en-US" sz="1100" dirty="0" err="1">
                <a:latin typeface="Consolas" panose="020B0609020204030204" pitchFamily="49" charset="0"/>
              </a:rPr>
              <a:t>UnorderedUnsignedIntPair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&amp;s)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// </a:t>
            </a:r>
            <a:r>
              <a:rPr lang="en-US" sz="1100" dirty="0">
                <a:latin typeface="Consolas" panose="020B0609020204030204" pitchFamily="49" charset="0"/>
              </a:rPr>
              <a:t>Calculate a hash code from the two vertices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>
                <a:latin typeface="Consolas" panose="020B0609020204030204" pitchFamily="49" charset="0"/>
              </a:rPr>
              <a:t>what?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9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It is possible.  But, we don't like it for two reasons:</a:t>
            </a:r>
          </a:p>
          <a:p>
            <a:pPr lvl="1"/>
            <a:r>
              <a:rPr lang="en-US" dirty="0" smtClean="0"/>
              <a:t>Need to cache </a:t>
            </a:r>
            <a:r>
              <a:rPr lang="en-US" dirty="0" err="1" smtClean="0"/>
              <a:t>shlPtr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Takes 8 more bytes per edge.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271" y="1507671"/>
            <a:ext cx="626325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NonDirectionalEdge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YsShellExt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shlPtr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edVtHd</a:t>
            </a:r>
            <a:r>
              <a:rPr lang="en-US" sz="1100" dirty="0">
                <a:latin typeface="Consolas" panose="020B0609020204030204" pitchFamily="49" charset="0"/>
              </a:rPr>
              <a:t>[2];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struct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::hash &lt;</a:t>
            </a:r>
            <a:r>
              <a:rPr lang="en-US" sz="1100" dirty="0" err="1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operator()(</a:t>
            </a:r>
            <a:r>
              <a:rPr lang="en-US" sz="1100" dirty="0" err="1">
                <a:latin typeface="Consolas" panose="020B0609020204030204" pitchFamily="49" charset="0"/>
              </a:rPr>
              <a:t>UnorderedUnsignedIntPair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&amp;s)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 err="1" smtClean="0">
                <a:latin typeface="Consolas" panose="020B0609020204030204" pitchFamily="49" charset="0"/>
              </a:rPr>
              <a:t>shlPtr</a:t>
            </a:r>
            <a:r>
              <a:rPr lang="en-US" sz="1100" dirty="0" smtClean="0">
                <a:latin typeface="Consolas" panose="020B0609020204030204" pitchFamily="49" charset="0"/>
              </a:rPr>
              <a:t>-&gt;</a:t>
            </a:r>
            <a:r>
              <a:rPr lang="en-US" sz="1100" dirty="0" err="1" smtClean="0">
                <a:latin typeface="Consolas" panose="020B0609020204030204" pitchFamily="49" charset="0"/>
              </a:rPr>
              <a:t>GetSearchKey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edVtHd</a:t>
            </a:r>
            <a:r>
              <a:rPr lang="en-US" sz="1100" dirty="0" smtClean="0">
                <a:latin typeface="Consolas" panose="020B0609020204030204" pitchFamily="49" charset="0"/>
              </a:rPr>
              <a:t>[0])+</a:t>
            </a:r>
            <a:r>
              <a:rPr lang="en-US" sz="1100" dirty="0" err="1" smtClean="0">
                <a:latin typeface="Consolas" panose="020B0609020204030204" pitchFamily="49" charset="0"/>
              </a:rPr>
              <a:t>shlPtr</a:t>
            </a:r>
            <a:r>
              <a:rPr lang="en-US" sz="1100" dirty="0" smtClean="0">
                <a:latin typeface="Consolas" panose="020B0609020204030204" pitchFamily="49" charset="0"/>
              </a:rPr>
              <a:t>-&gt;</a:t>
            </a:r>
            <a:r>
              <a:rPr lang="en-US" sz="1100" dirty="0" err="1" smtClean="0">
                <a:latin typeface="Consolas" panose="020B0609020204030204" pitchFamily="49" charset="0"/>
              </a:rPr>
              <a:t>GetSearchKey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edVtHd</a:t>
            </a:r>
            <a:r>
              <a:rPr lang="en-US" sz="1100" dirty="0" smtClean="0">
                <a:latin typeface="Consolas" panose="020B0609020204030204" pitchFamily="49" charset="0"/>
              </a:rPr>
              <a:t>[1]);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1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search keys.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742" y="914400"/>
            <a:ext cx="7237879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</a:rPr>
              <a:t>unordered_map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class 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unsigned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v[2];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bool operator==(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lhs,const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rhs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return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[0]==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[0] &amp;&amp; 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[1]==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[1]) || (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[0]==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[1] &amp;&amp; </a:t>
            </a:r>
            <a:r>
              <a:rPr lang="en-US" sz="1000" dirty="0" err="1">
                <a:latin typeface="Consolas" panose="020B0609020204030204" pitchFamily="49" charset="0"/>
              </a:rPr>
              <a:t>lhs.v</a:t>
            </a:r>
            <a:r>
              <a:rPr lang="en-US" sz="1000" dirty="0">
                <a:latin typeface="Consolas" panose="020B0609020204030204" pitchFamily="49" charset="0"/>
              </a:rPr>
              <a:t>[1]==</a:t>
            </a:r>
            <a:r>
              <a:rPr lang="en-US" sz="1000" dirty="0" err="1">
                <a:latin typeface="Consolas" panose="020B0609020204030204" pitchFamily="49" charset="0"/>
              </a:rPr>
              <a:t>rhs.v</a:t>
            </a:r>
            <a:r>
              <a:rPr lang="en-US" sz="1000" dirty="0">
                <a:latin typeface="Consolas" panose="020B0609020204030204" pitchFamily="49" charset="0"/>
              </a:rPr>
              <a:t>[0]);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template </a:t>
            </a:r>
            <a:r>
              <a:rPr lang="en-US" sz="1000" dirty="0">
                <a:latin typeface="Consolas" panose="020B0609020204030204" pitchFamily="49" charset="0"/>
              </a:rPr>
              <a:t>&lt;&gt;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struct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::hash &lt;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size_t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operator()(</a:t>
            </a:r>
            <a:r>
              <a:rPr lang="en-US" sz="1000" dirty="0" err="1">
                <a:latin typeface="Consolas" panose="020B0609020204030204" pitchFamily="49" charset="0"/>
              </a:rPr>
              <a:t>UnorderedUnsignedIntPair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&amp;s)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return </a:t>
            </a:r>
            <a:r>
              <a:rPr lang="en-US" sz="1000" dirty="0" err="1">
                <a:latin typeface="Consolas" panose="020B0609020204030204" pitchFamily="49" charset="0"/>
              </a:rPr>
              <a:t>s.v</a:t>
            </a:r>
            <a:r>
              <a:rPr lang="en-US" sz="1000" dirty="0">
                <a:latin typeface="Consolas" panose="020B0609020204030204" pitchFamily="49" charset="0"/>
              </a:rPr>
              <a:t>[0]+</a:t>
            </a:r>
            <a:r>
              <a:rPr lang="en-US" sz="1000" dirty="0" err="1">
                <a:latin typeface="Consolas" panose="020B0609020204030204" pitchFamily="49" charset="0"/>
              </a:rPr>
              <a:t>s.v</a:t>
            </a:r>
            <a:r>
              <a:rPr lang="en-US" sz="1000" dirty="0">
                <a:latin typeface="Consolas" panose="020B0609020204030204" pitchFamily="49" charset="0"/>
              </a:rPr>
              <a:t>[1];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};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main(void)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unordered_map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UnorderedUnsignedIntPair,int</a:t>
            </a:r>
            <a:r>
              <a:rPr lang="en-US" sz="1000" dirty="0">
                <a:latin typeface="Consolas" panose="020B0609020204030204" pitchFamily="49" charset="0"/>
              </a:rPr>
              <a:t>&gt; map;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UnorderedUnsignedIntPair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edge;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[0</a:t>
            </a:r>
            <a:r>
              <a:rPr lang="en-US" sz="1000" dirty="0">
                <a:latin typeface="Consolas" panose="020B0609020204030204" pitchFamily="49" charset="0"/>
              </a:rPr>
              <a:t>]=100;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[1</a:t>
            </a:r>
            <a:r>
              <a:rPr lang="en-US" sz="1000" dirty="0">
                <a:latin typeface="Consolas" panose="020B0609020204030204" pitchFamily="49" charset="0"/>
              </a:rPr>
              <a:t>]=200;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map[edge</a:t>
            </a:r>
            <a:r>
              <a:rPr lang="en-US" sz="1000" dirty="0">
                <a:latin typeface="Consolas" panose="020B0609020204030204" pitchFamily="49" charset="0"/>
              </a:rPr>
              <a:t>]=100200;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[0]=100;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[1</a:t>
            </a:r>
            <a:r>
              <a:rPr lang="en-US" sz="1000" dirty="0">
                <a:latin typeface="Consolas" panose="020B0609020204030204" pitchFamily="49" charset="0"/>
              </a:rPr>
              <a:t>]=200;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("%d\</a:t>
            </a:r>
            <a:r>
              <a:rPr lang="en-US" sz="1000" dirty="0" err="1">
                <a:latin typeface="Consolas" panose="020B0609020204030204" pitchFamily="49" charset="0"/>
              </a:rPr>
              <a:t>n",map</a:t>
            </a:r>
            <a:r>
              <a:rPr lang="en-US" sz="1000" dirty="0">
                <a:latin typeface="Consolas" panose="020B0609020204030204" pitchFamily="49" charset="0"/>
              </a:rPr>
              <a:t>[edge]);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[1</a:t>
            </a:r>
            <a:r>
              <a:rPr lang="en-US" sz="1000" dirty="0">
                <a:latin typeface="Consolas" panose="020B0609020204030204" pitchFamily="49" charset="0"/>
              </a:rPr>
              <a:t>]=100;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edge.v</a:t>
            </a:r>
            <a:r>
              <a:rPr lang="en-US" sz="1000" dirty="0" smtClean="0">
                <a:latin typeface="Consolas" panose="020B0609020204030204" pitchFamily="49" charset="0"/>
              </a:rPr>
              <a:t>[0</a:t>
            </a:r>
            <a:r>
              <a:rPr lang="en-US" sz="1000" dirty="0">
                <a:latin typeface="Consolas" panose="020B0609020204030204" pitchFamily="49" charset="0"/>
              </a:rPr>
              <a:t>]=200;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("%d\</a:t>
            </a:r>
            <a:r>
              <a:rPr lang="en-US" sz="1000" dirty="0" err="1">
                <a:latin typeface="Consolas" panose="020B0609020204030204" pitchFamily="49" charset="0"/>
              </a:rPr>
              <a:t>n",map</a:t>
            </a:r>
            <a:r>
              <a:rPr lang="en-US" sz="1000" dirty="0">
                <a:latin typeface="Consolas" panose="020B0609020204030204" pitchFamily="49" charset="0"/>
              </a:rPr>
              <a:t>[edge]);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return </a:t>
            </a:r>
            <a:r>
              <a:rPr lang="en-US" sz="10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3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implement </a:t>
            </a:r>
            <a:r>
              <a:rPr lang="en-US" dirty="0" err="1" smtClean="0"/>
              <a:t>QEMSimplifier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geblkernel</a:t>
            </a:r>
            <a:r>
              <a:rPr lang="en-US" dirty="0" smtClean="0"/>
              <a:t> in </a:t>
            </a:r>
            <a:r>
              <a:rPr lang="en-US" dirty="0" err="1" smtClean="0"/>
              <a:t>target_link_libraries</a:t>
            </a:r>
            <a:r>
              <a:rPr lang="en-US" dirty="0" smtClean="0"/>
              <a:t> instead of </a:t>
            </a:r>
            <a:r>
              <a:rPr lang="en-US" dirty="0" err="1" smtClean="0"/>
              <a:t>polygonalmesh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ysshellext.h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 of </a:t>
            </a:r>
            <a:r>
              <a:rPr lang="en-US" dirty="0" err="1" smtClean="0"/>
              <a:t>polygonalmesh.h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PolygonalMesh</a:t>
            </a:r>
            <a:r>
              <a:rPr lang="en-US" dirty="0" smtClean="0"/>
              <a:t>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mesh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YsShellExt</a:t>
            </a:r>
            <a:r>
              <a:rPr lang="en-US" dirty="0" smtClean="0"/>
              <a:t> class is independent of OpenGL (only depends on C++11 standard)</a:t>
            </a:r>
          </a:p>
          <a:p>
            <a:r>
              <a:rPr lang="en-US" dirty="0" smtClean="0"/>
              <a:t>Can be used for building a command-line program.</a:t>
            </a:r>
          </a:p>
          <a:p>
            <a:r>
              <a:rPr lang="en-US" dirty="0" smtClean="0"/>
              <a:t>Example</a:t>
            </a:r>
            <a:r>
              <a:rPr lang="en-US" smtClean="0"/>
              <a:t>: Identifying a mesh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find a path between two picked vertices with the greedy-search.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YsShellExt</a:t>
            </a:r>
            <a:r>
              <a:rPr lang="en-US" dirty="0" smtClean="0"/>
              <a:t>::</a:t>
            </a:r>
            <a:r>
              <a:rPr lang="en-US" dirty="0" err="1" smtClean="0"/>
              <a:t>GetConnectedVertex</a:t>
            </a:r>
            <a:r>
              <a:rPr lang="en-US" dirty="0" smtClean="0"/>
              <a:t> and step to the one that is closest to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9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Re-writing the Picking (and other features) Program with </a:t>
            </a:r>
            <a:r>
              <a:rPr lang="en-US" dirty="0" err="1" smtClean="0"/>
              <a:t>YsShellExt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Color-map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4-color theorem: You only need four colors to paint all polygons so that no neighboring polygons have the same color.</a:t>
            </a:r>
          </a:p>
          <a:p>
            <a:r>
              <a:rPr lang="en-US" dirty="0" smtClean="0"/>
              <a:t>It is true for any genus-0 </a:t>
            </a:r>
            <a:r>
              <a:rPr lang="en-US" smtClean="0"/>
              <a:t>geometry.</a:t>
            </a:r>
            <a:endParaRPr lang="en-US" dirty="0" smtClean="0"/>
          </a:p>
          <a:p>
            <a:r>
              <a:rPr lang="en-US" dirty="0" smtClean="0"/>
              <a:t>Obvious for a triangular mesh.</a:t>
            </a:r>
          </a:p>
          <a:p>
            <a:r>
              <a:rPr lang="en-US" dirty="0" smtClean="0"/>
              <a:t>If you don’t care about the minimum number of triangles, it is not a big deal.</a:t>
            </a:r>
          </a:p>
          <a:p>
            <a:r>
              <a:rPr lang="en-US" dirty="0" smtClean="0"/>
              <a:t>You can easily implement it if you know neighboring polygons.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7967"/>
            <a:ext cx="449353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YsColor</a:t>
            </a:r>
            <a:r>
              <a:rPr lang="en-US" sz="1000" dirty="0">
                <a:latin typeface="Lucida Console" panose="020B0609040504020204" pitchFamily="49" charset="0"/>
              </a:rPr>
              <a:t>&gt; palette;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YsBlue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YsRed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YsGreen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YsYellow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YsMagenta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YsCyan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YsDarkBlue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YsDarkRed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YsDarkGreen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YsDarkYellow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YsDarkMagenta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YsDarkCyan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 err="1">
                <a:latin typeface="Lucida Console" panose="020B0609040504020204" pitchFamily="49" charset="0"/>
              </a:rPr>
              <a:t>plHd</a:t>
            </a:r>
            <a:r>
              <a:rPr lang="en-US" sz="1000" dirty="0">
                <a:latin typeface="Lucida Console" panose="020B0609040504020204" pitchFamily="49" charset="0"/>
              </a:rPr>
              <a:t> : </a:t>
            </a:r>
            <a:r>
              <a:rPr lang="en-US" sz="1000" dirty="0" err="1">
                <a:latin typeface="Lucida Console" panose="020B0609040504020204" pitchFamily="49" charset="0"/>
              </a:rPr>
              <a:t>shl.AllPolygon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&lt;bool&gt; used;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used.resize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auto </a:t>
            </a:r>
            <a:r>
              <a:rPr lang="en-US" sz="1000" dirty="0" err="1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shl.GetPolygonNumVertex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plHd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decltype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)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nEdge</a:t>
            </a:r>
            <a:r>
              <a:rPr lang="en-US" sz="1000" dirty="0">
                <a:latin typeface="Lucida Console" panose="020B0609040504020204" pitchFamily="49" charset="0"/>
              </a:rPr>
              <a:t>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shl.GetNeighborPolygon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plHd,i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auto </a:t>
            </a:r>
            <a:r>
              <a:rPr lang="en-US" sz="1000" dirty="0" err="1">
                <a:latin typeface="Lucida Console" panose="020B0609040504020204" pitchFamily="49" charset="0"/>
              </a:rPr>
              <a:t>neiCol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shl.GetColor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neiPlHd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j=0; j&lt;</a:t>
            </a:r>
            <a:r>
              <a:rPr lang="en-US" sz="1000" dirty="0" err="1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(); ++j)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neiCol</a:t>
            </a:r>
            <a:r>
              <a:rPr lang="en-US" sz="1000" dirty="0">
                <a:latin typeface="Lucida Console" panose="020B0609040504020204" pitchFamily="49" charset="0"/>
              </a:rPr>
              <a:t>==palette[j])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    used[j</a:t>
            </a:r>
            <a:r>
              <a:rPr lang="en-US" sz="1000" dirty="0">
                <a:latin typeface="Lucida Console" panose="020B0609040504020204" pitchFamily="49" charset="0"/>
              </a:rPr>
              <a:t>]=true;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3174" y="152400"/>
            <a:ext cx="472437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k=0; k&lt;</a:t>
            </a:r>
            <a:r>
              <a:rPr lang="en-US" sz="1000" dirty="0" err="1">
                <a:latin typeface="Lucida Console" panose="020B0609040504020204" pitchFamily="49" charset="0"/>
              </a:rPr>
              <a:t>palette.size</a:t>
            </a:r>
            <a:r>
              <a:rPr lang="en-US" sz="1000" dirty="0">
                <a:latin typeface="Lucida Console" panose="020B0609040504020204" pitchFamily="49" charset="0"/>
              </a:rPr>
              <a:t>(); ++k)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if(true</a:t>
            </a:r>
            <a:r>
              <a:rPr lang="en-US" sz="1000" dirty="0">
                <a:latin typeface="Lucida Console" panose="020B0609040504020204" pitchFamily="49" charset="0"/>
              </a:rPr>
              <a:t>!=used[k])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unusedIndex</a:t>
            </a:r>
            <a:r>
              <a:rPr lang="en-US" sz="1000" dirty="0" smtClean="0">
                <a:latin typeface="Lucida Console" panose="020B0609040504020204" pitchFamily="49" charset="0"/>
              </a:rPr>
              <a:t>=k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if(0</a:t>
            </a:r>
            <a:r>
              <a:rPr lang="en-US" sz="1000" dirty="0">
                <a:latin typeface="Lucida Console" panose="020B0609040504020204" pitchFamily="49" charset="0"/>
              </a:rPr>
              <a:t>&lt;=</a:t>
            </a:r>
            <a:r>
              <a:rPr lang="en-US" sz="1000" dirty="0" err="1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shl.SetPolygonColor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plHd,palette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unusedIndex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else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// </a:t>
            </a:r>
            <a:r>
              <a:rPr lang="en-US" sz="1000" dirty="0">
                <a:latin typeface="Lucida Console" panose="020B0609040504020204" pitchFamily="49" charset="0"/>
              </a:rPr>
              <a:t>You come up with a new color, 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// </a:t>
            </a:r>
            <a:r>
              <a:rPr lang="en-US" sz="1000" dirty="0">
                <a:latin typeface="Lucida Console" panose="020B0609040504020204" pitchFamily="49" charset="0"/>
              </a:rPr>
              <a:t>use it, and add to palette.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14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2324</Words>
  <Application>Microsoft Office PowerPoint</Application>
  <PresentationFormat>On-screen Show (4:3)</PresentationFormat>
  <Paragraphs>410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굴림</vt:lpstr>
      <vt:lpstr>Arial</vt:lpstr>
      <vt:lpstr>Calibri</vt:lpstr>
      <vt:lpstr>Cambria Math</vt:lpstr>
      <vt:lpstr>Consolas</vt:lpstr>
      <vt:lpstr>Lucida Console</vt:lpstr>
      <vt:lpstr>Default Design</vt:lpstr>
      <vt:lpstr>24-783 Lecture 19</vt:lpstr>
      <vt:lpstr>PowerPoint Presentation</vt:lpstr>
      <vt:lpstr>Introducing YsShellExt class</vt:lpstr>
      <vt:lpstr>Using YsShellExt class</vt:lpstr>
      <vt:lpstr>Identifying a mesh type</vt:lpstr>
      <vt:lpstr>Greedy Path Finding</vt:lpstr>
      <vt:lpstr>Re-writing the Picking (and other features) Program with YsShellExt</vt:lpstr>
      <vt:lpstr>Color-map problem</vt:lpstr>
      <vt:lpstr>PowerPoint Presentation</vt:lpstr>
      <vt:lpstr>Greedy-Search Path Finding</vt:lpstr>
      <vt:lpstr>PowerPoint Presentation</vt:lpstr>
      <vt:lpstr>PowerPoint Presentation</vt:lpstr>
      <vt:lpstr>PowerPoint Presentation</vt:lpstr>
      <vt:lpstr>Quadric Error Metrics Method</vt:lpstr>
      <vt:lpstr>Quadric Error Metrics Method</vt:lpstr>
      <vt:lpstr>Quadric Error Metrics Method</vt:lpstr>
      <vt:lpstr>To implement the method, you need to…</vt:lpstr>
      <vt:lpstr>Edge Collapsing Operation</vt:lpstr>
      <vt:lpstr>Edge Collapsing Operation</vt:lpstr>
      <vt:lpstr>Quadric Error Metrics</vt:lpstr>
      <vt:lpstr>Quadric Error Metrics</vt:lpstr>
      <vt:lpstr>Quadric Error Metric</vt:lpstr>
      <vt:lpstr>Quadric Error Metric</vt:lpstr>
      <vt:lpstr>Quadric Error Metric</vt:lpstr>
      <vt:lpstr>Is it supposed to be this slow?</vt:lpstr>
      <vt:lpstr>Priority Queue with Key Update</vt:lpstr>
      <vt:lpstr>Priority Queue</vt:lpstr>
      <vt:lpstr>Priority Queue</vt:lpstr>
      <vt:lpstr>Priority Queue</vt:lpstr>
      <vt:lpstr>Priority Queue + Key Update</vt:lpstr>
      <vt:lpstr>Priority-Queue with Key Update</vt:lpstr>
      <vt:lpstr>Priority Queue with Key Update</vt:lpstr>
      <vt:lpstr>Priority Queue</vt:lpstr>
      <vt:lpstr>PowerPoint Presentation</vt:lpstr>
      <vt:lpstr>We have search keys.</vt:lpstr>
      <vt:lpstr>Ready to implement QEMSimplifier class.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666</cp:revision>
  <dcterms:created xsi:type="dcterms:W3CDTF">2009-08-19T14:18:47Z</dcterms:created>
  <dcterms:modified xsi:type="dcterms:W3CDTF">2017-03-29T18:37:03Z</dcterms:modified>
</cp:coreProperties>
</file>