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83" r:id="rId2"/>
    <p:sldId id="721" r:id="rId3"/>
    <p:sldId id="264" r:id="rId4"/>
    <p:sldId id="735" r:id="rId5"/>
    <p:sldId id="736" r:id="rId6"/>
    <p:sldId id="737" r:id="rId7"/>
    <p:sldId id="738" r:id="rId8"/>
    <p:sldId id="739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53" r:id="rId23"/>
    <p:sldId id="754" r:id="rId24"/>
    <p:sldId id="755" r:id="rId25"/>
    <p:sldId id="756" r:id="rId26"/>
    <p:sldId id="757" r:id="rId27"/>
    <p:sldId id="758" r:id="rId28"/>
    <p:sldId id="759" r:id="rId29"/>
    <p:sldId id="760" r:id="rId30"/>
    <p:sldId id="761" r:id="rId31"/>
    <p:sldId id="762" r:id="rId32"/>
    <p:sldId id="763" r:id="rId33"/>
    <p:sldId id="764" r:id="rId34"/>
    <p:sldId id="765" r:id="rId35"/>
    <p:sldId id="766" r:id="rId36"/>
    <p:sldId id="767" r:id="rId37"/>
    <p:sldId id="768" r:id="rId38"/>
    <p:sldId id="769" r:id="rId39"/>
    <p:sldId id="770" r:id="rId40"/>
    <p:sldId id="771" r:id="rId41"/>
    <p:sldId id="772" r:id="rId42"/>
    <p:sldId id="773" r:id="rId43"/>
    <p:sldId id="774" r:id="rId44"/>
    <p:sldId id="775" r:id="rId45"/>
    <p:sldId id="776" r:id="rId46"/>
    <p:sldId id="777" r:id="rId47"/>
    <p:sldId id="778" r:id="rId48"/>
    <p:sldId id="779" r:id="rId49"/>
    <p:sldId id="780" r:id="rId50"/>
    <p:sldId id="781" r:id="rId51"/>
    <p:sldId id="782" r:id="rId52"/>
    <p:sldId id="783" r:id="rId53"/>
    <p:sldId id="784" r:id="rId54"/>
    <p:sldId id="788" r:id="rId55"/>
    <p:sldId id="789" r:id="rId56"/>
    <p:sldId id="790" r:id="rId57"/>
    <p:sldId id="791" r:id="rId58"/>
    <p:sldId id="792" r:id="rId59"/>
    <p:sldId id="793" r:id="rId60"/>
    <p:sldId id="794" r:id="rId61"/>
    <p:sldId id="795" r:id="rId62"/>
    <p:sldId id="796" r:id="rId63"/>
    <p:sldId id="797" r:id="rId64"/>
    <p:sldId id="798" r:id="rId65"/>
    <p:sldId id="799" r:id="rId66"/>
    <p:sldId id="800" r:id="rId67"/>
    <p:sldId id="801" r:id="rId68"/>
    <p:sldId id="802" r:id="rId69"/>
    <p:sldId id="803" r:id="rId70"/>
    <p:sldId id="804" r:id="rId71"/>
    <p:sldId id="805" r:id="rId72"/>
    <p:sldId id="806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60"/>
  </p:normalViewPr>
  <p:slideViewPr>
    <p:cSldViewPr snapToGrid="0" showGuides="1">
      <p:cViewPr varScale="1">
        <p:scale>
          <a:sx n="145" d="100"/>
          <a:sy n="145" d="100"/>
        </p:scale>
        <p:origin x="132" y="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 smtClean="0"/>
              <a:t>24-783 Lecture </a:t>
            </a:r>
            <a:r>
              <a:rPr lang="en-US" dirty="0" smtClean="0"/>
              <a:t>22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86" y="2958096"/>
            <a:ext cx="4036828" cy="26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the C++ program access these two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two files needs to be copied to the location that the executable can access.</a:t>
            </a:r>
          </a:p>
          <a:p>
            <a:r>
              <a:rPr lang="en-US" dirty="0" smtClean="0"/>
              <a:t>Store these two files under data directory of the source directory, and</a:t>
            </a:r>
          </a:p>
          <a:p>
            <a:r>
              <a:rPr lang="en-US" dirty="0" smtClean="0"/>
              <a:t>Use: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insert the piece of CMake script that we did in the last lecture so that the </a:t>
            </a:r>
            <a:r>
              <a:rPr lang="en-US" dirty="0" err="1" smtClean="0"/>
              <a:t>shader</a:t>
            </a:r>
            <a:r>
              <a:rPr lang="en-US" dirty="0" smtClean="0"/>
              <a:t> programs are copied to the directory where the program can look at.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0871" y="3167390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set(DATA_FILE_LOCATION ${CMAKE_CURRENT_SOURCE_DIR}/data)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2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step by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check if the two files are accessible.</a:t>
            </a:r>
          </a:p>
          <a:p>
            <a:r>
              <a:rPr lang="en-US" dirty="0" smtClean="0"/>
              <a:t>In Initialize function, just open and read the contents of the two </a:t>
            </a:r>
            <a:r>
              <a:rPr lang="en-US" dirty="0" err="1" smtClean="0"/>
              <a:t>shader</a:t>
            </a:r>
            <a:r>
              <a:rPr lang="en-US" dirty="0" smtClean="0"/>
              <a:t> source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9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the renderer to </a:t>
            </a:r>
            <a:r>
              <a:rPr lang="en-US" dirty="0" err="1" smtClean="0"/>
              <a:t>std</a:t>
            </a:r>
            <a:r>
              <a:rPr lang="en-US" dirty="0" smtClean="0"/>
              <a:t>::vector &lt;char&gt;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goal:  Write a class that enables the program in the constructor, and disables it in the destructor.</a:t>
            </a:r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renderer.h</a:t>
            </a:r>
            <a:r>
              <a:rPr lang="en-US" dirty="0" smtClean="0"/>
              <a:t> and renderer.cpp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3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973" y="1762594"/>
            <a:ext cx="356219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ifndef</a:t>
            </a:r>
            <a:r>
              <a:rPr lang="en-US" sz="900" dirty="0">
                <a:latin typeface="Lucida Console" panose="020B0609040504020204" pitchFamily="49" charset="0"/>
              </a:rPr>
              <a:t> RENDERER_IS_INCLUDED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#define </a:t>
            </a:r>
            <a:r>
              <a:rPr lang="en-US" sz="900" dirty="0" smtClean="0">
                <a:latin typeface="Lucida Console" panose="020B0609040504020204" pitchFamily="49" charset="0"/>
              </a:rPr>
              <a:t>RENDERER_IS_INCLUDED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 smtClean="0">
                <a:latin typeface="Lucida Console" panose="020B0609040504020204" pitchFamily="49" charset="0"/>
              </a:rPr>
              <a:t>#include &lt;</a:t>
            </a:r>
            <a:r>
              <a:rPr lang="en-US" sz="900" dirty="0" err="1" smtClean="0">
                <a:latin typeface="Lucida Console" panose="020B0609040504020204" pitchFamily="49" charset="0"/>
              </a:rPr>
              <a:t>ysgl.h</a:t>
            </a:r>
            <a:r>
              <a:rPr lang="en-US" sz="900" dirty="0" smtClean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 smtClean="0">
                <a:latin typeface="Lucida Console" panose="020B0609040504020204" pitchFamily="49" charset="0"/>
              </a:rPr>
              <a:t>#</a:t>
            </a:r>
            <a:r>
              <a:rPr lang="en-US" sz="900" dirty="0">
                <a:latin typeface="Lucida Console" panose="020B0609040504020204" pitchFamily="49" charset="0"/>
              </a:rPr>
              <a:t>include &lt;vector&gt;</a:t>
            </a:r>
          </a:p>
          <a:p>
            <a:r>
              <a:rPr lang="en-US" sz="900" dirty="0" err="1" smtClean="0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&lt;char&gt; </a:t>
            </a:r>
            <a:r>
              <a:rPr lang="en-US" sz="900" dirty="0" err="1">
                <a:latin typeface="Lucida Console" panose="020B0609040504020204" pitchFamily="49" charset="0"/>
              </a:rPr>
              <a:t>ReadTextFile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char </a:t>
            </a:r>
            <a:r>
              <a:rPr lang="en-US" sz="900" dirty="0" err="1">
                <a:latin typeface="Lucida Console" panose="020B0609040504020204" pitchFamily="49" charset="0"/>
              </a:rPr>
              <a:t>fn</a:t>
            </a:r>
            <a:r>
              <a:rPr lang="en-US" sz="900" dirty="0">
                <a:latin typeface="Lucida Console" panose="020B0609040504020204" pitchFamily="49" charset="0"/>
              </a:rPr>
              <a:t>[]);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endif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1043" y="1762594"/>
            <a:ext cx="387798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#include "</a:t>
            </a:r>
            <a:r>
              <a:rPr lang="en-US" sz="1000" dirty="0" err="1">
                <a:latin typeface="Lucida Console" panose="020B0609040504020204" pitchFamily="49" charset="0"/>
              </a:rPr>
              <a:t>renderer.h</a:t>
            </a:r>
            <a:r>
              <a:rPr lang="en-US" sz="1000" dirty="0">
                <a:latin typeface="Lucida Console" panose="020B0609040504020204" pitchFamily="49" charset="0"/>
              </a:rPr>
              <a:t>"</a:t>
            </a:r>
          </a:p>
          <a:p>
            <a:endParaRPr lang="en-US" sz="1000" dirty="0" smtClean="0">
              <a:latin typeface="Lucida Console" panose="020B0609040504020204" pitchFamily="49" charset="0"/>
            </a:endParaRPr>
          </a:p>
          <a:p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&lt;char&gt; </a:t>
            </a:r>
            <a:r>
              <a:rPr lang="en-US" sz="1000" dirty="0" err="1">
                <a:latin typeface="Lucida Console" panose="020B0609040504020204" pitchFamily="49" charset="0"/>
              </a:rPr>
              <a:t>ReadTextFile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&lt;char&gt; </a:t>
            </a:r>
            <a:r>
              <a:rPr lang="en-US" sz="1000" dirty="0" err="1">
                <a:latin typeface="Lucida Console" panose="020B0609040504020204" pitchFamily="49" charset="0"/>
              </a:rPr>
              <a:t>fileContent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char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[256];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FILE </a:t>
            </a:r>
            <a:r>
              <a:rPr lang="en-US" sz="1000" dirty="0">
                <a:latin typeface="Lucida Console" panose="020B0609040504020204" pitchFamily="49" charset="0"/>
              </a:rPr>
              <a:t>*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fopen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,"r");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if(</a:t>
            </a:r>
            <a:r>
              <a:rPr lang="en-US" sz="10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while(</a:t>
            </a:r>
            <a:r>
              <a:rPr lang="en-US" sz="1000" dirty="0" err="1" smtClean="0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fgets</a:t>
            </a:r>
            <a:r>
              <a:rPr lang="en-US" sz="1000" dirty="0">
                <a:latin typeface="Lucida Console" panose="020B0609040504020204" pitchFamily="49" charset="0"/>
              </a:rPr>
              <a:t>(str,255,fp))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for(</a:t>
            </a:r>
            <a:r>
              <a:rPr lang="en-US" sz="1000" dirty="0" err="1" smtClean="0">
                <a:latin typeface="Lucida Console" panose="020B0609040504020204" pitchFamily="49" charset="0"/>
              </a:rPr>
              <a:t>int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]!=0;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{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fileContent.push_back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str</a:t>
            </a:r>
            <a:r>
              <a:rPr lang="en-US" sz="1000" dirty="0" smtClean="0">
                <a:latin typeface="Lucida Console" panose="020B0609040504020204" pitchFamily="49" charset="0"/>
              </a:rPr>
              <a:t>[</a:t>
            </a:r>
            <a:r>
              <a:rPr lang="en-US" sz="1000" dirty="0" err="1" smtClean="0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fclose</a:t>
            </a:r>
            <a:r>
              <a:rPr lang="en-US" sz="1000" dirty="0" smtClean="0">
                <a:latin typeface="Lucida Console" panose="020B0609040504020204" pitchFamily="49" charset="0"/>
              </a:rPr>
              <a:t>(</a:t>
            </a:r>
            <a:r>
              <a:rPr lang="en-US" sz="1000" dirty="0" err="1" smtClean="0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}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</a:t>
            </a:r>
            <a:r>
              <a:rPr lang="en-US" sz="1000" dirty="0" err="1" smtClean="0">
                <a:latin typeface="Lucida Console" panose="020B0609040504020204" pitchFamily="49" charset="0"/>
              </a:rPr>
              <a:t>fileContent.push_back</a:t>
            </a:r>
            <a:r>
              <a:rPr lang="en-US" sz="1000" dirty="0" smtClean="0">
                <a:latin typeface="Lucida Console" panose="020B0609040504020204" pitchFamily="49" charset="0"/>
              </a:rPr>
              <a:t>(0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return </a:t>
            </a:r>
            <a:r>
              <a:rPr lang="en-US" sz="1000" dirty="0" err="1">
                <a:latin typeface="Lucida Console" panose="020B0609040504020204" pitchFamily="49" charset="0"/>
              </a:rPr>
              <a:t>fileContent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973" y="1208596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renderer.h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1043" y="1208596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renderer.cpp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3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in OpenGL header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(major frustration):</a:t>
            </a:r>
          </a:p>
          <a:p>
            <a:pPr lvl="1"/>
            <a:r>
              <a:rPr lang="en-US" dirty="0"/>
              <a:t>Apple put OpenGL headers in a non-standard location.</a:t>
            </a:r>
          </a:p>
          <a:p>
            <a:pPr lvl="1"/>
            <a:r>
              <a:rPr lang="en-US" dirty="0"/>
              <a:t>Windows needs </a:t>
            </a:r>
            <a:r>
              <a:rPr lang="en-US" dirty="0" err="1"/>
              <a:t>windows.h</a:t>
            </a:r>
            <a:r>
              <a:rPr lang="en-US" dirty="0"/>
              <a:t> be included before including OpenGL headers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Visual C++ does not come with OpenGL 2.x headers.  (For Visual C++, headers are in public/</a:t>
            </a:r>
            <a:r>
              <a:rPr lang="en-US" dirty="0" err="1" smtClean="0"/>
              <a:t>src</a:t>
            </a:r>
            <a:r>
              <a:rPr lang="en-US" dirty="0" smtClean="0"/>
              <a:t>/imported/include/GL.  Redistribution of the headers are permitted.)</a:t>
            </a:r>
            <a:endParaRPr lang="en-US" dirty="0"/>
          </a:p>
          <a:p>
            <a:pPr lvl="1"/>
            <a:r>
              <a:rPr lang="en-US" dirty="0"/>
              <a:t>iOS uses OpenGL ES, whose headers are in a different location.</a:t>
            </a:r>
          </a:p>
          <a:p>
            <a:r>
              <a:rPr lang="en-US" dirty="0"/>
              <a:t>You end up needing that many lines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7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429" y="266932"/>
            <a:ext cx="672491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OPENGL_HEADER_IS_INCLUDED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#define OPENGL_HEADER_IS_INCLUDED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ifdef</a:t>
            </a:r>
            <a:r>
              <a:rPr lang="en-US" sz="1000" dirty="0">
                <a:latin typeface="Lucida Console" panose="020B0609040504020204" pitchFamily="49" charset="0"/>
              </a:rPr>
              <a:t> _WIN32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WIN32_LEAN_AND_MEAN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// </a:t>
            </a:r>
            <a:r>
              <a:rPr lang="en-US" sz="1000" dirty="0">
                <a:latin typeface="Lucida Console" panose="020B0609040504020204" pitchFamily="49" charset="0"/>
              </a:rPr>
              <a:t>Prevent inclusion of </a:t>
            </a:r>
            <a:r>
              <a:rPr lang="en-US" sz="1000" dirty="0" err="1">
                <a:latin typeface="Lucida Console" panose="020B0609040504020204" pitchFamily="49" charset="0"/>
              </a:rPr>
              <a:t>winsock.h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#</a:t>
            </a:r>
            <a:r>
              <a:rPr lang="en-US" sz="1000" dirty="0">
                <a:latin typeface="Lucida Console" panose="020B0609040504020204" pitchFamily="49" charset="0"/>
              </a:rPr>
              <a:t>define WIN32_LEAN_AND_MEAN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#</a:t>
            </a:r>
            <a:r>
              <a:rPr lang="en-US" sz="1000" dirty="0">
                <a:latin typeface="Lucida Console" panose="020B0609040504020204" pitchFamily="49" charset="0"/>
              </a:rPr>
              <a:t>include &lt;</a:t>
            </a:r>
            <a:r>
              <a:rPr lang="en-US" sz="1000" dirty="0" err="1">
                <a:latin typeface="Lucida Console" panose="020B0609040504020204" pitchFamily="49" charset="0"/>
              </a:rPr>
              <a:t>windows.h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#</a:t>
            </a:r>
            <a:r>
              <a:rPr lang="en-US" sz="1000" dirty="0" err="1">
                <a:latin typeface="Lucida Console" panose="020B0609040504020204" pitchFamily="49" charset="0"/>
              </a:rPr>
              <a:t>undef</a:t>
            </a:r>
            <a:r>
              <a:rPr lang="en-US" sz="1000" dirty="0">
                <a:latin typeface="Lucida Console" panose="020B0609040504020204" pitchFamily="49" charset="0"/>
              </a:rPr>
              <a:t> WIN32_LEAN_AND_MEAN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#</a:t>
            </a:r>
            <a:r>
              <a:rPr lang="en-US" sz="1000" dirty="0">
                <a:latin typeface="Lucida Console" panose="020B0609040504020204" pitchFamily="49" charset="0"/>
              </a:rPr>
              <a:t>else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// </a:t>
            </a:r>
            <a:r>
              <a:rPr lang="en-US" sz="1000" dirty="0">
                <a:latin typeface="Lucida Console" panose="020B0609040504020204" pitchFamily="49" charset="0"/>
              </a:rPr>
              <a:t>Too late.  Just include it.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#</a:t>
            </a:r>
            <a:r>
              <a:rPr lang="en-US" sz="1000" dirty="0">
                <a:latin typeface="Lucida Console" panose="020B0609040504020204" pitchFamily="49" charset="0"/>
              </a:rPr>
              <a:t>include &lt;</a:t>
            </a:r>
            <a:r>
              <a:rPr lang="en-US" sz="1000" dirty="0" err="1">
                <a:latin typeface="Lucida Console" panose="020B0609040504020204" pitchFamily="49" charset="0"/>
              </a:rPr>
              <a:t>windows.h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GL_GLEXT_PROTOTYPES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#</a:t>
            </a:r>
            <a:r>
              <a:rPr lang="en-US" sz="1000" dirty="0">
                <a:latin typeface="Lucida Console" panose="020B0609040504020204" pitchFamily="49" charset="0"/>
              </a:rPr>
              <a:t>define GL_GLEXT_PROTOTYPES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__APPLE__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#</a:t>
            </a:r>
            <a:r>
              <a:rPr lang="en-US" sz="1000" dirty="0">
                <a:latin typeface="Lucida Console" panose="020B0609040504020204" pitchFamily="49" charset="0"/>
              </a:rPr>
              <a:t>include &lt;GL/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#</a:t>
            </a:r>
            <a:r>
              <a:rPr lang="en-US" sz="1000" dirty="0">
                <a:latin typeface="Lucida Console" panose="020B0609040504020204" pitchFamily="49" charset="0"/>
              </a:rPr>
              <a:t>include &lt;GL/</a:t>
            </a:r>
            <a:r>
              <a:rPr lang="en-US" sz="1000" dirty="0" err="1">
                <a:latin typeface="Lucida Console" panose="020B0609040504020204" pitchFamily="49" charset="0"/>
              </a:rPr>
              <a:t>glu.h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#</a:t>
            </a:r>
            <a:r>
              <a:rPr lang="en-US" sz="1000" dirty="0">
                <a:latin typeface="Lucida Console" panose="020B0609040504020204" pitchFamily="49" charset="0"/>
              </a:rPr>
              <a:t>include &lt;GL/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</a:t>
            </a:r>
            <a:r>
              <a:rPr lang="en-US" sz="1000" dirty="0" err="1">
                <a:latin typeface="Lucida Console" panose="020B0609040504020204" pitchFamily="49" charset="0"/>
              </a:rPr>
              <a:t>TargetConditionals.h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#if TARGET_OS_EMBEDDED!=0 || TARGET_OS_IPHONE!=0 || TARGET_OS_IPHONE_SIMULATOR!=0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#</a:t>
            </a:r>
            <a:r>
              <a:rPr lang="en-US" sz="1000" dirty="0">
                <a:latin typeface="Lucida Console" panose="020B0609040504020204" pitchFamily="49" charset="0"/>
              </a:rPr>
              <a:t>include &lt;</a:t>
            </a:r>
            <a:r>
              <a:rPr lang="en-US" sz="1000" dirty="0" err="1">
                <a:latin typeface="Lucida Console" panose="020B0609040504020204" pitchFamily="49" charset="0"/>
              </a:rPr>
              <a:t>OpenGLES</a:t>
            </a:r>
            <a:r>
              <a:rPr lang="en-US" sz="1000" dirty="0">
                <a:latin typeface="Lucida Console" panose="020B0609040504020204" pitchFamily="49" charset="0"/>
              </a:rPr>
              <a:t>/ES2/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#</a:t>
            </a:r>
            <a:r>
              <a:rPr lang="en-US" sz="1000" dirty="0">
                <a:latin typeface="Lucida Console" panose="020B0609040504020204" pitchFamily="49" charset="0"/>
              </a:rPr>
              <a:t>include &lt;</a:t>
            </a:r>
            <a:r>
              <a:rPr lang="en-US" sz="1000" dirty="0" err="1">
                <a:latin typeface="Lucida Console" panose="020B0609040504020204" pitchFamily="49" charset="0"/>
              </a:rPr>
              <a:t>OpenGLES</a:t>
            </a:r>
            <a:r>
              <a:rPr lang="en-US" sz="1000" dirty="0">
                <a:latin typeface="Lucida Console" panose="020B0609040504020204" pitchFamily="49" charset="0"/>
              </a:rPr>
              <a:t>/ES2/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</a:t>
            </a:r>
            <a:r>
              <a:rPr lang="en-US" sz="1000" dirty="0" err="1" smtClean="0">
                <a:latin typeface="Lucida Console" panose="020B0609040504020204" pitchFamily="49" charset="0"/>
              </a:rPr>
              <a:t>typedef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double </a:t>
            </a:r>
            <a:r>
              <a:rPr lang="en-US" sz="1000" dirty="0" err="1">
                <a:latin typeface="Lucida Console" panose="020B0609040504020204" pitchFamily="49" charset="0"/>
              </a:rPr>
              <a:t>GLdouble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#</a:t>
            </a:r>
            <a:r>
              <a:rPr lang="en-US" sz="1000" dirty="0">
                <a:latin typeface="Lucida Console" panose="020B0609040504020204" pitchFamily="49" charset="0"/>
              </a:rPr>
              <a:t>else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#</a:t>
            </a:r>
            <a:r>
              <a:rPr lang="en-US" sz="1000" dirty="0">
                <a:latin typeface="Lucida Console" panose="020B0609040504020204" pitchFamily="49" charset="0"/>
              </a:rPr>
              <a:t>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#</a:t>
            </a:r>
            <a:r>
              <a:rPr lang="en-US" sz="1000" dirty="0">
                <a:latin typeface="Lucida Console" panose="020B0609040504020204" pitchFamily="49" charset="0"/>
              </a:rPr>
              <a:t>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glu.h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    #</a:t>
            </a:r>
            <a:r>
              <a:rPr lang="en-US" sz="1000" dirty="0">
                <a:latin typeface="Lucida Console" panose="020B0609040504020204" pitchFamily="49" charset="0"/>
              </a:rPr>
              <a:t>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 smtClean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 smtClean="0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57600" y="813816"/>
            <a:ext cx="109728" cy="15179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58769" y="1261872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Visual C++ wants </a:t>
            </a:r>
            <a:r>
              <a:rPr lang="en-US" dirty="0" err="1" smtClean="0">
                <a:solidFill>
                  <a:srgbClr val="FF0000"/>
                </a:solidFill>
              </a:rPr>
              <a:t>windows.h</a:t>
            </a:r>
            <a:r>
              <a:rPr lang="en-US" dirty="0" smtClean="0">
                <a:solidFill>
                  <a:srgbClr val="FF0000"/>
                </a:solidFill>
              </a:rPr>
              <a:t> be included before OpenGL headers.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779776" y="2578608"/>
            <a:ext cx="64008" cy="5212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8753" y="2305734"/>
            <a:ext cx="4261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macro is needed for Visual C++, or OpenGL 2.x function prototypes are ignored.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2304288" y="3236976"/>
            <a:ext cx="82296" cy="7132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86584" y="3229064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the standard location.  Everyone should put these three files in here!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839712" y="4034304"/>
            <a:ext cx="143771" cy="8439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92628" y="4248484"/>
            <a:ext cx="163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OpenGL 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2843784" y="4720982"/>
            <a:ext cx="124969" cy="856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87040" y="4789640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wanted to put these headers under OpenGL sub-directory, not GL.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936" y="6136332"/>
            <a:ext cx="746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Aaaaagh</a:t>
            </a:r>
            <a:r>
              <a:rPr lang="en-US" dirty="0" smtClean="0">
                <a:solidFill>
                  <a:srgbClr val="FF0000"/>
                </a:solidFill>
              </a:rPr>
              <a:t>!  Why everyone makes cross-platform development difficult!!!!!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0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sick and tired of cutting &amp; pasting these lines just to enable OpenGL, it is written in </a:t>
            </a:r>
            <a:r>
              <a:rPr lang="en-US" dirty="0" err="1" smtClean="0"/>
              <a:t>ysglheader.h</a:t>
            </a:r>
            <a:r>
              <a:rPr lang="en-US" dirty="0" smtClean="0"/>
              <a:t> for you in public repository.</a:t>
            </a:r>
          </a:p>
          <a:p>
            <a:r>
              <a:rPr lang="en-US" dirty="0"/>
              <a:t>If you have public repository added from your top-level CMakeLists.txt</a:t>
            </a:r>
          </a:p>
          <a:p>
            <a:pPr lvl="1"/>
            <a:r>
              <a:rPr lang="en-US" dirty="0" smtClean="0"/>
              <a:t>Add in C++ code:</a:t>
            </a:r>
          </a:p>
          <a:p>
            <a:pPr marL="914400" lvl="2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ysgl.h</a:t>
            </a:r>
            <a:r>
              <a:rPr lang="en-US" dirty="0" smtClean="0"/>
              <a:t>&gt;   // This also includes </a:t>
            </a:r>
            <a:r>
              <a:rPr lang="en-US" dirty="0" err="1" smtClean="0"/>
              <a:t>ysglheader.h</a:t>
            </a:r>
            <a:endParaRPr lang="en-US" dirty="0" smtClean="0"/>
          </a:p>
          <a:p>
            <a:pPr lvl="1"/>
            <a:r>
              <a:rPr lang="en-US" dirty="0" smtClean="0"/>
              <a:t>Add in CMakeLists.txt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target_link_libraries</a:t>
            </a:r>
            <a:r>
              <a:rPr lang="en-US" dirty="0" smtClean="0"/>
              <a:t>(</a:t>
            </a:r>
            <a:r>
              <a:rPr lang="en-US" i="1" dirty="0" err="1" smtClean="0"/>
              <a:t>your_target_name</a:t>
            </a:r>
            <a:r>
              <a:rPr lang="en-US" dirty="0" smtClean="0"/>
              <a:t> </a:t>
            </a:r>
            <a:r>
              <a:rPr lang="en-US" dirty="0" err="1" smtClean="0"/>
              <a:t>ysgl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513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the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are able to include OpenGL headers and to read </a:t>
            </a:r>
            <a:r>
              <a:rPr lang="en-US" dirty="0" err="1" smtClean="0"/>
              <a:t>shader</a:t>
            </a:r>
            <a:r>
              <a:rPr lang="en-US" dirty="0" smtClean="0"/>
              <a:t> programs, next step is to compile </a:t>
            </a:r>
            <a:r>
              <a:rPr lang="en-US" dirty="0" err="1" smtClean="0"/>
              <a:t>shader</a:t>
            </a:r>
            <a:r>
              <a:rPr lang="en-US" dirty="0" smtClean="0"/>
              <a:t> programs.</a:t>
            </a:r>
          </a:p>
          <a:p>
            <a:endParaRPr lang="en-US" dirty="0"/>
          </a:p>
          <a:p>
            <a:r>
              <a:rPr lang="en-US" dirty="0" smtClean="0"/>
              <a:t>You need three identifiers:</a:t>
            </a:r>
          </a:p>
          <a:p>
            <a:pPr lvl="1"/>
            <a:r>
              <a:rPr lang="en-US" dirty="0" smtClean="0"/>
              <a:t>Program (Vertex </a:t>
            </a:r>
            <a:r>
              <a:rPr lang="en-US" dirty="0" err="1" smtClean="0"/>
              <a:t>shader</a:t>
            </a:r>
            <a:r>
              <a:rPr lang="en-US" dirty="0" smtClean="0"/>
              <a:t> + Fragment </a:t>
            </a:r>
            <a:r>
              <a:rPr lang="en-US" dirty="0" err="1" smtClean="0"/>
              <a:t>shader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lvl="1"/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 smtClean="0"/>
          </a:p>
          <a:p>
            <a:r>
              <a:rPr lang="en-US" dirty="0" smtClean="0"/>
              <a:t>Also you need to cache identifiers for:</a:t>
            </a:r>
          </a:p>
          <a:p>
            <a:pPr lvl="1"/>
            <a:r>
              <a:rPr lang="en-US" dirty="0" smtClean="0"/>
              <a:t>Vertex Attributes (in this case, the attribute labeled as “vertex”)</a:t>
            </a:r>
          </a:p>
          <a:p>
            <a:pPr lvl="1"/>
            <a:r>
              <a:rPr lang="en-US" dirty="0" smtClean="0"/>
              <a:t>Uniforms (in this example, not used yet.)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PassThroughRenderer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in </a:t>
            </a:r>
            <a:r>
              <a:rPr lang="en-US" dirty="0" err="1" smtClean="0"/>
              <a:t>renderer.h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70" y="1644218"/>
            <a:ext cx="89354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class </a:t>
            </a:r>
            <a:r>
              <a:rPr lang="en-US" sz="1100" dirty="0" err="1">
                <a:latin typeface="Lucida Console" panose="020B0609040504020204" pitchFamily="49" charset="0"/>
              </a:rPr>
              <a:t>RendererBase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GLuint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programIdent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GLuint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vertexShaderIdent,fragmentShaderIdent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bool </a:t>
            </a:r>
            <a:r>
              <a:rPr lang="en-US" sz="1100" dirty="0">
                <a:latin typeface="Lucida Console" panose="020B0609040504020204" pitchFamily="49" charset="0"/>
              </a:rPr>
              <a:t>Compile(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vtxShaderSource,const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fragShaderSource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bool </a:t>
            </a:r>
            <a:r>
              <a:rPr lang="en-US" sz="1100" dirty="0" err="1">
                <a:latin typeface="Lucida Console" panose="020B0609040504020204" pitchFamily="49" charset="0"/>
              </a:rPr>
              <a:t>CompileShader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int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shaderIdent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bool </a:t>
            </a:r>
            <a:r>
              <a:rPr lang="en-US" sz="1100" dirty="0" err="1">
                <a:latin typeface="Lucida Console" panose="020B0609040504020204" pitchFamily="49" charset="0"/>
              </a:rPr>
              <a:t>LinkShader</a:t>
            </a:r>
            <a:r>
              <a:rPr lang="en-US" sz="11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virtual </a:t>
            </a:r>
            <a:r>
              <a:rPr lang="en-US" sz="1100" dirty="0">
                <a:latin typeface="Lucida Console" panose="020B0609040504020204" pitchFamily="49" charset="0"/>
              </a:rPr>
              <a:t>void </a:t>
            </a:r>
            <a:r>
              <a:rPr lang="en-US" sz="11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100" dirty="0">
                <a:latin typeface="Lucida Console" panose="020B0609040504020204" pitchFamily="49" charset="0"/>
              </a:rPr>
              <a:t>(void</a:t>
            </a:r>
            <a:r>
              <a:rPr lang="en-US" sz="1100" dirty="0" smtClean="0">
                <a:latin typeface="Lucida Console" panose="020B0609040504020204" pitchFamily="49" charset="0"/>
              </a:rPr>
              <a:t>)=0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class </a:t>
            </a:r>
            <a:r>
              <a:rPr lang="en-US" sz="1100" dirty="0" err="1" smtClean="0">
                <a:latin typeface="Lucida Console" panose="020B0609040504020204" pitchFamily="49" charset="0"/>
              </a:rPr>
              <a:t>PassThroughRenderer</a:t>
            </a:r>
            <a:r>
              <a:rPr lang="en-US" sz="1100" dirty="0" smtClean="0">
                <a:latin typeface="Lucida Console" panose="020B0609040504020204" pitchFamily="49" charset="0"/>
              </a:rPr>
              <a:t> : public </a:t>
            </a:r>
            <a:r>
              <a:rPr lang="en-US" sz="1100" dirty="0" err="1" smtClean="0">
                <a:latin typeface="Lucida Console" panose="020B0609040504020204" pitchFamily="49" charset="0"/>
              </a:rPr>
              <a:t>RendererBase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GLuint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attribVertexPos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virtual </a:t>
            </a:r>
            <a:r>
              <a:rPr lang="en-US" sz="1100" dirty="0">
                <a:latin typeface="Lucida Console" panose="020B0609040504020204" pitchFamily="49" charset="0"/>
              </a:rPr>
              <a:t>void </a:t>
            </a:r>
            <a:r>
              <a:rPr lang="en-US" sz="1100" dirty="0" err="1" smtClean="0">
                <a:latin typeface="Lucida Console" panose="020B0609040504020204" pitchFamily="49" charset="0"/>
              </a:rPr>
              <a:t>CacheAttributeAndUniformIdent</a:t>
            </a:r>
            <a:r>
              <a:rPr lang="en-US" sz="1100" dirty="0" smtClean="0">
                <a:latin typeface="Lucida Console" panose="020B0609040504020204" pitchFamily="49" charset="0"/>
              </a:rPr>
              <a:t>(void);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};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42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linking the </a:t>
            </a:r>
            <a:r>
              <a:rPr lang="en-US" dirty="0" err="1" smtClean="0"/>
              <a:t>shaders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054" y="914400"/>
            <a:ext cx="5961888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bool </a:t>
            </a:r>
            <a:r>
              <a:rPr lang="en-US" sz="1100" dirty="0" err="1">
                <a:latin typeface="Lucida Console" panose="020B0609040504020204" pitchFamily="49" charset="0"/>
              </a:rPr>
              <a:t>RendererBase</a:t>
            </a:r>
            <a:r>
              <a:rPr lang="en-US" sz="1100" dirty="0">
                <a:latin typeface="Lucida Console" panose="020B0609040504020204" pitchFamily="49" charset="0"/>
              </a:rPr>
              <a:t>::Compile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latin typeface="Lucida Console" panose="020B0609040504020204" pitchFamily="49" charset="0"/>
              </a:rPr>
              <a:t>   </a:t>
            </a:r>
            <a:r>
              <a:rPr lang="en-US" sz="1100" dirty="0" err="1" smtClean="0">
                <a:latin typeface="Lucida Console" panose="020B0609040504020204" pitchFamily="49" charset="0"/>
              </a:rPr>
              <a:t>const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vtxShaderSource</a:t>
            </a:r>
            <a:r>
              <a:rPr lang="en-US" sz="1100" dirty="0" smtClean="0">
                <a:latin typeface="Lucida Console" panose="020B0609040504020204" pitchFamily="49" charset="0"/>
              </a:rPr>
              <a:t>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smtClean="0">
                <a:latin typeface="Lucida Console" panose="020B0609040504020204" pitchFamily="49" charset="0"/>
              </a:rPr>
              <a:t>   </a:t>
            </a:r>
            <a:r>
              <a:rPr lang="en-US" sz="1100" dirty="0" err="1" smtClean="0">
                <a:latin typeface="Lucida Console" panose="020B0609040504020204" pitchFamily="49" charset="0"/>
              </a:rPr>
              <a:t>const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fragShaderSource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bool </a:t>
            </a:r>
            <a:r>
              <a:rPr lang="en-US" sz="1100" dirty="0">
                <a:latin typeface="Lucida Console" panose="020B0609040504020204" pitchFamily="49" charset="0"/>
              </a:rPr>
              <a:t>res=true;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vertexShaderIdent</a:t>
            </a:r>
            <a:r>
              <a:rPr lang="en-US" sz="1100" dirty="0" smtClean="0">
                <a:latin typeface="Lucida Console" panose="020B0609040504020204" pitchFamily="49" charset="0"/>
              </a:rPr>
              <a:t>=</a:t>
            </a:r>
            <a:r>
              <a:rPr lang="en-US" sz="1100" dirty="0" err="1" smtClean="0">
                <a:latin typeface="Lucida Console" panose="020B0609040504020204" pitchFamily="49" charset="0"/>
              </a:rPr>
              <a:t>glCreateShader</a:t>
            </a:r>
            <a:r>
              <a:rPr lang="en-US" sz="1100" dirty="0" smtClean="0">
                <a:latin typeface="Lucida Console" panose="020B0609040504020204" pitchFamily="49" charset="0"/>
              </a:rPr>
              <a:t>(GL_VERTEX_SHADER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fragmentShaderIdent</a:t>
            </a:r>
            <a:r>
              <a:rPr lang="en-US" sz="1100" dirty="0" smtClean="0">
                <a:latin typeface="Lucida Console" panose="020B0609040504020204" pitchFamily="49" charset="0"/>
              </a:rPr>
              <a:t>=</a:t>
            </a:r>
            <a:r>
              <a:rPr lang="en-US" sz="1100" dirty="0" err="1" smtClean="0">
                <a:latin typeface="Lucida Console" panose="020B0609040504020204" pitchFamily="49" charset="0"/>
              </a:rPr>
              <a:t>glCreateShader</a:t>
            </a:r>
            <a:r>
              <a:rPr lang="en-US" sz="1100" dirty="0" smtClean="0">
                <a:latin typeface="Lucida Console" panose="020B0609040504020204" pitchFamily="49" charset="0"/>
              </a:rPr>
              <a:t>(GL_FRAGMENT_SHADER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100" dirty="0" smtClean="0">
                <a:latin typeface="Lucida Console" panose="020B0609040504020204" pitchFamily="49" charset="0"/>
              </a:rPr>
              <a:t>=</a:t>
            </a:r>
            <a:r>
              <a:rPr lang="en-US" sz="1100" dirty="0" err="1" smtClean="0">
                <a:latin typeface="Lucida Console" panose="020B0609040504020204" pitchFamily="49" charset="0"/>
              </a:rPr>
              <a:t>glCreateProgram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const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char *</a:t>
            </a:r>
            <a:r>
              <a:rPr lang="en-US" sz="1100" dirty="0" err="1">
                <a:latin typeface="Lucida Console" panose="020B0609040504020204" pitchFamily="49" charset="0"/>
              </a:rPr>
              <a:t>vtxShaderSourcePtr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vtxShaderSource.data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const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char *</a:t>
            </a:r>
            <a:r>
              <a:rPr lang="en-US" sz="1100" dirty="0" err="1">
                <a:latin typeface="Lucida Console" panose="020B0609040504020204" pitchFamily="49" charset="0"/>
              </a:rPr>
              <a:t>fragShaderSourcePtr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fragShaderSource.data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glShaderSource</a:t>
            </a:r>
            <a:r>
              <a:rPr lang="en-US" sz="1100" dirty="0" smtClean="0">
                <a:latin typeface="Lucida Console" panose="020B0609040504020204" pitchFamily="49" charset="0"/>
              </a:rPr>
              <a:t>(vertexShaderIdent,1</a:t>
            </a:r>
            <a:r>
              <a:rPr lang="en-US" sz="1100" dirty="0">
                <a:latin typeface="Lucida Console" panose="020B0609040504020204" pitchFamily="49" charset="0"/>
              </a:rPr>
              <a:t>,&amp;vtxShaderSourcePtr,NULL);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glShaderSource</a:t>
            </a:r>
            <a:r>
              <a:rPr lang="en-US" sz="1100" dirty="0" smtClean="0">
                <a:latin typeface="Lucida Console" panose="020B0609040504020204" pitchFamily="49" charset="0"/>
              </a:rPr>
              <a:t>(fragmentShaderIdent,1</a:t>
            </a:r>
            <a:r>
              <a:rPr lang="en-US" sz="1100" dirty="0">
                <a:latin typeface="Lucida Console" panose="020B0609040504020204" pitchFamily="49" charset="0"/>
              </a:rPr>
              <a:t>,&amp;fragShaderSourcePtr,NULL);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if(true</a:t>
            </a:r>
            <a:r>
              <a:rPr lang="en-US" sz="1100" dirty="0">
                <a:latin typeface="Lucida Console" panose="020B0609040504020204" pitchFamily="49" charset="0"/>
              </a:rPr>
              <a:t>!=</a:t>
            </a:r>
            <a:r>
              <a:rPr lang="en-US" sz="1100" dirty="0" err="1">
                <a:latin typeface="Lucida Console" panose="020B0609040504020204" pitchFamily="49" charset="0"/>
              </a:rPr>
              <a:t>CompileShader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vertexShaderIdent</a:t>
            </a:r>
            <a:r>
              <a:rPr lang="en-US" sz="11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{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    res=false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}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if(true</a:t>
            </a:r>
            <a:r>
              <a:rPr lang="en-US" sz="1100" dirty="0">
                <a:latin typeface="Lucida Console" panose="020B0609040504020204" pitchFamily="49" charset="0"/>
              </a:rPr>
              <a:t>!=</a:t>
            </a:r>
            <a:r>
              <a:rPr lang="en-US" sz="1100" dirty="0" err="1">
                <a:latin typeface="Lucida Console" panose="020B0609040504020204" pitchFamily="49" charset="0"/>
              </a:rPr>
              <a:t>CompileShader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fragmentShaderIdent</a:t>
            </a:r>
            <a:r>
              <a:rPr lang="en-US" sz="11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{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    res=false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}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if(true</a:t>
            </a:r>
            <a:r>
              <a:rPr lang="en-US" sz="1100" dirty="0">
                <a:latin typeface="Lucida Console" panose="020B0609040504020204" pitchFamily="49" charset="0"/>
              </a:rPr>
              <a:t>!=</a:t>
            </a:r>
            <a:r>
              <a:rPr lang="en-US" sz="1100" dirty="0" err="1">
                <a:latin typeface="Lucida Console" panose="020B0609040504020204" pitchFamily="49" charset="0"/>
              </a:rPr>
              <a:t>LinkShader</a:t>
            </a:r>
            <a:r>
              <a:rPr lang="en-US" sz="11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{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    res=false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}</a:t>
            </a:r>
            <a:endParaRPr lang="en-US" sz="1100" dirty="0">
              <a:latin typeface="Lucida Console" panose="020B0609040504020204" pitchFamily="49" charset="0"/>
            </a:endParaRP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CacheAttributeAndUniformIdent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return </a:t>
            </a:r>
            <a:r>
              <a:rPr lang="en-US" sz="1100" dirty="0">
                <a:latin typeface="Lucida Console" panose="020B0609040504020204" pitchFamily="49" charset="0"/>
              </a:rPr>
              <a:t>res;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230368" y="1911096"/>
            <a:ext cx="128016" cy="5577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194767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Reserve identifiers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34456" y="2606040"/>
            <a:ext cx="243486" cy="7589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7942" y="2703945"/>
            <a:ext cx="296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Connect </a:t>
            </a:r>
            <a:r>
              <a:rPr lang="en-US" dirty="0" err="1" smtClean="0">
                <a:solidFill>
                  <a:srgbClr val="FF0000"/>
                </a:solidFill>
              </a:rPr>
              <a:t>shader</a:t>
            </a:r>
            <a:r>
              <a:rPr lang="en-US" dirty="0" smtClean="0">
                <a:solidFill>
                  <a:srgbClr val="FF0000"/>
                </a:solidFill>
              </a:rPr>
              <a:t> identifier and source.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5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class on 4/19 (Wed)</a:t>
            </a:r>
          </a:p>
          <a:p>
            <a:endParaRPr lang="en-US" dirty="0" smtClean="0"/>
          </a:p>
          <a:p>
            <a:r>
              <a:rPr lang="en-US" dirty="0" smtClean="0"/>
              <a:t>Office Hour Change This Week Only:  Friday 16:00-17:00 @ SH317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Project:  If your team picked non research paper option, please start user </a:t>
            </a:r>
            <a:r>
              <a:rPr lang="en-US" dirty="0" smtClean="0"/>
              <a:t>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352" y="740664"/>
            <a:ext cx="7808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char </a:t>
            </a:r>
            <a:r>
              <a:rPr lang="en-US" sz="1200" dirty="0" err="1">
                <a:latin typeface="Lucida Console" panose="020B0609040504020204" pitchFamily="49" charset="0"/>
              </a:rPr>
              <a:t>vtxShaderFn</a:t>
            </a:r>
            <a:r>
              <a:rPr lang="en-US" sz="1200" dirty="0">
                <a:latin typeface="Lucida Console" panose="020B0609040504020204" pitchFamily="49" charset="0"/>
              </a:rPr>
              <a:t>[],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char </a:t>
            </a:r>
            <a:r>
              <a:rPr lang="en-US" sz="1200" dirty="0" err="1">
                <a:latin typeface="Lucida Console" panose="020B0609040504020204" pitchFamily="49" charset="0"/>
              </a:rPr>
              <a:t>fragShaderFn</a:t>
            </a:r>
            <a:r>
              <a:rPr lang="en-US" sz="12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vtxShaderSource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ReadTextFile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vtxShaderFn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fragShaderSource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ReadTextFile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fragShaderFn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("Vertex </a:t>
            </a:r>
            <a:r>
              <a:rPr lang="en-US" sz="1200" dirty="0" err="1">
                <a:latin typeface="Lucida Console" panose="020B0609040504020204" pitchFamily="49" charset="0"/>
              </a:rPr>
              <a:t>Shader</a:t>
            </a:r>
            <a:r>
              <a:rPr lang="en-US" sz="1200" dirty="0">
                <a:latin typeface="Lucida Console" panose="020B0609040504020204" pitchFamily="49" charset="0"/>
              </a:rPr>
              <a:t>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("%s\n",</a:t>
            </a:r>
            <a:r>
              <a:rPr lang="en-US" sz="1200" dirty="0" err="1">
                <a:latin typeface="Lucida Console" panose="020B0609040504020204" pitchFamily="49" charset="0"/>
              </a:rPr>
              <a:t>vtxShaderSource.data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("Fragment </a:t>
            </a:r>
            <a:r>
              <a:rPr lang="en-US" sz="1200" dirty="0" err="1">
                <a:latin typeface="Lucida Console" panose="020B0609040504020204" pitchFamily="49" charset="0"/>
              </a:rPr>
              <a:t>Shader</a:t>
            </a:r>
            <a:r>
              <a:rPr lang="en-US" sz="1200" dirty="0">
                <a:latin typeface="Lucida Console" panose="020B0609040504020204" pitchFamily="49" charset="0"/>
              </a:rPr>
              <a:t>\n");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("%s\n",</a:t>
            </a:r>
            <a:r>
              <a:rPr lang="en-US" sz="1200" dirty="0" err="1">
                <a:latin typeface="Lucida Console" panose="020B0609040504020204" pitchFamily="49" charset="0"/>
              </a:rPr>
              <a:t>fragShaderSource.data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return </a:t>
            </a:r>
            <a:r>
              <a:rPr lang="en-US" sz="1200" dirty="0">
                <a:latin typeface="Lucida Console" panose="020B0609040504020204" pitchFamily="49" charset="0"/>
              </a:rPr>
              <a:t>Compile(</a:t>
            </a:r>
            <a:r>
              <a:rPr lang="en-US" sz="1200" dirty="0" err="1">
                <a:latin typeface="Lucida Console" panose="020B0609040504020204" pitchFamily="49" charset="0"/>
              </a:rPr>
              <a:t>vtxShaderSource,fragShaderSource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9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497" y="684949"/>
            <a:ext cx="72507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CompileShader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shaderIdent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=99999,infoLogLength=99999,acquiredErrMsgLen=99999;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=99999;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const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errMsgLen</a:t>
            </a:r>
            <a:r>
              <a:rPr lang="en-US" sz="1200" dirty="0">
                <a:latin typeface="Lucida Console" panose="020B0609040504020204" pitchFamily="49" charset="0"/>
              </a:rPr>
              <a:t>=1024;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char 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[1024];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glCompileShader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shaderIdent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glGetShaderiv</a:t>
            </a:r>
            <a:r>
              <a:rPr lang="en-US" sz="1200" dirty="0" smtClean="0">
                <a:latin typeface="Lucida Console" panose="020B0609040504020204" pitchFamily="49" charset="0"/>
              </a:rPr>
              <a:t>(shaderIdent,GL_COMPILE_STATUS</a:t>
            </a:r>
            <a:r>
              <a:rPr lang="en-US" sz="1200" dirty="0">
                <a:latin typeface="Lucida Console" panose="020B0609040504020204" pitchFamily="49" charset="0"/>
              </a:rPr>
              <a:t>,&amp;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glGetShaderiv</a:t>
            </a:r>
            <a:r>
              <a:rPr lang="en-US" sz="1200" dirty="0" smtClean="0">
                <a:latin typeface="Lucida Console" panose="020B0609040504020204" pitchFamily="49" charset="0"/>
              </a:rPr>
              <a:t>(shaderIdent,GL_INFO_LOG_LENGTH</a:t>
            </a:r>
            <a:r>
              <a:rPr lang="en-US" sz="1200" dirty="0">
                <a:latin typeface="Lucida Console" panose="020B0609040504020204" pitchFamily="49" charset="0"/>
              </a:rPr>
              <a:t>,&amp;</a:t>
            </a:r>
            <a:r>
              <a:rPr lang="en-US" sz="1200" dirty="0" err="1">
                <a:latin typeface="Lucida Console" panose="020B0609040504020204" pitchFamily="49" charset="0"/>
              </a:rPr>
              <a:t>infoLogLength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glGetShaderInfoLog</a:t>
            </a:r>
            <a:r>
              <a:rPr lang="en-US" sz="1200" dirty="0" smtClean="0">
                <a:latin typeface="Lucida Console" panose="020B0609040504020204" pitchFamily="49" charset="0"/>
              </a:rPr>
              <a:t>(shaderIdent,errMsgLen-1</a:t>
            </a:r>
            <a:r>
              <a:rPr lang="en-US" sz="1200" dirty="0">
                <a:latin typeface="Lucida Console" panose="020B0609040504020204" pitchFamily="49" charset="0"/>
              </a:rPr>
              <a:t>,&amp;acquiredErrMsgLen,errMsg);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("Compile Status %d Info Log Length %d Error Message Length %d\n</a:t>
            </a:r>
            <a:r>
              <a:rPr lang="en-US" sz="1200" dirty="0" smtClean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compileSta,infoLogLength,acquiredErrMsgLen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if(GL_TRUE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("Error Message: \</a:t>
            </a:r>
            <a:r>
              <a:rPr lang="en-US" sz="1200" dirty="0" err="1">
                <a:latin typeface="Lucida Console" panose="020B0609040504020204" pitchFamily="49" charset="0"/>
              </a:rPr>
              <a:t>n%s</a:t>
            </a:r>
            <a:r>
              <a:rPr lang="en-US" sz="1200" dirty="0">
                <a:latin typeface="Lucida Console" panose="020B0609040504020204" pitchFamily="49" charset="0"/>
              </a:rPr>
              <a:t>\n",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return </a:t>
            </a:r>
            <a:r>
              <a:rPr lang="en-US" sz="12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return </a:t>
            </a:r>
            <a:r>
              <a:rPr lang="en-US" sz="12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51192" y="2258568"/>
            <a:ext cx="210312" cy="21579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52360" y="3035808"/>
            <a:ext cx="149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Were there errors?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2424" y="1655064"/>
            <a:ext cx="1280160" cy="429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2584" y="1438501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Compile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78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857" y="238169"/>
            <a:ext cx="725070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LinkShader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=99999,infoLogLength=99999,acquiredErrMsgLen=99999;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=99999;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const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errMsgLen</a:t>
            </a:r>
            <a:r>
              <a:rPr lang="en-US" sz="1200" dirty="0">
                <a:latin typeface="Lucida Console" panose="020B0609040504020204" pitchFamily="49" charset="0"/>
              </a:rPr>
              <a:t>=1024;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char 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[1024];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glAttachShader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programIdent,vertexShaderIdent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glAttachShader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programIdent,fragmentShaderIdent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glLinkProgram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glGetProgramiv</a:t>
            </a:r>
            <a:r>
              <a:rPr lang="en-US" sz="1200" dirty="0" smtClean="0">
                <a:latin typeface="Lucida Console" panose="020B0609040504020204" pitchFamily="49" charset="0"/>
              </a:rPr>
              <a:t>(programIdent,GL_LINK_STATUS</a:t>
            </a:r>
            <a:r>
              <a:rPr lang="en-US" sz="1200" dirty="0">
                <a:latin typeface="Lucida Console" panose="020B0609040504020204" pitchFamily="49" charset="0"/>
              </a:rPr>
              <a:t>,&amp;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glGetProgramiv</a:t>
            </a:r>
            <a:r>
              <a:rPr lang="en-US" sz="1200" dirty="0" smtClean="0">
                <a:latin typeface="Lucida Console" panose="020B0609040504020204" pitchFamily="49" charset="0"/>
              </a:rPr>
              <a:t>(programIdent,GL_INFO_LOG_LENGTH</a:t>
            </a:r>
            <a:r>
              <a:rPr lang="en-US" sz="1200" dirty="0">
                <a:latin typeface="Lucida Console" panose="020B0609040504020204" pitchFamily="49" charset="0"/>
              </a:rPr>
              <a:t>,&amp;</a:t>
            </a:r>
            <a:r>
              <a:rPr lang="en-US" sz="1200" dirty="0" err="1">
                <a:latin typeface="Lucida Console" panose="020B0609040504020204" pitchFamily="49" charset="0"/>
              </a:rPr>
              <a:t>infoLogLength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glGetProgramInfoLog</a:t>
            </a:r>
            <a:r>
              <a:rPr lang="en-US" sz="1200" dirty="0" smtClean="0">
                <a:latin typeface="Lucida Console" panose="020B0609040504020204" pitchFamily="49" charset="0"/>
              </a:rPr>
              <a:t>(programIdent,errMsgLen-1</a:t>
            </a:r>
            <a:r>
              <a:rPr lang="en-US" sz="1200" dirty="0">
                <a:latin typeface="Lucida Console" panose="020B0609040504020204" pitchFamily="49" charset="0"/>
              </a:rPr>
              <a:t>,&amp;acquiredErrMsgLen,errMsg);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("Link Status %d Info Log Length %d Error Message Length %d\n</a:t>
            </a:r>
            <a:r>
              <a:rPr lang="en-US" sz="1200" dirty="0" smtClean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linkSta,infoLogLength,acquiredErrMsgLen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if(GL_TRUE</a:t>
            </a:r>
            <a:r>
              <a:rPr lang="en-US" sz="1200" dirty="0">
                <a:latin typeface="Lucida Console" panose="020B0609040504020204" pitchFamily="49" charset="0"/>
              </a:rPr>
              <a:t>!=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("Error Message: \</a:t>
            </a:r>
            <a:r>
              <a:rPr lang="en-US" sz="1200" dirty="0" err="1">
                <a:latin typeface="Lucida Console" panose="020B0609040504020204" pitchFamily="49" charset="0"/>
              </a:rPr>
              <a:t>n%s</a:t>
            </a:r>
            <a:r>
              <a:rPr lang="en-US" sz="1200" dirty="0">
                <a:latin typeface="Lucida Console" panose="020B0609040504020204" pitchFamily="49" charset="0"/>
              </a:rPr>
              <a:t>\n",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return </a:t>
            </a:r>
            <a:r>
              <a:rPr lang="en-US" sz="1200" dirty="0">
                <a:latin typeface="Lucida Console" panose="020B0609040504020204" pitchFamily="49" charset="0"/>
              </a:rPr>
              <a:t>false;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return </a:t>
            </a:r>
            <a:r>
              <a:rPr lang="en-US" sz="1200" dirty="0">
                <a:latin typeface="Lucida Console" panose="020B0609040504020204" pitchFamily="49" charset="0"/>
              </a:rPr>
              <a:t>true;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////////////////////////////////////////////////////////////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PassThroughRenderer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129784" y="1563624"/>
            <a:ext cx="73152" cy="5486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6360" y="1514778"/>
            <a:ext cx="287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Link=Assemble </a:t>
            </a:r>
            <a:r>
              <a:rPr lang="en-US" dirty="0" err="1" smtClean="0">
                <a:solidFill>
                  <a:srgbClr val="FF0000"/>
                </a:solidFill>
              </a:rPr>
              <a:t>shaders</a:t>
            </a:r>
            <a:r>
              <a:rPr lang="en-US" dirty="0" smtClean="0">
                <a:solidFill>
                  <a:srgbClr val="FF0000"/>
                </a:solidFill>
              </a:rPr>
              <a:t> into a program.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5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shader</a:t>
            </a:r>
            <a:r>
              <a:rPr lang="en-US" dirty="0" smtClean="0"/>
              <a:t> program.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program must be compiled once.</a:t>
            </a:r>
          </a:p>
          <a:p>
            <a:r>
              <a:rPr lang="en-US" dirty="0" smtClean="0"/>
              <a:t>You can compile same program multiple times, but it just wastes GPU memory.</a:t>
            </a:r>
          </a:p>
          <a:p>
            <a:r>
              <a:rPr lang="en-US" dirty="0" smtClean="0"/>
              <a:t>Good timing is immediately after when the OpenGL context is ready.</a:t>
            </a:r>
          </a:p>
          <a:p>
            <a:r>
              <a:rPr lang="en-US" dirty="0" smtClean="0"/>
              <a:t>Add header inclusion:</a:t>
            </a:r>
          </a:p>
          <a:p>
            <a:endParaRPr lang="en-US" dirty="0"/>
          </a:p>
          <a:p>
            <a:r>
              <a:rPr lang="en-US" dirty="0" smtClean="0"/>
              <a:t>Add a member variable:</a:t>
            </a:r>
          </a:p>
          <a:p>
            <a:endParaRPr lang="en-US" dirty="0"/>
          </a:p>
          <a:p>
            <a:r>
              <a:rPr lang="en-US" dirty="0" smtClean="0"/>
              <a:t>In Initialize function: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9576" y="359648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Console" panose="020B0609040504020204" pitchFamily="49" charset="0"/>
              </a:rPr>
              <a:t>#include “</a:t>
            </a:r>
            <a:r>
              <a:rPr lang="en-US" sz="1400" dirty="0" err="1" smtClean="0">
                <a:latin typeface="Lucida Console" panose="020B0609040504020204" pitchFamily="49" charset="0"/>
              </a:rPr>
              <a:t>renderer.h</a:t>
            </a:r>
            <a:r>
              <a:rPr lang="en-US" sz="1400" dirty="0" smtClean="0">
                <a:latin typeface="Lucida Console" panose="020B0609040504020204" pitchFamily="49" charset="0"/>
              </a:rPr>
              <a:t>”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9576" y="4452969"/>
            <a:ext cx="3621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ucida Console" panose="020B0609040504020204" pitchFamily="49" charset="0"/>
              </a:rPr>
              <a:t>PassThroughRenderer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passThrough</a:t>
            </a:r>
            <a:r>
              <a:rPr lang="en-US" sz="1400" dirty="0" smtClean="0">
                <a:latin typeface="Lucida Console" panose="020B0609040504020204" pitchFamily="49" charset="0"/>
              </a:rPr>
              <a:t>;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5672" y="5364321"/>
            <a:ext cx="75953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ucida Console" panose="020B0609040504020204" pitchFamily="49" charset="0"/>
              </a:rPr>
              <a:t>FsChangeToProgramDir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 err="1" smtClean="0">
                <a:latin typeface="Lucida Console" panose="020B0609040504020204" pitchFamily="49" charset="0"/>
              </a:rPr>
              <a:t>passThrough.CompileFile</a:t>
            </a:r>
            <a:r>
              <a:rPr lang="en-US" sz="1400" dirty="0">
                <a:latin typeface="Lucida Console" panose="020B0609040504020204" pitchFamily="49" charset="0"/>
              </a:rPr>
              <a:t>("vertex_shader.</a:t>
            </a:r>
            <a:r>
              <a:rPr lang="en-US" sz="1400" dirty="0" err="1">
                <a:latin typeface="Lucida Console" panose="020B0609040504020204" pitchFamily="49" charset="0"/>
              </a:rPr>
              <a:t>glsl</a:t>
            </a:r>
            <a:r>
              <a:rPr lang="en-US" sz="1400" dirty="0">
                <a:latin typeface="Lucida Console" panose="020B0609040504020204" pitchFamily="49" charset="0"/>
              </a:rPr>
              <a:t>","</a:t>
            </a:r>
            <a:r>
              <a:rPr lang="en-US" sz="1400" dirty="0" err="1">
                <a:latin typeface="Lucida Console" panose="020B0609040504020204" pitchFamily="49" charset="0"/>
              </a:rPr>
              <a:t>fragment_shader.glsl</a:t>
            </a:r>
            <a:r>
              <a:rPr lang="en-US" sz="1400" dirty="0">
                <a:latin typeface="Lucida Console" panose="020B0609040504020204" pitchFamily="49" charset="0"/>
              </a:rPr>
              <a:t>");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6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445009"/>
            <a:ext cx="8229600" cy="1383792"/>
          </a:xfrm>
        </p:spPr>
        <p:txBody>
          <a:bodyPr/>
          <a:lstStyle/>
          <a:p>
            <a:r>
              <a:rPr lang="en-US" dirty="0" smtClean="0"/>
              <a:t>In Draw function: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225296"/>
            <a:ext cx="771557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/* virtual */ 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::Draw(void)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glClear</a:t>
            </a:r>
            <a:r>
              <a:rPr lang="en-US" sz="1200" dirty="0" smtClean="0">
                <a:latin typeface="Lucida Console" panose="020B0609040504020204" pitchFamily="49" charset="0"/>
              </a:rPr>
              <a:t>(GL_COLOR_BUFFER_BIT|GL_DEPTH_BUFFER_BIT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passThrough.programIdent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const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-</a:t>
            </a:r>
            <a:r>
              <a:rPr lang="en-US" sz="1200" dirty="0">
                <a:latin typeface="Lucida Console" panose="020B0609040504020204" pitchFamily="49" charset="0"/>
              </a:rPr>
              <a:t>1,-1,0,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</a:t>
            </a:r>
            <a:r>
              <a:rPr lang="en-US" sz="1200" dirty="0">
                <a:latin typeface="Lucida Console" panose="020B0609040504020204" pitchFamily="49" charset="0"/>
              </a:rPr>
              <a:t>1,-1,0,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</a:t>
            </a:r>
            <a:r>
              <a:rPr lang="en-US" sz="1200" dirty="0">
                <a:latin typeface="Lucida Console" panose="020B0609040504020204" pitchFamily="49" charset="0"/>
              </a:rPr>
              <a:t>1, 1,0,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-</a:t>
            </a:r>
            <a:r>
              <a:rPr lang="en-US" sz="1200" dirty="0">
                <a:latin typeface="Lucida Console" panose="020B0609040504020204" pitchFamily="49" charset="0"/>
              </a:rPr>
              <a:t>1, 1,0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passThrough.attribVertexPos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(passThrough.attribVertexPos,3,GL_FLOAT,GL_FALSE,0,vtx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(GL_TRIANGLE_FAN,0,4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passThrough.attribVertexPos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FsSwapBuffers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needRedraw</a:t>
            </a:r>
            <a:r>
              <a:rPr lang="en-US" sz="1200" dirty="0" smtClean="0">
                <a:latin typeface="Lucida Console" panose="020B0609040504020204" pitchFamily="49" charset="0"/>
              </a:rPr>
              <a:t>=false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2267712" y="2514600"/>
            <a:ext cx="91440" cy="8138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60320" y="256032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values are passed to the attribute called vertex in the vertex </a:t>
            </a:r>
            <a:r>
              <a:rPr lang="en-US" dirty="0" err="1" smtClean="0">
                <a:solidFill>
                  <a:srgbClr val="FF0000"/>
                </a:solidFill>
              </a:rPr>
              <a:t>shader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8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the color based on the screen coordinate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example, no information is passed from the vertex </a:t>
            </a:r>
            <a:r>
              <a:rPr lang="en-US" dirty="0" err="1" smtClean="0"/>
              <a:t>shader</a:t>
            </a:r>
            <a:r>
              <a:rPr lang="en-US" dirty="0" smtClean="0"/>
              <a:t> to the fragment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pass the projected vertex position to the fragment </a:t>
            </a:r>
            <a:r>
              <a:rPr lang="en-US" dirty="0" err="1" smtClean="0"/>
              <a:t>shader</a:t>
            </a:r>
            <a:r>
              <a:rPr lang="en-US" dirty="0" smtClean="0"/>
              <a:t>, and assign color based on the position.</a:t>
            </a:r>
          </a:p>
          <a:p>
            <a:endParaRPr lang="en-US" dirty="0"/>
          </a:p>
          <a:p>
            <a:r>
              <a:rPr lang="en-US" dirty="0" smtClean="0"/>
              <a:t>(Fragment, or pixel, coordinate is available in </a:t>
            </a:r>
            <a:r>
              <a:rPr lang="en-US" dirty="0" err="1" smtClean="0"/>
              <a:t>gl_FragCoord</a:t>
            </a:r>
            <a:r>
              <a:rPr lang="en-US" dirty="0" smtClean="0"/>
              <a:t> in the fragment </a:t>
            </a:r>
            <a:r>
              <a:rPr lang="en-US" dirty="0" err="1" smtClean="0"/>
              <a:t>shader</a:t>
            </a:r>
            <a:r>
              <a:rPr lang="en-US" dirty="0" smtClean="0"/>
              <a:t> in newer version of GLSL, but may not supported in some devices.)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3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vertx_shader.glsl</a:t>
            </a:r>
            <a:r>
              <a:rPr lang="en-US" dirty="0" smtClean="0"/>
              <a:t> and </a:t>
            </a:r>
            <a:r>
              <a:rPr lang="en-US" dirty="0" err="1" smtClean="0"/>
              <a:t>fragment_shader.glsl</a:t>
            </a:r>
            <a:r>
              <a:rPr lang="en-US" dirty="0" smtClean="0"/>
              <a:t> to:</a:t>
            </a:r>
          </a:p>
          <a:p>
            <a:pPr lvl="1"/>
            <a:r>
              <a:rPr lang="en-US" dirty="0" err="1" smtClean="0"/>
              <a:t>color_by_coord_vertex_shader.glsl</a:t>
            </a:r>
            <a:r>
              <a:rPr lang="en-US" dirty="0" smtClean="0"/>
              <a:t>, and</a:t>
            </a:r>
          </a:p>
          <a:p>
            <a:pPr lvl="1"/>
            <a:r>
              <a:rPr lang="en-US" dirty="0" err="1" smtClean="0"/>
              <a:t>color_by_coord_fragment_shader.glsl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438" y="2450592"/>
            <a:ext cx="42659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varying </a:t>
            </a:r>
            <a:r>
              <a:rPr lang="en-US" sz="1400" dirty="0">
                <a:latin typeface="Lucida Console" panose="020B0609040504020204" pitchFamily="49" charset="0"/>
              </a:rPr>
              <a:t>vec4 </a:t>
            </a:r>
            <a:r>
              <a:rPr lang="en-US" sz="1400" dirty="0" err="1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void </a:t>
            </a:r>
            <a:r>
              <a:rPr lang="en-US" sz="1400" dirty="0">
                <a:latin typeface="Lucida Console" panose="020B0609040504020204" pitchFamily="49" charset="0"/>
              </a:rPr>
              <a:t>main()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projected_vertex</a:t>
            </a:r>
            <a:r>
              <a:rPr lang="en-US" sz="1400" dirty="0" smtClean="0">
                <a:latin typeface="Lucida Console" panose="020B0609040504020204" pitchFamily="49" charset="0"/>
              </a:rPr>
              <a:t>=vec4(vertex,1.0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400" dirty="0" smtClean="0">
                <a:latin typeface="Lucida Console" panose="020B0609040504020204" pitchFamily="49" charset="0"/>
              </a:rPr>
              <a:t>=vec4(vertex,1.0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38" y="4742325"/>
            <a:ext cx="4480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varying vec4 </a:t>
            </a:r>
            <a:r>
              <a:rPr lang="en-US" sz="1400" dirty="0" err="1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void </a:t>
            </a:r>
            <a:r>
              <a:rPr lang="en-US" sz="1400" dirty="0">
                <a:latin typeface="Lucida Console" panose="020B0609040504020204" pitchFamily="49" charset="0"/>
              </a:rPr>
              <a:t>main()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400" dirty="0" smtClean="0">
                <a:latin typeface="Lucida Console" panose="020B0609040504020204" pitchFamily="49" charset="0"/>
              </a:rPr>
              <a:t>=</a:t>
            </a:r>
            <a:r>
              <a:rPr lang="en-US" sz="1400" dirty="0" err="1" smtClean="0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400" dirty="0">
                <a:latin typeface="Lucida Console" panose="020B0609040504020204" pitchFamily="49" charset="0"/>
              </a:rPr>
              <a:t>+=vec4(1.0,1.0,1.0,0.0);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400" dirty="0">
                <a:latin typeface="Lucida Console" panose="020B0609040504020204" pitchFamily="49" charset="0"/>
              </a:rPr>
              <a:t>/=vec4(2.0,2.0,2.0,1.0</a:t>
            </a:r>
            <a:r>
              <a:rPr lang="en-US" sz="14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gl_FragColor.w</a:t>
            </a:r>
            <a:r>
              <a:rPr lang="en-US" sz="1400" dirty="0" smtClean="0">
                <a:latin typeface="Lucida Console" panose="020B0609040504020204" pitchFamily="49" charset="0"/>
              </a:rPr>
              <a:t>=1.0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}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 flipH="1">
            <a:off x="4430349" y="3118104"/>
            <a:ext cx="516555" cy="24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474720" y="2862072"/>
            <a:ext cx="1426464" cy="64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93208" y="2752344"/>
            <a:ext cx="37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Vertex </a:t>
            </a:r>
            <a:r>
              <a:rPr lang="en-US" dirty="0" err="1" smtClean="0">
                <a:solidFill>
                  <a:srgbClr val="FF0000"/>
                </a:solidFill>
              </a:rPr>
              <a:t>Shader</a:t>
            </a:r>
            <a:r>
              <a:rPr lang="en-US" dirty="0" smtClean="0">
                <a:solidFill>
                  <a:srgbClr val="FF0000"/>
                </a:solidFill>
              </a:rPr>
              <a:t>.  Output </a:t>
            </a:r>
            <a:r>
              <a:rPr lang="en-US" dirty="0" err="1" smtClean="0">
                <a:solidFill>
                  <a:srgbClr val="FF0000"/>
                </a:solidFill>
              </a:rPr>
              <a:t>gl_Position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projected_vertex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3208" y="5003935"/>
            <a:ext cx="37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Fragment </a:t>
            </a:r>
            <a:r>
              <a:rPr lang="en-US" dirty="0" err="1" smtClean="0">
                <a:solidFill>
                  <a:srgbClr val="FF0000"/>
                </a:solidFill>
              </a:rPr>
              <a:t>Shader</a:t>
            </a:r>
            <a:r>
              <a:rPr lang="en-US" dirty="0" smtClean="0">
                <a:solidFill>
                  <a:srgbClr val="FF0000"/>
                </a:solidFill>
              </a:rPr>
              <a:t>.  Calculate pixel color based on </a:t>
            </a:r>
            <a:r>
              <a:rPr lang="en-US" dirty="0" err="1" smtClean="0">
                <a:solidFill>
                  <a:srgbClr val="FF0000"/>
                </a:solidFill>
              </a:rPr>
              <a:t>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projected_vertex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4572000" y="5385816"/>
            <a:ext cx="45719" cy="8927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4645152" y="5327101"/>
            <a:ext cx="448056" cy="568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44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case, since the input to the vertex </a:t>
            </a:r>
            <a:r>
              <a:rPr lang="en-US" dirty="0" err="1" smtClean="0"/>
              <a:t>shader</a:t>
            </a:r>
            <a:r>
              <a:rPr lang="en-US" dirty="0" smtClean="0"/>
              <a:t> is same as the pass-through renderer, only modification needed in the main.cpp is: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7904" y="3596481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passThrough.CompileFile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"</a:t>
            </a:r>
            <a:r>
              <a:rPr lang="en-US" sz="1600" dirty="0" err="1">
                <a:latin typeface="Lucida Console" panose="020B0609040504020204" pitchFamily="49" charset="0"/>
              </a:rPr>
              <a:t>color_by_coord_vertex_shader.glsl</a:t>
            </a:r>
            <a:r>
              <a:rPr lang="en-US" sz="1600" dirty="0" smtClean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smtClean="0">
                <a:latin typeface="Lucida Console" panose="020B0609040504020204" pitchFamily="49" charset="0"/>
              </a:rPr>
              <a:t>   "</a:t>
            </a:r>
            <a:r>
              <a:rPr lang="en-US" sz="1600" dirty="0">
                <a:latin typeface="Lucida Console" panose="020B0609040504020204" pitchFamily="49" charset="0"/>
              </a:rPr>
              <a:t>color_by_coord_fragment_shader.glsl");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608" y="2403378"/>
            <a:ext cx="8701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Lucida Console" panose="020B0609040504020204" pitchFamily="49" charset="0"/>
              </a:rPr>
              <a:t>passThrough.CompileFile</a:t>
            </a:r>
            <a:r>
              <a:rPr lang="en-US" sz="1600" dirty="0" smtClean="0">
                <a:latin typeface="Lucida Console" panose="020B0609040504020204" pitchFamily="49" charset="0"/>
              </a:rPr>
              <a:t>("vertex_shader.</a:t>
            </a:r>
            <a:r>
              <a:rPr lang="en-US" sz="1600" dirty="0" err="1" smtClean="0">
                <a:latin typeface="Lucida Console" panose="020B0609040504020204" pitchFamily="49" charset="0"/>
              </a:rPr>
              <a:t>glsl</a:t>
            </a:r>
            <a:r>
              <a:rPr lang="en-US" sz="1600" dirty="0" smtClean="0">
                <a:latin typeface="Lucida Console" panose="020B0609040504020204" pitchFamily="49" charset="0"/>
              </a:rPr>
              <a:t>","</a:t>
            </a:r>
            <a:r>
              <a:rPr lang="en-US" sz="1600" dirty="0" err="1" smtClean="0">
                <a:latin typeface="Lucida Console" panose="020B0609040504020204" pitchFamily="49" charset="0"/>
              </a:rPr>
              <a:t>fragment_shader.glsl</a:t>
            </a:r>
            <a:r>
              <a:rPr lang="en-US" sz="1600" dirty="0">
                <a:latin typeface="Lucida Console" panose="020B0609040504020204" pitchFamily="49" charset="0"/>
              </a:rPr>
              <a:t>");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785616" y="3145536"/>
            <a:ext cx="478392" cy="298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6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 Vertex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previous example, a vertex had only one attribute, which is an xyz coordinate.</a:t>
            </a:r>
          </a:p>
          <a:p>
            <a:r>
              <a:rPr lang="en-US" dirty="0" smtClean="0"/>
              <a:t>In this example, a vertex has two attributes, an xyz coordinate and a </a:t>
            </a:r>
            <a:r>
              <a:rPr lang="en-US" dirty="0" err="1" smtClean="0"/>
              <a:t>rgba</a:t>
            </a:r>
            <a:r>
              <a:rPr lang="en-US" dirty="0" smtClean="0"/>
              <a:t> color.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03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 Vertex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data directory, </a:t>
            </a:r>
            <a:r>
              <a:rPr lang="en-US" dirty="0" err="1" smtClean="0"/>
              <a:t>svn</a:t>
            </a:r>
            <a:r>
              <a:rPr lang="en-US" dirty="0" smtClean="0"/>
              <a:t>-copy </a:t>
            </a:r>
            <a:r>
              <a:rPr lang="en-US" dirty="0" err="1" smtClean="0"/>
              <a:t>fragment_shader.glsl</a:t>
            </a:r>
            <a:r>
              <a:rPr lang="en-US" dirty="0" smtClean="0"/>
              <a:t> and </a:t>
            </a:r>
            <a:r>
              <a:rPr lang="en-US" dirty="0" err="1" smtClean="0"/>
              <a:t>vertex_shader.glsl</a:t>
            </a:r>
            <a:r>
              <a:rPr lang="en-US" dirty="0" smtClean="0"/>
              <a:t> to:</a:t>
            </a:r>
          </a:p>
          <a:p>
            <a:pPr lvl="1"/>
            <a:r>
              <a:rPr lang="en-US" dirty="0" err="1" smtClean="0"/>
              <a:t>color_as_attribute_vertex_shader.glsl</a:t>
            </a:r>
            <a:r>
              <a:rPr lang="en-US" dirty="0" smtClean="0"/>
              <a:t>, and</a:t>
            </a:r>
          </a:p>
          <a:p>
            <a:pPr lvl="1"/>
            <a:r>
              <a:rPr lang="en-US" dirty="0" err="1" smtClean="0"/>
              <a:t>color_as_attribute_fragment_shader.glsl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OpenGL </a:t>
            </a:r>
            <a:r>
              <a:rPr lang="en-US" dirty="0" err="1" smtClean="0"/>
              <a:t>Shader</a:t>
            </a:r>
            <a:r>
              <a:rPr lang="en-US" dirty="0" smtClean="0"/>
              <a:t> Language (GLSL</a:t>
            </a:r>
            <a:r>
              <a:rPr lang="en-US" dirty="0" smtClean="0"/>
              <a:t>)</a:t>
            </a:r>
          </a:p>
          <a:p>
            <a:r>
              <a:rPr lang="en-US" dirty="0"/>
              <a:t>Uniform Color</a:t>
            </a:r>
          </a:p>
          <a:p>
            <a:r>
              <a:rPr lang="en-US" dirty="0"/>
              <a:t>Generic Attribute</a:t>
            </a:r>
          </a:p>
          <a:p>
            <a:r>
              <a:rPr lang="en-US" dirty="0"/>
              <a:t>Texture (sampler2D)</a:t>
            </a:r>
          </a:p>
          <a:p>
            <a:r>
              <a:rPr lang="en-US" dirty="0"/>
              <a:t>Plain 3D Renderer</a:t>
            </a:r>
          </a:p>
          <a:p>
            <a:r>
              <a:rPr lang="en-US" dirty="0"/>
              <a:t>Rainbow Color based on the vertex position</a:t>
            </a:r>
          </a:p>
          <a:p>
            <a:r>
              <a:rPr lang="en-US" dirty="0"/>
              <a:t>“discard” statement in the fragment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  <a:p>
            <a:r>
              <a:rPr lang="en-US" dirty="0" err="1"/>
              <a:t>Phong</a:t>
            </a:r>
            <a:r>
              <a:rPr lang="en-US" dirty="0"/>
              <a:t> Shading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912" y="868680"/>
            <a:ext cx="32528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912" y="3813048"/>
            <a:ext cx="2601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912" y="42976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912" y="33528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0128" y="4306824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Just passing </a:t>
            </a:r>
            <a:r>
              <a:rPr lang="en-US" dirty="0" err="1" smtClean="0">
                <a:solidFill>
                  <a:srgbClr val="FF0000"/>
                </a:solidFill>
              </a:rPr>
              <a:t>colorOut</a:t>
            </a:r>
            <a:r>
              <a:rPr lang="en-US" dirty="0" smtClean="0">
                <a:solidFill>
                  <a:srgbClr val="FF0000"/>
                </a:solidFill>
              </a:rPr>
              <a:t> from the vertex </a:t>
            </a:r>
            <a:r>
              <a:rPr lang="en-US" dirty="0" err="1" smtClean="0">
                <a:solidFill>
                  <a:srgbClr val="FF0000"/>
                </a:solidFill>
              </a:rPr>
              <a:t>shader</a:t>
            </a:r>
            <a:r>
              <a:rPr lang="en-US" dirty="0" smtClean="0">
                <a:solidFill>
                  <a:srgbClr val="FF0000"/>
                </a:solidFill>
              </a:rPr>
              <a:t> to the pixel color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0128" y="1021080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Just passing attribute color to the </a:t>
            </a:r>
            <a:r>
              <a:rPr lang="en-US" dirty="0" err="1" smtClean="0">
                <a:solidFill>
                  <a:srgbClr val="FF0000"/>
                </a:solidFill>
              </a:rPr>
              <a:t>colorOut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77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renderer.cpp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6112" y="1545336"/>
            <a:ext cx="58769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class </a:t>
            </a:r>
            <a:r>
              <a:rPr lang="en-US" sz="1400" dirty="0" err="1">
                <a:latin typeface="Lucida Console" panose="020B0609040504020204" pitchFamily="49" charset="0"/>
              </a:rPr>
              <a:t>ColorAsAttributeRenderer</a:t>
            </a:r>
            <a:r>
              <a:rPr lang="en-US" sz="1400" dirty="0">
                <a:latin typeface="Lucida Console" panose="020B0609040504020204" pitchFamily="49" charset="0"/>
              </a:rPr>
              <a:t> : public </a:t>
            </a:r>
            <a:r>
              <a:rPr lang="en-US" sz="1400" dirty="0" err="1">
                <a:latin typeface="Lucida Console" panose="020B0609040504020204" pitchFamily="49" charset="0"/>
              </a:rPr>
              <a:t>RendererBase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GLuint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attribVertexPos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GLuint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attribColorPos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virtual </a:t>
            </a:r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4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12" y="3736848"/>
            <a:ext cx="74446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ColorAsAttributeRenderer</a:t>
            </a:r>
            <a:r>
              <a:rPr lang="en-US" sz="1400" dirty="0">
                <a:latin typeface="Lucida Console" panose="020B0609040504020204" pitchFamily="49" charset="0"/>
              </a:rPr>
              <a:t>::</a:t>
            </a:r>
            <a:r>
              <a:rPr lang="en-US" sz="14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4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400" dirty="0" smtClean="0">
                <a:latin typeface="Lucida Console" panose="020B0609040504020204" pitchFamily="49" charset="0"/>
              </a:rPr>
              <a:t>=</a:t>
            </a:r>
            <a:r>
              <a:rPr lang="en-US" sz="14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4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printf</a:t>
            </a:r>
            <a:r>
              <a:rPr lang="en-US" sz="14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400" dirty="0" err="1">
                <a:latin typeface="Lucida Console" panose="020B0609040504020204" pitchFamily="49" charset="0"/>
              </a:rPr>
              <a:t>attribVertexPos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400" dirty="0" smtClean="0">
                <a:latin typeface="Lucida Console" panose="020B0609040504020204" pitchFamily="49" charset="0"/>
              </a:rPr>
              <a:t>=</a:t>
            </a:r>
            <a:r>
              <a:rPr lang="en-US" sz="14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4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 err="1" smtClean="0">
                <a:latin typeface="Lucida Console" panose="020B0609040504020204" pitchFamily="49" charset="0"/>
              </a:rPr>
              <a:t>printf</a:t>
            </a:r>
            <a:r>
              <a:rPr lang="en-US" sz="1400" dirty="0">
                <a:latin typeface="Lucida Console" panose="020B0609040504020204" pitchFamily="49" charset="0"/>
              </a:rPr>
              <a:t>("Attribute Color Position=%d\n",</a:t>
            </a:r>
            <a:r>
              <a:rPr lang="en-US" sz="1400" dirty="0" err="1">
                <a:latin typeface="Lucida Console" panose="020B0609040504020204" pitchFamily="49" charset="0"/>
              </a:rPr>
              <a:t>attribColorPos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0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6645"/>
            <a:ext cx="8229600" cy="5059363"/>
          </a:xfrm>
        </p:spPr>
        <p:txBody>
          <a:bodyPr/>
          <a:lstStyle/>
          <a:p>
            <a:r>
              <a:rPr lang="en-US" dirty="0" smtClean="0"/>
              <a:t>Add a member variable: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In Initialize</a:t>
            </a:r>
          </a:p>
          <a:p>
            <a:pPr lvl="2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In Draw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416" y="765367"/>
            <a:ext cx="437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ucida Console" panose="020B0609040504020204" pitchFamily="49" charset="0"/>
              </a:rPr>
              <a:t>ColorAsAttributeRenderer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colorAsAttrib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2414" y="1443205"/>
            <a:ext cx="5232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Lucida Console" panose="020B0609040504020204" pitchFamily="49" charset="0"/>
              </a:rPr>
              <a:t>colorAsAttrib.CompileFile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latin typeface="Lucida Console" panose="020B0609040504020204" pitchFamily="49" charset="0"/>
              </a:rPr>
              <a:t>"</a:t>
            </a:r>
            <a:r>
              <a:rPr lang="en-US" sz="1400" dirty="0" err="1">
                <a:latin typeface="Lucida Console" panose="020B0609040504020204" pitchFamily="49" charset="0"/>
              </a:rPr>
              <a:t>color_as_attribute_vertex_shader.glsl</a:t>
            </a:r>
            <a:r>
              <a:rPr lang="en-US" sz="14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400" dirty="0" smtClean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latin typeface="Lucida Console" panose="020B0609040504020204" pitchFamily="49" charset="0"/>
              </a:rPr>
              <a:t>"</a:t>
            </a:r>
            <a:r>
              <a:rPr lang="en-US" sz="1400" dirty="0" err="1">
                <a:latin typeface="Lucida Console" panose="020B0609040504020204" pitchFamily="49" charset="0"/>
              </a:rPr>
              <a:t>color_as_attribute_fragment_shader.glsl</a:t>
            </a:r>
            <a:r>
              <a:rPr lang="en-US" sz="1400" dirty="0">
                <a:latin typeface="Lucida Console" panose="020B0609040504020204" pitchFamily="49" charset="0"/>
              </a:rPr>
              <a:t>");</a:t>
            </a:r>
            <a:endParaRPr lang="en-US" sz="1400" dirty="0" smtClean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562" y="2565779"/>
            <a:ext cx="79015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colorAsAttrib.programIdent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const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-</a:t>
            </a:r>
            <a:r>
              <a:rPr lang="en-US" sz="1200" dirty="0">
                <a:latin typeface="Lucida Console" panose="020B0609040504020204" pitchFamily="49" charset="0"/>
              </a:rPr>
              <a:t>1,-1,0,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</a:t>
            </a:r>
            <a:r>
              <a:rPr lang="en-US" sz="1200" dirty="0">
                <a:latin typeface="Lucida Console" panose="020B0609040504020204" pitchFamily="49" charset="0"/>
              </a:rPr>
              <a:t>1,-1,0,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 </a:t>
            </a:r>
            <a:r>
              <a:rPr lang="en-US" sz="1200" dirty="0">
                <a:latin typeface="Lucida Console" panose="020B0609040504020204" pitchFamily="49" charset="0"/>
              </a:rPr>
              <a:t>1, 1,0,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-</a:t>
            </a:r>
            <a:r>
              <a:rPr lang="en-US" sz="1200" dirty="0">
                <a:latin typeface="Lucida Console" panose="020B0609040504020204" pitchFamily="49" charset="0"/>
              </a:rPr>
              <a:t>1, 1,0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const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col[16]=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1,0,0,1</a:t>
            </a:r>
            <a:r>
              <a:rPr lang="en-US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0,1,0,1</a:t>
            </a:r>
            <a:r>
              <a:rPr lang="en-US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0,0,1,1</a:t>
            </a:r>
            <a:r>
              <a:rPr lang="en-US" sz="12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1,0,1,1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colorAsAttrib.attribVertexPos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(colorAsAttrib.attribVertexPos,3,GL_FLOAT,GL_FALSE,0,vtx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colorAsAttrib.attribColorPos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(colorAsAttrib.attribColorPos,4,GL_FLOAT,GL_FALSE,0,col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(GL_TRIANGLE_FAN,0,4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colorAsAttrib.attribVertexPos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colorAsAttrib.attribColorPos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);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88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all primitives must be drawn in the same color, the color can be made a </a:t>
            </a:r>
            <a:r>
              <a:rPr lang="en-US" i="1" dirty="0" smtClean="0"/>
              <a:t>uniform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renderer should cache an identifier of a uniform so that the C++ program can send an information to the GLSL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83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2634"/>
            <a:ext cx="8229600" cy="584353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r>
              <a:rPr lang="en-US" dirty="0" smtClean="0"/>
              <a:t>, add: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renderer.cpp, add: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svn</a:t>
            </a:r>
            <a:r>
              <a:rPr lang="en-US" dirty="0" smtClean="0"/>
              <a:t>-copy:</a:t>
            </a:r>
          </a:p>
          <a:p>
            <a:pPr lvl="1"/>
            <a:r>
              <a:rPr lang="en-US" dirty="0" err="1" smtClean="0"/>
              <a:t>vertex_shader.glsl</a:t>
            </a:r>
            <a:r>
              <a:rPr lang="en-US" dirty="0" smtClean="0"/>
              <a:t> to </a:t>
            </a:r>
            <a:r>
              <a:rPr lang="en-US" dirty="0" err="1" smtClean="0"/>
              <a:t>uniform_color_vertex_shader.glsl</a:t>
            </a:r>
            <a:endParaRPr lang="en-US" dirty="0" smtClean="0"/>
          </a:p>
          <a:p>
            <a:pPr lvl="1"/>
            <a:r>
              <a:rPr lang="en-US" dirty="0" err="1" smtClean="0"/>
              <a:t>fragment_shader.glsl</a:t>
            </a:r>
            <a:r>
              <a:rPr lang="en-US" dirty="0" smtClean="0"/>
              <a:t> to </a:t>
            </a:r>
            <a:r>
              <a:rPr lang="en-US" dirty="0" err="1" smtClean="0"/>
              <a:t>uniform_color_fragment_shader.glsl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157" y="781396"/>
            <a:ext cx="5112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</a:t>
            </a:r>
            <a:r>
              <a:rPr lang="en-US" sz="1200" dirty="0" err="1">
                <a:latin typeface="Lucida Console" panose="020B0609040504020204" pitchFamily="49" charset="0"/>
              </a:rPr>
              <a:t>UniformColorRenderer</a:t>
            </a:r>
            <a:r>
              <a:rPr lang="en-US" sz="1200" dirty="0">
                <a:latin typeface="Lucida Console" panose="020B0609040504020204" pitchFamily="49" charset="0"/>
              </a:rPr>
              <a:t>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7157" y="2459549"/>
            <a:ext cx="60420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UniformColorRenderer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Color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00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2138"/>
            <a:ext cx="8229600" cy="5644025"/>
          </a:xfrm>
        </p:spPr>
        <p:txBody>
          <a:bodyPr/>
          <a:lstStyle/>
          <a:p>
            <a:r>
              <a:rPr lang="en-US" dirty="0" smtClean="0"/>
              <a:t>No change in the vertex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fragment </a:t>
            </a:r>
            <a:r>
              <a:rPr lang="en-US" dirty="0" err="1" smtClean="0"/>
              <a:t>shader</a:t>
            </a:r>
            <a:r>
              <a:rPr lang="en-US" dirty="0" smtClean="0"/>
              <a:t> should copy uniform color to the final output color.  Therefore it needs to be: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a member variable:</a:t>
            </a:r>
          </a:p>
          <a:p>
            <a:endParaRPr lang="en-US" dirty="0"/>
          </a:p>
          <a:p>
            <a:r>
              <a:rPr lang="en-US" dirty="0" smtClean="0"/>
              <a:t>In Initialize(),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7157" y="1795549"/>
            <a:ext cx="2323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uniform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57" y="3512127"/>
            <a:ext cx="334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UniformColorRenderer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7157" y="4379422"/>
            <a:ext cx="446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uniformColor.CompileFile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uniform_color_vertex_shader.glsl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uniform_color_fragment_shader.glsl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162942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954"/>
            <a:ext cx="8229600" cy="906086"/>
          </a:xfrm>
        </p:spPr>
        <p:txBody>
          <a:bodyPr/>
          <a:lstStyle/>
          <a:p>
            <a:r>
              <a:rPr lang="en-US" dirty="0" smtClean="0"/>
              <a:t>In Draw(),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4647" y="1088967"/>
            <a:ext cx="78085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::Draw(void)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glClear</a:t>
            </a:r>
            <a:r>
              <a:rPr lang="en-US" sz="12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uniformColor.programIdent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1, 1,0,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-1, 1,0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col[4]={0,1,0,1};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glUniform4fv(uniformColor.uniformColorPos,1,col);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uniformColor.attribVertexPos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(uniformColor.attribVertexPos,3,GL_FLOAT,GL_FALSE,0,vtx);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(GL_TRIANGLE_FAN,0,4);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uniformColor.attribVertexPos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FsSwapBuffers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needRedraw</a:t>
            </a:r>
            <a:r>
              <a:rPr lang="en-US" sz="12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4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Wait, do we need to create separate </a:t>
            </a:r>
            <a:r>
              <a:rPr lang="en-US" dirty="0" err="1" smtClean="0"/>
              <a:t>shader</a:t>
            </a:r>
            <a:r>
              <a:rPr lang="en-US" dirty="0" smtClean="0"/>
              <a:t> programs for uniform color and variable color?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be a problem if we need to write separate </a:t>
            </a:r>
            <a:r>
              <a:rPr lang="en-US" dirty="0" err="1" smtClean="0"/>
              <a:t>shaders</a:t>
            </a:r>
            <a:r>
              <a:rPr lang="en-US" dirty="0" smtClean="0"/>
              <a:t> for:</a:t>
            </a:r>
          </a:p>
          <a:p>
            <a:pPr lvl="1"/>
            <a:r>
              <a:rPr lang="en-US" dirty="0" smtClean="0"/>
              <a:t>Color as uniform vs. color as attribute.</a:t>
            </a:r>
          </a:p>
          <a:p>
            <a:pPr lvl="1"/>
            <a:r>
              <a:rPr lang="en-US" dirty="0" smtClean="0"/>
              <a:t>Using texture vs. no texture.</a:t>
            </a:r>
          </a:p>
          <a:p>
            <a:pPr lvl="1"/>
            <a:r>
              <a:rPr lang="en-US" dirty="0" smtClean="0"/>
              <a:t>Position offset as uniform vs. position offset as attribute.</a:t>
            </a:r>
          </a:p>
          <a:p>
            <a:pPr lvl="1"/>
            <a:r>
              <a:rPr lang="en-US" dirty="0" smtClean="0"/>
              <a:t>!@#$ as uniform vs. !@#$ as attribute.</a:t>
            </a:r>
          </a:p>
          <a:p>
            <a:r>
              <a:rPr lang="en-US" dirty="0" smtClean="0"/>
              <a:t>For the exactly same rendering program, if you can think of N possible attribute, that can also be a uniform, the combination will be 2</a:t>
            </a:r>
            <a:r>
              <a:rPr lang="en-US" baseline="30000" dirty="0" smtClean="0"/>
              <a:t>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282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Generic Attribute.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glUniform</a:t>
            </a:r>
            <a:r>
              <a:rPr lang="en-US" dirty="0" smtClean="0"/>
              <a:t>??, you can use </a:t>
            </a:r>
            <a:r>
              <a:rPr lang="en-US" dirty="0" err="1" smtClean="0"/>
              <a:t>glVertexAttrib</a:t>
            </a:r>
            <a:r>
              <a:rPr lang="en-US" dirty="0" smtClean="0"/>
              <a:t>??.</a:t>
            </a:r>
          </a:p>
          <a:p>
            <a:r>
              <a:rPr lang="en-US" dirty="0" smtClean="0"/>
              <a:t>The attribute value specified by </a:t>
            </a:r>
            <a:r>
              <a:rPr lang="en-US" dirty="0" err="1" smtClean="0"/>
              <a:t>glVertexAttribute</a:t>
            </a:r>
            <a:r>
              <a:rPr lang="en-US" dirty="0" smtClean="0"/>
              <a:t>?? will be applied to all vertices.</a:t>
            </a:r>
          </a:p>
          <a:p>
            <a:r>
              <a:rPr lang="en-US" dirty="0" smtClean="0"/>
              <a:t>Strange limitation (known bug): In many (even popular) GPUs, vertex attribute 0 cannot be generic.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glBindAttribLocation</a:t>
            </a:r>
            <a:r>
              <a:rPr lang="en-US" dirty="0" smtClean="0"/>
              <a:t> to force an attribute to have a non-zero identifier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example, if "vertex" is never be a generic attribute, force it to have 0, then the rest will use whatever available: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glBindAttribLocation</a:t>
            </a:r>
            <a:r>
              <a:rPr lang="en-US" dirty="0" smtClean="0">
                <a:latin typeface="Consolas" panose="020B0609020204030204" pitchFamily="49" charset="0"/>
              </a:rPr>
              <a:t>(programId,0,"vertex");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Needs to be done after compiling, before attaching (apparently).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933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</a:t>
            </a:r>
            <a:r>
              <a:rPr lang="en-US" dirty="0" smtClean="0"/>
              <a:t>is this zero </a:t>
            </a:r>
            <a:r>
              <a:rPr lang="en-US" smtClean="0"/>
              <a:t>identifier bug coming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could use </a:t>
            </a:r>
            <a:r>
              <a:rPr lang="en-US" dirty="0" err="1" smtClean="0"/>
              <a:t>glVertex</a:t>
            </a:r>
            <a:r>
              <a:rPr lang="en-US" dirty="0" smtClean="0"/>
              <a:t>??, </a:t>
            </a:r>
            <a:r>
              <a:rPr lang="en-US" dirty="0" err="1" smtClean="0"/>
              <a:t>glColor</a:t>
            </a:r>
            <a:r>
              <a:rPr lang="en-US" dirty="0" smtClean="0"/>
              <a:t>??, </a:t>
            </a:r>
            <a:r>
              <a:rPr lang="en-US" dirty="0" err="1" smtClean="0"/>
              <a:t>glNormal</a:t>
            </a:r>
            <a:r>
              <a:rPr lang="en-US" dirty="0" smtClean="0"/>
              <a:t>??, with a GLSL program.</a:t>
            </a:r>
          </a:p>
          <a:p>
            <a:r>
              <a:rPr lang="en-US" dirty="0" err="1" smtClean="0"/>
              <a:t>glVertex</a:t>
            </a:r>
            <a:r>
              <a:rPr lang="en-US" dirty="0" smtClean="0"/>
              <a:t>?? was passing a position to the GLSL program as a variable called </a:t>
            </a:r>
            <a:r>
              <a:rPr lang="en-US" dirty="0" err="1" smtClean="0"/>
              <a:t>gl_Vertex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gl_Vertex</a:t>
            </a:r>
            <a:r>
              <a:rPr lang="en-US" dirty="0" smtClean="0"/>
              <a:t> was always bound to an attribute-identifier of 0.</a:t>
            </a:r>
          </a:p>
          <a:p>
            <a:r>
              <a:rPr lang="en-US" dirty="0" err="1" smtClean="0"/>
              <a:t>gl_Vertex</a:t>
            </a:r>
            <a:r>
              <a:rPr lang="en-US" dirty="0" smtClean="0"/>
              <a:t> cannot be generic, while </a:t>
            </a:r>
            <a:r>
              <a:rPr lang="en-US" dirty="0" err="1" smtClean="0"/>
              <a:t>gl_Normal</a:t>
            </a:r>
            <a:r>
              <a:rPr lang="en-US" dirty="0" smtClean="0"/>
              <a:t>, </a:t>
            </a:r>
            <a:r>
              <a:rPr lang="en-US" dirty="0" err="1" smtClean="0"/>
              <a:t>gl_Color</a:t>
            </a:r>
            <a:r>
              <a:rPr lang="en-US" dirty="0" smtClean="0"/>
              <a:t>, </a:t>
            </a:r>
            <a:r>
              <a:rPr lang="en-US" dirty="0" err="1" smtClean="0"/>
              <a:t>gl_TeCoord</a:t>
            </a:r>
            <a:r>
              <a:rPr lang="en-US" dirty="0" smtClean="0"/>
              <a:t> could be generic.</a:t>
            </a:r>
          </a:p>
          <a:p>
            <a:r>
              <a:rPr lang="en-US" dirty="0" smtClean="0"/>
              <a:t>Some GPUs are still inheriting this limitation as a known bug.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8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Pass-Through GLSL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22967"/>
          </a:xfrm>
        </p:spPr>
        <p:txBody>
          <a:bodyPr/>
          <a:lstStyle/>
          <a:p>
            <a:r>
              <a:rPr lang="en-US" dirty="0" smtClean="0"/>
              <a:t>The minimum GLSL program.</a:t>
            </a:r>
          </a:p>
          <a:p>
            <a:pPr lvl="1"/>
            <a:r>
              <a:rPr lang="en-US" dirty="0" smtClean="0"/>
              <a:t>Passes input vertex coordinate (</a:t>
            </a:r>
            <a:r>
              <a:rPr lang="en-US" dirty="0" err="1" smtClean="0"/>
              <a:t>x,y,z</a:t>
            </a:r>
            <a:r>
              <a:rPr lang="en-US" dirty="0" smtClean="0"/>
              <a:t>) to the rasterizer with no transformation.</a:t>
            </a:r>
          </a:p>
          <a:p>
            <a:pPr lvl="1"/>
            <a:r>
              <a:rPr lang="en-US" dirty="0" smtClean="0"/>
              <a:t>The primitive color is constant (red).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6699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texture.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bitmap texture is called as sampler2D.</a:t>
            </a:r>
          </a:p>
          <a:p>
            <a:r>
              <a:rPr lang="en-US" dirty="0" smtClean="0"/>
              <a:t>A sampler2D must be given as a uniform.</a:t>
            </a:r>
          </a:p>
          <a:p>
            <a:r>
              <a:rPr lang="en-US" dirty="0" smtClean="0"/>
              <a:t>You can sample a color within a </a:t>
            </a:r>
            <a:r>
              <a:rPr lang="en-US" dirty="0" err="1" smtClean="0"/>
              <a:t>shader</a:t>
            </a:r>
            <a:r>
              <a:rPr lang="en-US" dirty="0" smtClean="0"/>
              <a:t> program by using a function called </a:t>
            </a:r>
            <a:r>
              <a:rPr lang="en-US" i="1" dirty="0" smtClean="0"/>
              <a:t>texture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want to give a texture coordinate per vertex (just like glTexCoord2), a texture coordinate must be given as an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45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checker.cpp and </a:t>
            </a:r>
            <a:r>
              <a:rPr lang="en-US" dirty="0" err="1" smtClean="0"/>
              <a:t>checker.h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258" y="806335"/>
            <a:ext cx="818044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checker.h</a:t>
            </a:r>
            <a:endParaRPr lang="en-US" dirty="0" smtClean="0"/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ifndef</a:t>
            </a:r>
            <a:r>
              <a:rPr lang="en-US" sz="1200" dirty="0">
                <a:latin typeface="Lucida Console" panose="020B0609040504020204" pitchFamily="49" charset="0"/>
              </a:rPr>
              <a:t> CHECKER_IS_INCLUDED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CHECKER_IS_INCLUDED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// Note: OpenGL ES only takes 2^n times 2^n texture.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checker_pattern_wid</a:t>
            </a:r>
            <a:r>
              <a:rPr lang="en-US" sz="1200" dirty="0">
                <a:latin typeface="Lucida Console" panose="020B0609040504020204" pitchFamily="49" charset="0"/>
              </a:rPr>
              <a:t>=8;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checker_pattern_hei</a:t>
            </a:r>
            <a:r>
              <a:rPr lang="en-US" sz="1200" dirty="0">
                <a:latin typeface="Lucida Console" panose="020B0609040504020204" pitchFamily="49" charset="0"/>
              </a:rPr>
              <a:t>=8;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extern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unsigned char </a:t>
            </a:r>
            <a:r>
              <a:rPr lang="en-US" sz="1200" dirty="0" err="1">
                <a:latin typeface="Lucida Console" panose="020B0609040504020204" pitchFamily="49" charset="0"/>
              </a:rPr>
              <a:t>checker_pattern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checker_pattern_wid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checker_pattern_hei</a:t>
            </a:r>
            <a:r>
              <a:rPr lang="en-US" sz="1200" dirty="0">
                <a:latin typeface="Lucida Console" panose="020B0609040504020204" pitchFamily="49" charset="0"/>
              </a:rPr>
              <a:t>*4];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" y="3241964"/>
            <a:ext cx="803296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checker.cpp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#include "</a:t>
            </a:r>
            <a:r>
              <a:rPr lang="en-US" sz="700" dirty="0" err="1">
                <a:latin typeface="Lucida Console" panose="020B0609040504020204" pitchFamily="49" charset="0"/>
              </a:rPr>
              <a:t>checker.h</a:t>
            </a:r>
            <a:r>
              <a:rPr lang="en-US" sz="700" dirty="0">
                <a:latin typeface="Lucida Console" panose="020B0609040504020204" pitchFamily="49" charset="0"/>
              </a:rPr>
              <a:t>"</a:t>
            </a:r>
          </a:p>
          <a:p>
            <a:endParaRPr lang="en-US" sz="700" dirty="0">
              <a:latin typeface="Lucida Console" panose="020B0609040504020204" pitchFamily="49" charset="0"/>
            </a:endParaRPr>
          </a:p>
          <a:p>
            <a:r>
              <a:rPr lang="en-US" sz="700" dirty="0" err="1">
                <a:latin typeface="Lucida Console" panose="020B0609040504020204" pitchFamily="49" charset="0"/>
              </a:rPr>
              <a:t>const</a:t>
            </a:r>
            <a:r>
              <a:rPr lang="en-US" sz="700" dirty="0">
                <a:latin typeface="Lucida Console" panose="020B0609040504020204" pitchFamily="49" charset="0"/>
              </a:rPr>
              <a:t> unsigned char </a:t>
            </a:r>
            <a:r>
              <a:rPr lang="en-US" sz="700" dirty="0" err="1">
                <a:latin typeface="Lucida Console" panose="020B0609040504020204" pitchFamily="49" charset="0"/>
              </a:rPr>
              <a:t>checker_pattern</a:t>
            </a:r>
            <a:r>
              <a:rPr lang="en-US" sz="700" dirty="0">
                <a:latin typeface="Lucida Console" panose="020B0609040504020204" pitchFamily="49" charset="0"/>
              </a:rPr>
              <a:t>[</a:t>
            </a:r>
            <a:r>
              <a:rPr lang="en-US" sz="700" dirty="0" err="1">
                <a:latin typeface="Lucida Console" panose="020B0609040504020204" pitchFamily="49" charset="0"/>
              </a:rPr>
              <a:t>checker_pattern_wid</a:t>
            </a:r>
            <a:r>
              <a:rPr lang="en-US" sz="700" dirty="0">
                <a:latin typeface="Lucida Console" panose="020B0609040504020204" pitchFamily="49" charset="0"/>
              </a:rPr>
              <a:t>*</a:t>
            </a:r>
            <a:r>
              <a:rPr lang="en-US" sz="700" dirty="0" err="1">
                <a:latin typeface="Lucida Console" panose="020B0609040504020204" pitchFamily="49" charset="0"/>
              </a:rPr>
              <a:t>checker_pattern_hei</a:t>
            </a:r>
            <a:r>
              <a:rPr lang="en-US" sz="700" dirty="0">
                <a:latin typeface="Lucida Console" panose="020B0609040504020204" pitchFamily="49" charset="0"/>
              </a:rPr>
              <a:t>*4]=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700" dirty="0" smtClean="0">
                <a:latin typeface="Lucida Console" panose="020B0609040504020204" pitchFamily="49" charset="0"/>
              </a:rPr>
              <a:t>255</a:t>
            </a:r>
            <a:r>
              <a:rPr lang="en-US" sz="700" dirty="0">
                <a:latin typeface="Lucida Console" panose="020B0609040504020204" pitchFamily="49" charset="0"/>
              </a:rPr>
              <a:t>,  0,  0,255,    0,255,  0,255,    0,  0,255,255,  255,255,  0,255,  255,255,255,255,    0,  0,  0,255,  255,255,255,255,    0,  0,  0,255,  </a:t>
            </a:r>
          </a:p>
          <a:p>
            <a:r>
              <a:rPr lang="en-US" sz="700" dirty="0" smtClean="0">
                <a:latin typeface="Lucida Console" panose="020B0609040504020204" pitchFamily="49" charset="0"/>
              </a:rPr>
              <a:t>255,255</a:t>
            </a:r>
            <a:r>
              <a:rPr lang="en-US" sz="700" dirty="0">
                <a:latin typeface="Lucida Console" panose="020B0609040504020204" pitchFamily="49" charset="0"/>
              </a:rPr>
              <a:t>,  0,255,  255,  0,  0,255,    0,255,  0,255,    0,  0,255,255,    0,  0,  0,255,  255,255,255,255,    0,  0,  0,255,  255,255,255,255,  </a:t>
            </a:r>
          </a:p>
          <a:p>
            <a:r>
              <a:rPr lang="en-US" sz="700" dirty="0" smtClean="0">
                <a:latin typeface="Lucida Console" panose="020B0609040504020204" pitchFamily="49" charset="0"/>
              </a:rPr>
              <a:t>  </a:t>
            </a:r>
            <a:r>
              <a:rPr lang="en-US" sz="700" dirty="0">
                <a:latin typeface="Lucida Console" panose="020B0609040504020204" pitchFamily="49" charset="0"/>
              </a:rPr>
              <a:t>0,  0,255,255,  255,255,  0,255,  255,  0,  0,255,    0,255,  0,255,  255,255,255,255,    0,  0,  0,255,  255,255,255,255,    0,  0,  0,255,  </a:t>
            </a:r>
          </a:p>
          <a:p>
            <a:r>
              <a:rPr lang="en-US" sz="700" dirty="0" smtClean="0">
                <a:latin typeface="Lucida Console" panose="020B0609040504020204" pitchFamily="49" charset="0"/>
              </a:rPr>
              <a:t>  </a:t>
            </a:r>
            <a:r>
              <a:rPr lang="en-US" sz="700" dirty="0">
                <a:latin typeface="Lucida Console" panose="020B0609040504020204" pitchFamily="49" charset="0"/>
              </a:rPr>
              <a:t>0,255,  0,255,    0,  0,255,255,  255,255,  0,255,  255,  0,  0,255,    0,  0,  0,255,  255,255,255,255,    0,  0,  0,255,  255,255,255,255,  </a:t>
            </a:r>
          </a:p>
          <a:p>
            <a:r>
              <a:rPr lang="en-US" sz="700" dirty="0" smtClean="0">
                <a:latin typeface="Lucida Console" panose="020B0609040504020204" pitchFamily="49" charset="0"/>
              </a:rPr>
              <a:t>255,255,255,255</a:t>
            </a:r>
            <a:r>
              <a:rPr lang="en-US" sz="700" dirty="0">
                <a:latin typeface="Lucida Console" panose="020B0609040504020204" pitchFamily="49" charset="0"/>
              </a:rPr>
              <a:t>,    0,  0,  0,255,  255,255,255,255,    0,  0,  0,255,  255,  0,  0,255,    0,255,  0,255,    0,  0,255,255,  255,255,  0,255,  </a:t>
            </a:r>
          </a:p>
          <a:p>
            <a:r>
              <a:rPr lang="en-US" sz="700" dirty="0" smtClean="0">
                <a:latin typeface="Lucida Console" panose="020B0609040504020204" pitchFamily="49" charset="0"/>
              </a:rPr>
              <a:t>  </a:t>
            </a:r>
            <a:r>
              <a:rPr lang="en-US" sz="700" dirty="0">
                <a:latin typeface="Lucida Console" panose="020B0609040504020204" pitchFamily="49" charset="0"/>
              </a:rPr>
              <a:t>0,  0,  0,255,  255,255,255,255,    0,  0,  0,255,  255,255,255,255,  255,255,  0,255,  255,  0,  0,255,    0,255,  0,255,    0,  0,255,255,  </a:t>
            </a:r>
          </a:p>
          <a:p>
            <a:r>
              <a:rPr lang="en-US" sz="700" dirty="0" smtClean="0">
                <a:latin typeface="Lucida Console" panose="020B0609040504020204" pitchFamily="49" charset="0"/>
              </a:rPr>
              <a:t>255,255,255,255</a:t>
            </a:r>
            <a:r>
              <a:rPr lang="en-US" sz="700" dirty="0">
                <a:latin typeface="Lucida Console" panose="020B0609040504020204" pitchFamily="49" charset="0"/>
              </a:rPr>
              <a:t>,    0,  0,  0,255,  255,255,255,255,    0,  0,  0,255,    0,  0,255,255,  255,255,  0,255,  255,  0,  0,255,    0,255,  0,255,  </a:t>
            </a:r>
          </a:p>
          <a:p>
            <a:r>
              <a:rPr lang="en-US" sz="700" dirty="0" smtClean="0">
                <a:latin typeface="Lucida Console" panose="020B0609040504020204" pitchFamily="49" charset="0"/>
              </a:rPr>
              <a:t>  </a:t>
            </a:r>
            <a:r>
              <a:rPr lang="en-US" sz="700" dirty="0">
                <a:latin typeface="Lucida Console" panose="020B0609040504020204" pitchFamily="49" charset="0"/>
              </a:rPr>
              <a:t>0,  0,  0,255,  255,255,255,255,    0,  0,  0,255,  255,255,255,255,    0,255,  0,255,    0,  0,255,255,  255,255,  0,255,  255,  0,  0,255,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43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510"/>
            <a:ext cx="8229600" cy="5793654"/>
          </a:xfrm>
        </p:spPr>
        <p:txBody>
          <a:bodyPr/>
          <a:lstStyle/>
          <a:p>
            <a:r>
              <a:rPr lang="en-US" dirty="0" smtClean="0"/>
              <a:t>Add a member variable:</a:t>
            </a:r>
          </a:p>
          <a:p>
            <a:endParaRPr lang="en-US" dirty="0"/>
          </a:p>
          <a:p>
            <a:r>
              <a:rPr lang="en-US" dirty="0" smtClean="0"/>
              <a:t>In Initialize(), make a texture as: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40" y="864523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673535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Lucida Console" panose="020B0609040504020204" pitchFamily="49" charset="0"/>
              </a:rPr>
              <a:t>glGenTextures</a:t>
            </a:r>
            <a:r>
              <a:rPr lang="en-US" sz="1200" dirty="0" smtClean="0">
                <a:latin typeface="Lucida Console" panose="020B0609040504020204" pitchFamily="49" charset="0"/>
              </a:rPr>
              <a:t>(1</a:t>
            </a:r>
            <a:r>
              <a:rPr lang="en-US" sz="1200" dirty="0">
                <a:latin typeface="Lucida Console" panose="020B0609040504020204" pitchFamily="49" charset="0"/>
              </a:rPr>
              <a:t>,&amp;texIdent);</a:t>
            </a: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glActiveTexture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(GL_TEXTURE_2D,texIdent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(GL_TEXTURE_2D,GL_TEXTURE_WRAP_S,GL_CLAMP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(GL_TEXTURE_2D,GL_TEXTURE_WRAP_T,GL_CLAMP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(GL_TEXTURE_2D,GL_TEXTURE_MIN_FILTER,GL_NEAREST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glTexParameteri</a:t>
            </a:r>
            <a:r>
              <a:rPr lang="en-US" sz="1200" dirty="0" smtClean="0">
                <a:latin typeface="Lucida Console" panose="020B0609040504020204" pitchFamily="49" charset="0"/>
              </a:rPr>
              <a:t>(GL_TEXTURE_2D,GL_TEXTURE_MAG_FILTER,GL_NEAREST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glTexImage2D(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GL_TEXTURE_2D,0,GL_RGBA,checker_pattern_wid,checker_pattern_hei,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          0,GL_RGBA,GL_UNSIGNED_BYTE,checker_pattern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1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324"/>
            <a:ext cx="8229600" cy="5718839"/>
          </a:xfrm>
        </p:spPr>
        <p:txBody>
          <a:bodyPr/>
          <a:lstStyle/>
          <a:p>
            <a:r>
              <a:rPr lang="en-US" dirty="0" smtClean="0"/>
              <a:t>Add sampler2d_vertex_shader.glsl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sampler2d_fragment_shader.glsl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214" y="897775"/>
            <a:ext cx="32528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texCoordOut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4" y="3618808"/>
            <a:ext cx="4740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texture2D(</a:t>
            </a:r>
            <a:r>
              <a:rPr lang="en-US" sz="12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texIdent,texCoordOut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58342" y="1047404"/>
            <a:ext cx="1512916" cy="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74967" y="1180407"/>
            <a:ext cx="1504604" cy="43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9571" y="881149"/>
            <a:ext cx="36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Just pass incoming </a:t>
            </a:r>
            <a:r>
              <a:rPr lang="en-US" dirty="0" err="1" smtClean="0">
                <a:solidFill>
                  <a:srgbClr val="FF0000"/>
                </a:solidFill>
              </a:rPr>
              <a:t>texCoord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n-US" dirty="0" err="1" smtClean="0">
                <a:solidFill>
                  <a:srgbClr val="FF0000"/>
                </a:solidFill>
              </a:rPr>
              <a:t>texCoordOut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26873" y="3785063"/>
            <a:ext cx="1512916" cy="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40200" y="4862514"/>
            <a:ext cx="822498" cy="42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8102" y="3618808"/>
            <a:ext cx="36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texture identifier.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9571" y="5145349"/>
            <a:ext cx="36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how a texture can be sampled.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31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about texture2D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texture2D is deprecated at GLSL 1.3, and has been replaced with texture.</a:t>
            </a:r>
          </a:p>
          <a:p>
            <a:r>
              <a:rPr lang="en-US" dirty="0" smtClean="0"/>
              <a:t>Older GPUs don’t understand newer version GLSL.</a:t>
            </a:r>
          </a:p>
          <a:p>
            <a:r>
              <a:rPr lang="en-US" dirty="0" smtClean="0"/>
              <a:t>Obviously, GLSL is not as well designed as C/C++.  Rather, I say it is a very poorly designed programming language.</a:t>
            </a:r>
          </a:p>
          <a:p>
            <a:r>
              <a:rPr lang="en-US" dirty="0" smtClean="0"/>
              <a:t>Their excuse is that graphics technology is growing </a:t>
            </a:r>
            <a:r>
              <a:rPr lang="en-US" smtClean="0"/>
              <a:t>rapidly.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7088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about texture2D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I haven’t seen any GPUs that does not recognize texture2D.</a:t>
            </a:r>
          </a:p>
          <a:p>
            <a:r>
              <a:rPr lang="en-US" dirty="0" smtClean="0"/>
              <a:t>If a GPU does not recognize it, you will need to put:</a:t>
            </a:r>
            <a:br>
              <a:rPr lang="en-US" dirty="0" smtClean="0"/>
            </a:br>
            <a:r>
              <a:rPr lang="en-US" dirty="0" smtClean="0"/>
              <a:t> 	#version 120</a:t>
            </a:r>
            <a:br>
              <a:rPr lang="en-US" dirty="0" smtClean="0"/>
            </a:br>
            <a:r>
              <a:rPr lang="en-US" dirty="0" smtClean="0"/>
              <a:t>and keep using texture2D, or change textu2D to texture.</a:t>
            </a:r>
          </a:p>
          <a:p>
            <a:r>
              <a:rPr lang="en-US" dirty="0" smtClean="0"/>
              <a:t>At this point, GLSL for OpenGL ES also only recognizes texture2D (tested on my Mac mini, first-generation iPad mini, and iPhone 5S).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64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"/>
            <a:ext cx="8229600" cy="5851843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r>
              <a:rPr lang="en-US" dirty="0" smtClean="0"/>
              <a:t>, add: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renderer.cpp, add: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a member variable: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9214" y="748146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Sampler2dRenderer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4" y="3042458"/>
            <a:ext cx="6686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Sampler2dRenderer::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attribTexCoordPos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uniformTexIdentPos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403" y="5602778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Sampler2dRenderer sampler2d;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20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8394"/>
            <a:ext cx="8229600" cy="5477770"/>
          </a:xfrm>
        </p:spPr>
        <p:txBody>
          <a:bodyPr/>
          <a:lstStyle/>
          <a:p>
            <a:r>
              <a:rPr lang="en-US" dirty="0" smtClean="0"/>
              <a:t>In Initialize(),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47898" y="1172095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sampler2d.CompileFile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latin typeface="Lucida Console" panose="020B0609040504020204" pitchFamily="49" charset="0"/>
              </a:rPr>
              <a:t>"sampler2d_vertex_shader.glsl",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latin typeface="Lucida Console" panose="020B0609040504020204" pitchFamily="49" charset="0"/>
              </a:rPr>
              <a:t>"sampler2d_fragment_shader.glsl");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5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7" y="257696"/>
            <a:ext cx="8229600" cy="681642"/>
          </a:xfrm>
        </p:spPr>
        <p:txBody>
          <a:bodyPr/>
          <a:lstStyle/>
          <a:p>
            <a:r>
              <a:rPr lang="en-US" dirty="0" smtClean="0"/>
              <a:t>In Draw(),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389" y="797746"/>
            <a:ext cx="7491153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Lucida Console" panose="020B0609040504020204" pitchFamily="49" charset="0"/>
              </a:rPr>
              <a:t>void </a:t>
            </a:r>
            <a:r>
              <a:rPr lang="en-US" sz="11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100" dirty="0">
                <a:latin typeface="Lucida Console" panose="020B0609040504020204" pitchFamily="49" charset="0"/>
              </a:rPr>
              <a:t>::Draw(void)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glClear</a:t>
            </a:r>
            <a:r>
              <a:rPr lang="en-US" sz="1100" dirty="0" smtClean="0">
                <a:latin typeface="Lucida Console" panose="020B0609040504020204" pitchFamily="49" charset="0"/>
              </a:rPr>
              <a:t>(GL_COLOR_BUFFER_BIT|GL_DEPTH_BUFFER_BIT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100" dirty="0" smtClean="0">
                <a:latin typeface="Lucida Console" panose="020B0609040504020204" pitchFamily="49" charset="0"/>
              </a:rPr>
              <a:t>(sampler2d.programIdent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const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vtx</a:t>
            </a:r>
            <a:r>
              <a:rPr lang="en-US" sz="11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{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    -</a:t>
            </a:r>
            <a:r>
              <a:rPr lang="en-US" sz="1100" dirty="0">
                <a:latin typeface="Lucida Console" panose="020B0609040504020204" pitchFamily="49" charset="0"/>
              </a:rPr>
              <a:t>1,-1,0,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     </a:t>
            </a:r>
            <a:r>
              <a:rPr lang="en-US" sz="1100" dirty="0">
                <a:latin typeface="Lucida Console" panose="020B0609040504020204" pitchFamily="49" charset="0"/>
              </a:rPr>
              <a:t>1,-1,0,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     </a:t>
            </a:r>
            <a:r>
              <a:rPr lang="en-US" sz="1100" dirty="0">
                <a:latin typeface="Lucida Console" panose="020B0609040504020204" pitchFamily="49" charset="0"/>
              </a:rPr>
              <a:t>1, 1,0,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    -</a:t>
            </a:r>
            <a:r>
              <a:rPr lang="en-US" sz="1100" dirty="0">
                <a:latin typeface="Lucida Console" panose="020B0609040504020204" pitchFamily="49" charset="0"/>
              </a:rPr>
              <a:t>1, 1,0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};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const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texCoord</a:t>
            </a:r>
            <a:r>
              <a:rPr lang="en-US" sz="1100" dirty="0">
                <a:latin typeface="Lucida Console" panose="020B0609040504020204" pitchFamily="49" charset="0"/>
              </a:rPr>
              <a:t>[8]=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{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    0,0</a:t>
            </a:r>
            <a:r>
              <a:rPr lang="en-US" sz="1100" dirty="0">
                <a:latin typeface="Lucida Console" panose="020B0609040504020204" pitchFamily="49" charset="0"/>
              </a:rPr>
              <a:t>, 0,1, 1,1, 1,0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};</a:t>
            </a:r>
            <a:endParaRPr lang="en-US" sz="1100" dirty="0">
              <a:latin typeface="Lucida Console" panose="020B0609040504020204" pitchFamily="49" charset="0"/>
            </a:endParaRP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glActiveTexture</a:t>
            </a:r>
            <a:r>
              <a:rPr lang="en-US" sz="1100" dirty="0" smtClean="0">
                <a:latin typeface="Lucida Console" panose="020B0609040504020204" pitchFamily="49" charset="0"/>
              </a:rPr>
              <a:t>(GL_TEXTURE0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glBindTexture</a:t>
            </a:r>
            <a:r>
              <a:rPr lang="en-US" sz="1100" dirty="0" smtClean="0">
                <a:latin typeface="Lucida Console" panose="020B0609040504020204" pitchFamily="49" charset="0"/>
              </a:rPr>
              <a:t>(GL_TEXTURE_2D,texIdent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// </a:t>
            </a:r>
            <a:r>
              <a:rPr lang="en-US" sz="1100" dirty="0">
                <a:latin typeface="Lucida Console" panose="020B0609040504020204" pitchFamily="49" charset="0"/>
              </a:rPr>
              <a:t>GL_TEXTURE0 -&gt; 0.  Don't use GL_TEXTURE0! (Frequent confusion).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glUniform1i(sampler2d.uniformTexIdentPos,0</a:t>
            </a:r>
            <a:r>
              <a:rPr lang="en-US" sz="1100" dirty="0">
                <a:latin typeface="Lucida Console" panose="020B0609040504020204" pitchFamily="49" charset="0"/>
              </a:rPr>
              <a:t>); 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(sampler2d.attribVertexPos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100" dirty="0" smtClean="0">
                <a:latin typeface="Lucida Console" panose="020B0609040504020204" pitchFamily="49" charset="0"/>
              </a:rPr>
              <a:t>(sampler2d.attribVertexPos,3,GL_FLOAT,GL_FALSE,0,vtx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(sampler2d.attribTexCoordPos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100" dirty="0" smtClean="0">
                <a:latin typeface="Lucida Console" panose="020B0609040504020204" pitchFamily="49" charset="0"/>
              </a:rPr>
              <a:t>(sampler2d.attribTexCoordPos,2,GL_FLOAT,GL_FALSE,0,texCoord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100" dirty="0" smtClean="0">
                <a:latin typeface="Lucida Console" panose="020B0609040504020204" pitchFamily="49" charset="0"/>
              </a:rPr>
              <a:t>(GL_TRIANGLE_FAN,0,4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(sampler2d.attribVertexPos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 smtClean="0">
                <a:latin typeface="Lucida Console" panose="020B0609040504020204" pitchFamily="49" charset="0"/>
              </a:rPr>
              <a:t>(sampler2d.attribTexCoordPos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FsSwapBuffers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 smtClean="0">
                <a:latin typeface="Lucida Console" panose="020B0609040504020204" pitchFamily="49" charset="0"/>
              </a:rPr>
              <a:t>    </a:t>
            </a:r>
            <a:r>
              <a:rPr lang="en-US" sz="1100" dirty="0" err="1" smtClean="0">
                <a:latin typeface="Lucida Console" panose="020B0609040504020204" pitchFamily="49" charset="0"/>
              </a:rPr>
              <a:t>needRedraw</a:t>
            </a:r>
            <a:r>
              <a:rPr lang="en-US" sz="1100" dirty="0" smtClean="0">
                <a:latin typeface="Lucida Console" panose="020B0609040504020204" pitchFamily="49" charset="0"/>
              </a:rPr>
              <a:t>=false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081549" y="3640975"/>
            <a:ext cx="179416" cy="4156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60965" y="1332200"/>
            <a:ext cx="865562" cy="2541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6527" y="309684"/>
            <a:ext cx="3873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Setting up texture number 0.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this case, making texture number 0 as a 2D texture, which is identified by </a:t>
            </a:r>
            <a:r>
              <a:rPr lang="en-US" dirty="0" err="1" smtClean="0">
                <a:solidFill>
                  <a:srgbClr val="FF0000"/>
                </a:solidFill>
              </a:rPr>
              <a:t>texIdent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6242" y="1735900"/>
            <a:ext cx="3394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Give 0 to use GL_TEXTURE0.  What’s confusing is GL_TEXTURE0 is not actually numeric value of 0 in OpenGL ES.  To make it work both in ES and full-spec OpenGL, use 0.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638502" y="2360815"/>
            <a:ext cx="2205702" cy="2125873"/>
          </a:xfrm>
          <a:custGeom>
            <a:avLst/>
            <a:gdLst>
              <a:gd name="connsiteX0" fmla="*/ 947651 w 2205702"/>
              <a:gd name="connsiteY0" fmla="*/ 0 h 2125873"/>
              <a:gd name="connsiteX1" fmla="*/ 473825 w 2205702"/>
              <a:gd name="connsiteY1" fmla="*/ 382385 h 2125873"/>
              <a:gd name="connsiteX2" fmla="*/ 2202873 w 2205702"/>
              <a:gd name="connsiteY2" fmla="*/ 1895301 h 2125873"/>
              <a:gd name="connsiteX3" fmla="*/ 0 w 2205702"/>
              <a:gd name="connsiteY3" fmla="*/ 2094807 h 212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702" h="2125873">
                <a:moveTo>
                  <a:pt x="947651" y="0"/>
                </a:moveTo>
                <a:cubicBezTo>
                  <a:pt x="606136" y="33251"/>
                  <a:pt x="264621" y="66502"/>
                  <a:pt x="473825" y="382385"/>
                </a:cubicBezTo>
                <a:cubicBezTo>
                  <a:pt x="683029" y="698268"/>
                  <a:pt x="2281844" y="1609897"/>
                  <a:pt x="2202873" y="1895301"/>
                </a:cubicBezTo>
                <a:cubicBezTo>
                  <a:pt x="2123902" y="2180705"/>
                  <a:pt x="1061951" y="2137756"/>
                  <a:pt x="0" y="2094807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22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3D renderer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attributes</a:t>
            </a:r>
          </a:p>
          <a:p>
            <a:pPr lvl="1"/>
            <a:r>
              <a:rPr lang="en-US" dirty="0" smtClean="0"/>
              <a:t>Position (vec3)</a:t>
            </a:r>
          </a:p>
          <a:p>
            <a:pPr lvl="1"/>
            <a:r>
              <a:rPr lang="en-US" dirty="0" smtClean="0"/>
              <a:t>Color (vec4)</a:t>
            </a:r>
          </a:p>
          <a:p>
            <a:r>
              <a:rPr lang="en-US" dirty="0" smtClean="0"/>
              <a:t>Uniforms</a:t>
            </a:r>
          </a:p>
          <a:p>
            <a:pPr lvl="1"/>
            <a:r>
              <a:rPr lang="en-US" dirty="0" smtClean="0"/>
              <a:t>Projection matrix (mat4)</a:t>
            </a:r>
          </a:p>
          <a:p>
            <a:pPr lvl="1"/>
            <a:r>
              <a:rPr lang="en-US" dirty="0" err="1" smtClean="0"/>
              <a:t>ModelView</a:t>
            </a:r>
            <a:r>
              <a:rPr lang="en-US" dirty="0" smtClean="0"/>
              <a:t> matrix (mat4)</a:t>
            </a:r>
          </a:p>
          <a:p>
            <a:r>
              <a:rPr lang="en-US" dirty="0" smtClean="0"/>
              <a:t>Varying</a:t>
            </a:r>
          </a:p>
          <a:p>
            <a:pPr lvl="1"/>
            <a:r>
              <a:rPr lang="en-US" dirty="0" smtClean="0"/>
              <a:t>Color (Just pass color attribute to color varying in the vertex </a:t>
            </a:r>
            <a:r>
              <a:rPr lang="en-US" dirty="0" err="1" smtClean="0"/>
              <a:t>shader</a:t>
            </a:r>
            <a:r>
              <a:rPr lang="en-US" dirty="0" smtClean="0"/>
              <a:t>, and use it as is in the fragment </a:t>
            </a:r>
            <a:r>
              <a:rPr lang="en-US" dirty="0" err="1" smtClean="0"/>
              <a:t>shader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5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56684"/>
          </a:xfrm>
        </p:spPr>
        <p:txBody>
          <a:bodyPr/>
          <a:lstStyle/>
          <a:p>
            <a:r>
              <a:rPr lang="en-US" dirty="0" smtClean="0"/>
              <a:t>Written in </a:t>
            </a:r>
            <a:r>
              <a:rPr lang="en-US" dirty="0" err="1" smtClean="0"/>
              <a:t>vertexShader.glsl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763" y="2232837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Lucida Console" panose="020B0609040504020204" pitchFamily="49" charset="0"/>
              </a:rPr>
              <a:t>attribute</a:t>
            </a:r>
            <a:r>
              <a:rPr lang="fr-FR" sz="1200" dirty="0" smtClean="0">
                <a:latin typeface="Lucida Console" panose="020B0609040504020204" pitchFamily="49" charset="0"/>
              </a:rPr>
              <a:t> vec3 vertex;</a:t>
            </a:r>
          </a:p>
          <a:p>
            <a:r>
              <a:rPr lang="fr-FR" sz="1200" dirty="0" err="1" smtClean="0">
                <a:latin typeface="Lucida Console" panose="020B0609040504020204" pitchFamily="49" charset="0"/>
              </a:rPr>
              <a:t>void</a:t>
            </a:r>
            <a:r>
              <a:rPr lang="fr-FR" sz="1200" dirty="0" smtClean="0">
                <a:latin typeface="Lucida Console" panose="020B0609040504020204" pitchFamily="49" charset="0"/>
              </a:rPr>
              <a:t> main()</a:t>
            </a:r>
          </a:p>
          <a:p>
            <a:r>
              <a:rPr lang="fr-FR" sz="1200" dirty="0" smtClean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 smtClean="0">
                <a:latin typeface="Lucida Console" panose="020B0609040504020204" pitchFamily="49" charset="0"/>
              </a:rPr>
              <a:t>    </a:t>
            </a:r>
            <a:r>
              <a:rPr lang="fr-FR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fr-FR" sz="1200" dirty="0" smtClean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fr-FR" sz="1200" dirty="0" smtClean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67223" y="1919177"/>
            <a:ext cx="1228061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5284" y="1440711"/>
            <a:ext cx="430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what this vertex </a:t>
            </a:r>
            <a:r>
              <a:rPr lang="en-US" dirty="0" err="1" smtClean="0">
                <a:solidFill>
                  <a:srgbClr val="FF0000"/>
                </a:solidFill>
              </a:rPr>
              <a:t>shader</a:t>
            </a:r>
            <a:r>
              <a:rPr lang="en-US" dirty="0" smtClean="0">
                <a:solidFill>
                  <a:srgbClr val="FF0000"/>
                </a:solidFill>
              </a:rPr>
              <a:t> receives from your C++ program.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 this case, it means that one vertex consists of one 3D vector called vertex.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68880" y="3022899"/>
            <a:ext cx="398033" cy="726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166" y="3749040"/>
            <a:ext cx="4305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what the next stage receives from this vertex </a:t>
            </a:r>
            <a:r>
              <a:rPr lang="en-US" dirty="0" err="1" smtClean="0">
                <a:solidFill>
                  <a:srgbClr val="FF0000"/>
                </a:solidFill>
              </a:rPr>
              <a:t>shader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It needs to be a 4D vector (homogeneous coordinate).  Therefore, 1.0 is added as the 4th dimension.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49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uniform_color</a:t>
            </a:r>
            <a:r>
              <a:rPr lang="en-US" dirty="0" smtClean="0"/>
              <a:t> example</a:t>
            </a:r>
          </a:p>
          <a:p>
            <a:r>
              <a:rPr lang="en-US" dirty="0" smtClean="0"/>
              <a:t>Add plain3d_vertex_shader.glsl as: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Add plain3d_fragment_shader.glsl as: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399" y="1978925"/>
            <a:ext cx="520527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9" y="5138382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975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728"/>
            <a:ext cx="8229600" cy="5689435"/>
          </a:xfrm>
        </p:spPr>
        <p:txBody>
          <a:bodyPr/>
          <a:lstStyle/>
          <a:p>
            <a:r>
              <a:rPr lang="en-US" dirty="0" smtClean="0"/>
              <a:t>Add Plain3dRenderer class 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renderer.cpp, implement </a:t>
            </a:r>
            <a:r>
              <a:rPr lang="en-US" dirty="0" err="1" smtClean="0"/>
              <a:t>CacheAttributeAndUniformIdent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104" y="880280"/>
            <a:ext cx="5112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Plain3dRenderer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104" y="3568889"/>
            <a:ext cx="69717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Plain3dRenderer::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Color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Projection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411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5314"/>
            <a:ext cx="8229600" cy="5750850"/>
          </a:xfrm>
        </p:spPr>
        <p:txBody>
          <a:bodyPr/>
          <a:lstStyle/>
          <a:p>
            <a:r>
              <a:rPr lang="en-US" dirty="0" smtClean="0"/>
              <a:t>In Initialize function,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CMakeLists.txt,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headers: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212" y="859809"/>
            <a:ext cx="3903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plain3d.CompileFile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>
                <a:latin typeface="Lucida Console" panose="020B0609040504020204" pitchFamily="49" charset="0"/>
              </a:rPr>
              <a:t>plain3d_vertex_shader.glsl",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>
                <a:latin typeface="Lucida Console" panose="020B0609040504020204" pitchFamily="49" charset="0"/>
              </a:rPr>
              <a:t>plain3d_fragment_shader.glsl");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212" y="2702257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set(LIB_DEPENDENCY </a:t>
            </a:r>
            <a:r>
              <a:rPr lang="en-US" sz="1200" dirty="0" err="1">
                <a:latin typeface="Lucida Console" panose="020B0609040504020204" pitchFamily="49" charset="0"/>
              </a:rPr>
              <a:t>fslazywindow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ysclass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ysgl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ysport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geblkernel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212" y="4046561"/>
            <a:ext cx="2509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ysshellext.h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ysport.h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ysshellextio.h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25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the rendering part of the STL viewer with the plain3Drenderer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70" y="1526994"/>
            <a:ext cx="8750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(plain3d.programIdent);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(plain3d.attribVertexPos,3,GL_FLOAT,GL_FALSE,0,vtx.data());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(plain3d.attribColorPos,4,GL_FLOAT,GL_FALSE,0,col.data());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(GL_TRIANGLES,0,vtx.size()/3);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9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based on the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can make the color as a function of  raw-input xyz coordinate.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17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Shader</a:t>
            </a:r>
            <a:r>
              <a:rPr lang="en-US" dirty="0" smtClean="0"/>
              <a:t>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rainbow3d_vertex_shader.glsl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rainbow3d_fragment_shader.glsl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263" y="4797189"/>
            <a:ext cx="8366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</a:t>
            </a:r>
            <a:r>
              <a:rPr lang="en-US" sz="1200" dirty="0">
                <a:latin typeface="Lucida Console" panose="020B0609040504020204" pitchFamily="49" charset="0"/>
              </a:rPr>
              <a:t>pi=3.1415927;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=vec4(sin(</a:t>
            </a:r>
            <a:r>
              <a:rPr lang="en-US" sz="1200" dirty="0" err="1" smtClean="0">
                <a:latin typeface="Lucida Console" panose="020B0609040504020204" pitchFamily="49" charset="0"/>
              </a:rPr>
              <a:t>vertexOut.x</a:t>
            </a:r>
            <a:r>
              <a:rPr lang="en-US" sz="1200" dirty="0">
                <a:latin typeface="Lucida Console" panose="020B0609040504020204" pitchFamily="49" charset="0"/>
              </a:rPr>
              <a:t>),sin(pi/2.0+vertexOut.y),sin(</a:t>
            </a:r>
            <a:r>
              <a:rPr lang="en-US" sz="1200" dirty="0" err="1">
                <a:latin typeface="Lucida Console" panose="020B0609040504020204" pitchFamily="49" charset="0"/>
              </a:rPr>
              <a:t>pi+vertexOut.z</a:t>
            </a:r>
            <a:r>
              <a:rPr lang="en-US" sz="1200" dirty="0">
                <a:latin typeface="Lucida Console" panose="020B0609040504020204" pitchFamily="49" charset="0"/>
              </a:rPr>
              <a:t>),1.0);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263" y="1487606"/>
            <a:ext cx="52052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vertexOut</a:t>
            </a:r>
            <a:r>
              <a:rPr lang="en-US" sz="1200" dirty="0" smtClean="0">
                <a:latin typeface="Lucida Console" panose="020B0609040504020204" pitchFamily="49" charset="0"/>
              </a:rPr>
              <a:t>=vertex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Rainbow3dRenderer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renderer.cpp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036" y="4360460"/>
            <a:ext cx="69717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Rainbow3dRenderer::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Projection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36" y="1624083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Rainbow3dRenderer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45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Initialize()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514" y="1603611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rainbow3d.CompileFile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>
                <a:latin typeface="Lucida Console" panose="020B0609040504020204" pitchFamily="49" charset="0"/>
              </a:rPr>
              <a:t>rainbow3d_vertex_shader.glsl",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>
                <a:latin typeface="Lucida Console" panose="020B0609040504020204" pitchFamily="49" charset="0"/>
              </a:rPr>
              <a:t>rainbow3d_fragment_shader.glsl");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78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 do: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the fragment </a:t>
            </a:r>
            <a:r>
              <a:rPr lang="en-US" dirty="0" err="1" smtClean="0"/>
              <a:t>shader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You can stop OpenGL from writing a color to the frame buffer by discarding a fragment.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6287" y="1610436"/>
            <a:ext cx="28809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if(length(</a:t>
            </a:r>
            <a:r>
              <a:rPr lang="en-US" sz="1200" dirty="0" err="1" smtClean="0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)&lt;3.0)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discard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}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533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 intensity is calculated per vertex and interpolated in the screen coordinate.</a:t>
            </a:r>
          </a:p>
          <a:p>
            <a:r>
              <a:rPr lang="en-US" dirty="0" smtClean="0"/>
              <a:t>Three light components (reflections):</a:t>
            </a:r>
          </a:p>
          <a:p>
            <a:pPr lvl="1"/>
            <a:r>
              <a:rPr lang="en-US" dirty="0" smtClean="0"/>
              <a:t>Ambient light</a:t>
            </a:r>
          </a:p>
          <a:p>
            <a:pPr lvl="1"/>
            <a:r>
              <a:rPr lang="en-US" dirty="0" smtClean="0"/>
              <a:t>Diffuse reflection</a:t>
            </a:r>
          </a:p>
          <a:p>
            <a:pPr lvl="1"/>
            <a:r>
              <a:rPr lang="en-US" dirty="0" smtClean="0"/>
              <a:t>Specular reflection</a:t>
            </a:r>
          </a:p>
        </p:txBody>
      </p:sp>
    </p:spTree>
    <p:extLst>
      <p:ext uri="{BB962C8B-B14F-4D97-AF65-F5344CB8AC3E}">
        <p14:creationId xmlns:p14="http://schemas.microsoft.com/office/powerpoint/2010/main" val="232154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calculation in GLSL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GLSL is optimized for vector and matrix calculations.</a:t>
            </a:r>
          </a:p>
          <a:p>
            <a:r>
              <a:rPr lang="en-US" dirty="0" smtClean="0"/>
              <a:t>The following expression:</a:t>
            </a:r>
            <a:br>
              <a:rPr lang="en-US" dirty="0" smtClean="0"/>
            </a:br>
            <a:r>
              <a:rPr lang="en-US" dirty="0" smtClean="0"/>
              <a:t>    vec4(vertex,1.0) </a:t>
            </a:r>
            <a:br>
              <a:rPr lang="en-US" dirty="0" smtClean="0"/>
            </a:br>
            <a:r>
              <a:rPr lang="en-US" dirty="0" smtClean="0"/>
              <a:t>means that a 4D vector, first three dimensions taken from a 3D vector called vertex, and the last dimension is 1.0.</a:t>
            </a:r>
          </a:p>
          <a:p>
            <a:r>
              <a:rPr lang="en-US" dirty="0" smtClean="0"/>
              <a:t>The 3D vector of the first three component of a 4D vector can be extracted by writing (if vertex is a vec4 variable):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vertex.xyz</a:t>
            </a:r>
            <a:endParaRPr lang="en-US" dirty="0" smtClean="0"/>
          </a:p>
          <a:p>
            <a:r>
              <a:rPr lang="en-US" dirty="0" smtClean="0"/>
              <a:t>Similarly, you can extract components of 3D vector to get a 2D vector by writing: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vertex.xy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vertex.xz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vertex.yz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8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vertex attribute:</a:t>
            </a:r>
          </a:p>
          <a:p>
            <a:pPr lvl="1"/>
            <a:r>
              <a:rPr lang="en-US" dirty="0" smtClean="0"/>
              <a:t>Normal vector</a:t>
            </a:r>
          </a:p>
          <a:p>
            <a:r>
              <a:rPr lang="en-US" dirty="0" smtClean="0"/>
              <a:t>Additional uniform:</a:t>
            </a:r>
          </a:p>
          <a:p>
            <a:pPr lvl="1"/>
            <a:r>
              <a:rPr lang="en-US" dirty="0" smtClean="0"/>
              <a:t>Direction to the light in the camera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15152280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80288"/>
          </a:xfrm>
        </p:spPr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530020"/>
            <a:ext cx="8485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attribute </a:t>
            </a:r>
            <a:r>
              <a:rPr lang="en-US" sz="1200" dirty="0">
                <a:latin typeface="Lucida Console" panose="020B0609040504020204" pitchFamily="49" charset="0"/>
              </a:rPr>
              <a:t>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uniform </a:t>
            </a:r>
            <a:r>
              <a:rPr lang="en-US" sz="1200" dirty="0">
                <a:latin typeface="Lucida Console" panose="020B0609040504020204" pitchFamily="49" charset="0"/>
              </a:rPr>
              <a:t>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varying </a:t>
            </a:r>
            <a:r>
              <a:rPr lang="en-US" sz="1200" dirty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>
                <a:latin typeface="Lucida Console" panose="020B0609040504020204" pitchFamily="49" charset="0"/>
              </a:rPr>
              <a:t>nom=normalize((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>
                <a:latin typeface="Lucida Console" panose="020B0609040504020204" pitchFamily="49" charset="0"/>
              </a:rPr>
              <a:t>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</a:t>
            </a:r>
            <a:r>
              <a:rPr lang="en-US" sz="1200" dirty="0">
                <a:latin typeface="Lucida Console" panose="020B0609040504020204" pitchFamily="49" charset="0"/>
              </a:rPr>
              <a:t>diffuse=dot(</a:t>
            </a:r>
            <a:r>
              <a:rPr lang="en-US" sz="1200" dirty="0" err="1">
                <a:latin typeface="Lucida Console" panose="020B0609040504020204" pitchFamily="49" charset="0"/>
              </a:rPr>
              <a:t>nom,lit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</a:t>
            </a:r>
            <a:r>
              <a:rPr lang="en-US" sz="1200" dirty="0">
                <a:latin typeface="Lucida Console" panose="020B0609040504020204" pitchFamily="49" charset="0"/>
              </a:rPr>
              <a:t>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*pow(dot(</a:t>
            </a:r>
            <a:r>
              <a:rPr lang="en-US" sz="1200" dirty="0" err="1">
                <a:latin typeface="Lucida Console" panose="020B0609040504020204" pitchFamily="49" charset="0"/>
              </a:rPr>
              <a:t>midDir,nom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=vec4(</a:t>
            </a:r>
            <a:r>
              <a:rPr lang="en-US" sz="1200" dirty="0" err="1" smtClean="0">
                <a:latin typeface="Lucida Console" panose="020B0609040504020204" pitchFamily="49" charset="0"/>
              </a:rPr>
              <a:t>color.rgb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+vec4(specular,specular,specular,0.0);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79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80288"/>
          </a:xfrm>
        </p:spPr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  -  Since all calculations are done in the vertex </a:t>
            </a:r>
            <a:r>
              <a:rPr lang="en-US" dirty="0" err="1" smtClean="0"/>
              <a:t>shader</a:t>
            </a:r>
            <a:r>
              <a:rPr lang="en-US" dirty="0" smtClean="0"/>
              <a:t>, the fragment </a:t>
            </a:r>
            <a:r>
              <a:rPr lang="en-US" dirty="0" err="1" smtClean="0"/>
              <a:t>shader</a:t>
            </a:r>
            <a:r>
              <a:rPr lang="en-US" dirty="0" smtClean="0"/>
              <a:t> just need to pass color value from left to right.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43252"/>
            <a:ext cx="848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varying </a:t>
            </a:r>
            <a:r>
              <a:rPr lang="en-US" sz="1200" dirty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832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9164"/>
            <a:ext cx="8485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class </a:t>
            </a:r>
            <a:r>
              <a:rPr lang="en-US" sz="1200" dirty="0">
                <a:latin typeface="Lucida Console" panose="020B0609040504020204" pitchFamily="49" charset="0"/>
              </a:rPr>
              <a:t>Gouraud3dRenderer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attribNormalPos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uniformLightDirPos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uniformAmbientPos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uniformSpecularIntensityPos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GLuint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uniformSpecularExponentPos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virtual </a:t>
            </a:r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19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renderer.cpp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56638"/>
            <a:ext cx="84856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Gouraud3dRenderer::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attribVertexPos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attribNormalPos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,"normal");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attribColorPos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glGetAttribLocation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uniformProjectionPos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uniformModelViewPos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uniformLightDirPos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uniformAmbientPos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,"ambient");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uniformSpecularIntensityPos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uniformSpecularExponentPos</a:t>
            </a:r>
            <a:r>
              <a:rPr lang="en-US" sz="1200" dirty="0" smtClean="0">
                <a:latin typeface="Lucida Console" panose="020B0609040504020204" pitchFamily="49" charset="0"/>
              </a:rPr>
              <a:t>=</a:t>
            </a:r>
            <a:r>
              <a:rPr lang="en-US" sz="1200" dirty="0" err="1" smtClean="0">
                <a:latin typeface="Lucida Console" panose="020B0609040504020204" pitchFamily="49" charset="0"/>
              </a:rPr>
              <a:t>glGetUniformLocation</a:t>
            </a:r>
            <a:r>
              <a:rPr lang="en-US" sz="1200" dirty="0" smtClean="0">
                <a:latin typeface="Lucida Console" panose="020B0609040504020204" pitchFamily="49" charset="0"/>
              </a:rPr>
              <a:t>(</a:t>
            </a:r>
            <a:r>
              <a:rPr lang="en-US" sz="1200" dirty="0" err="1" smtClean="0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7297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Initialize() in main.cpp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9164"/>
            <a:ext cx="8485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gouraud3d.CompileFile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gouraud_vertex_shader.glsl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gouraud_fragment_shader.glsl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848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26592"/>
          </a:xfrm>
        </p:spPr>
        <p:txBody>
          <a:bodyPr/>
          <a:lstStyle/>
          <a:p>
            <a:r>
              <a:rPr lang="en-US" dirty="0" smtClean="0"/>
              <a:t>In Draw function: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752" y="1993392"/>
            <a:ext cx="81804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glUseProgram</a:t>
            </a:r>
            <a:r>
              <a:rPr lang="en-US" sz="1200" dirty="0" smtClean="0">
                <a:latin typeface="Lucida Console" panose="020B0609040504020204" pitchFamily="49" charset="0"/>
              </a:rPr>
              <a:t>(gouraud3d.programIdent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glUniformMatrix4fv(gouraud3d.uniformProjectionPos,1,GL_FALSE,projMat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glUniformMatrix4fv(gouraud3d.uniformModelViewPos,1,GL_FALSE,viewMat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glUniform3f(gouraud3d.uniformLightDirPos,0,0,1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glUniform1f(gouraud3d.uniformAmbientPos,0.3f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glUniform1f(gouraud3d.uniformSpecularIntensityPos,1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glUniform1f(gouraud3d.uniformSpecularExponentPos,100.0f);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(gouraud3d.attribNormalPos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glEnableVertexAttribArray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(gouraud3d.attribVertexPos,3,GL_FLOAT,GL_FALSE,0,vtx.data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(gouraud3d.attribNormalPos,3,GL_FLOAT,GL_FALSE,0,nom.data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glVertexAttribPointer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(gouraud3d.attribColorPos,4,GL_FLOAT,GL_FALSE,0,col.data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glDrawArrays</a:t>
            </a:r>
            <a:r>
              <a:rPr lang="en-US" sz="1200" dirty="0" smtClean="0">
                <a:latin typeface="Lucida Console" panose="020B0609040504020204" pitchFamily="49" charset="0"/>
              </a:rPr>
              <a:t>(GL_TRIANGLES,0,vtx.size</a:t>
            </a:r>
            <a:r>
              <a:rPr lang="en-US" sz="1200" dirty="0">
                <a:latin typeface="Lucida Console" panose="020B0609040504020204" pitchFamily="49" charset="0"/>
              </a:rPr>
              <a:t>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(gouraud3d.attribNormalPos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 smtClean="0">
                <a:latin typeface="Lucida Console" panose="020B0609040504020204" pitchFamily="49" charset="0"/>
              </a:rPr>
              <a:t>(gouraud3d.attribColorPos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90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lighting model, but the light intensity is calculated per pixel, not per vertex.</a:t>
            </a:r>
          </a:p>
          <a:p>
            <a:r>
              <a:rPr lang="en-US" dirty="0" smtClean="0"/>
              <a:t>This really has been one thing that the OpenGL’s fixed-function pipeline could not (did not) do.</a:t>
            </a:r>
          </a:p>
          <a:p>
            <a:endParaRPr lang="en-US" dirty="0"/>
          </a:p>
          <a:p>
            <a:r>
              <a:rPr lang="en-US" dirty="0" smtClean="0"/>
              <a:t>Additional varying:</a:t>
            </a:r>
          </a:p>
          <a:p>
            <a:pPr lvl="1"/>
            <a:r>
              <a:rPr lang="en-US" smtClean="0"/>
              <a:t>Normal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63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557716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normalOut</a:t>
            </a:r>
            <a:r>
              <a:rPr lang="en-US" sz="1200" dirty="0" smtClean="0">
                <a:latin typeface="Lucida Console" panose="020B0609040504020204" pitchFamily="49" charset="0"/>
              </a:rPr>
              <a:t>=normalize</a:t>
            </a:r>
            <a:r>
              <a:rPr lang="en-US" sz="1200" dirty="0">
                <a:latin typeface="Lucida Console" panose="020B0609040504020204" pitchFamily="49" charset="0"/>
              </a:rPr>
              <a:t>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</a:t>
            </a:r>
            <a:r>
              <a:rPr lang="en-US" sz="1200" dirty="0" smtClean="0">
                <a:latin typeface="Lucida Console" panose="020B0609040504020204" pitchFamily="49" charset="0"/>
              </a:rPr>
              <a:t>=color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gl_Position</a:t>
            </a:r>
            <a:r>
              <a:rPr lang="en-US" sz="1200" dirty="0" smtClean="0">
                <a:latin typeface="Lucida Console" panose="020B0609040504020204" pitchFamily="49" charset="0"/>
              </a:rPr>
              <a:t>=projection*</a:t>
            </a:r>
            <a:r>
              <a:rPr lang="en-US" sz="1200" dirty="0" err="1" smtClean="0">
                <a:latin typeface="Lucida Console" panose="020B0609040504020204" pitchFamily="49" charset="0"/>
              </a:rPr>
              <a:t>modelView</a:t>
            </a:r>
            <a:r>
              <a:rPr lang="en-US" sz="1200" dirty="0" smtClean="0">
                <a:latin typeface="Lucida Console" panose="020B0609040504020204" pitchFamily="49" charset="0"/>
              </a:rPr>
              <a:t>*vec4(vertex,1.0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759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77155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>
                <a:latin typeface="Lucida Console" panose="020B0609040504020204" pitchFamily="49" charset="0"/>
              </a:rPr>
              <a:t>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</a:t>
            </a:r>
            <a:r>
              <a:rPr lang="en-US" sz="1200" dirty="0">
                <a:latin typeface="Lucida Console" panose="020B0609040504020204" pitchFamily="49" charset="0"/>
              </a:rPr>
              <a:t>diffuse=dot(</a:t>
            </a:r>
            <a:r>
              <a:rPr lang="en-US" sz="1200" dirty="0" err="1">
                <a:latin typeface="Lucida Console" panose="020B0609040504020204" pitchFamily="49" charset="0"/>
              </a:rPr>
              <a:t>normalOut,lit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viewDirOut+lightDir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float </a:t>
            </a:r>
            <a:r>
              <a:rPr lang="en-US" sz="1200" dirty="0">
                <a:latin typeface="Lucida Console" panose="020B0609040504020204" pitchFamily="49" charset="0"/>
              </a:rPr>
              <a:t>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*pow(dot(</a:t>
            </a:r>
            <a:r>
              <a:rPr lang="en-US" sz="1200" dirty="0" err="1">
                <a:latin typeface="Lucida Console" panose="020B0609040504020204" pitchFamily="49" charset="0"/>
              </a:rPr>
              <a:t>midDir,normalOut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</a:t>
            </a:r>
            <a:r>
              <a:rPr lang="en-US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en-US" sz="1200" dirty="0" smtClean="0">
                <a:latin typeface="Lucida Console" panose="020B0609040504020204" pitchFamily="49" charset="0"/>
              </a:rPr>
              <a:t>=vec4(</a:t>
            </a:r>
            <a:r>
              <a:rPr lang="en-US" sz="1200" dirty="0" err="1" smtClean="0">
                <a:latin typeface="Lucida Console" panose="020B0609040504020204" pitchFamily="49" charset="0"/>
              </a:rPr>
              <a:t>colorOut.rgb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colorOut.a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+vec4(specular,specular,specular,0.0);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7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a 3D or 4D vectors can be used as a color, (</a:t>
            </a:r>
            <a:r>
              <a:rPr lang="en-US" dirty="0" err="1" smtClean="0"/>
              <a:t>r,g,b</a:t>
            </a:r>
            <a:r>
              <a:rPr lang="en-US" dirty="0" smtClean="0"/>
              <a:t>) or (</a:t>
            </a:r>
            <a:r>
              <a:rPr lang="en-US" dirty="0" err="1" smtClean="0"/>
              <a:t>r,g,b,a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first component </a:t>
            </a:r>
            <a:r>
              <a:rPr lang="en-US" dirty="0" err="1" smtClean="0"/>
              <a:t>vertex.x</a:t>
            </a:r>
            <a:r>
              <a:rPr lang="en-US" dirty="0" smtClean="0"/>
              <a:t> is same as </a:t>
            </a:r>
            <a:r>
              <a:rPr lang="en-US" dirty="0" err="1" smtClean="0"/>
              <a:t>vertex.r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 err="1" smtClean="0"/>
              <a:t>vertex.rgb</a:t>
            </a:r>
            <a:r>
              <a:rPr lang="en-US" dirty="0" smtClean="0"/>
              <a:t> is same as </a:t>
            </a:r>
            <a:r>
              <a:rPr lang="en-US" dirty="0" err="1" smtClean="0"/>
              <a:t>vertex.xyz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234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renderer.h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fact, there is no change from the Gouraud3dRenderer.</a:t>
            </a:r>
          </a:p>
          <a:p>
            <a:r>
              <a:rPr lang="en-US" dirty="0" smtClean="0"/>
              <a:t>This program has exactly the same interface from the C++ program point of view.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Phong3dRenderer : public Gouraud3dRenderer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74019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member variable:</a:t>
            </a:r>
          </a:p>
          <a:p>
            <a:endParaRPr lang="en-US" dirty="0"/>
          </a:p>
          <a:p>
            <a:r>
              <a:rPr lang="en-US" dirty="0" smtClean="0"/>
              <a:t>In Initialize function in main.cpp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Draw function in main.cpp</a:t>
            </a:r>
          </a:p>
          <a:p>
            <a:pPr marL="457200" lvl="1" indent="0">
              <a:buNone/>
            </a:pPr>
            <a:r>
              <a:rPr lang="en-US" dirty="0" smtClean="0"/>
              <a:t>Just replace gouraud3d with phong3d.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6362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Phong3dRenderer </a:t>
            </a:r>
            <a:r>
              <a:rPr lang="en-US" sz="1200" dirty="0">
                <a:latin typeface="Lucida Console" panose="020B0609040504020204" pitchFamily="49" charset="0"/>
              </a:rPr>
              <a:t>phong3d;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549338"/>
            <a:ext cx="371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    phong3d.CompileFile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phong_vertex_shader.glsl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phong_fragment_shader.glsl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07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Phong</a:t>
            </a:r>
            <a:r>
              <a:rPr lang="en-US" dirty="0" smtClean="0"/>
              <a:t> vs </a:t>
            </a:r>
            <a:r>
              <a:rPr lang="en-US" dirty="0" err="1" smtClean="0"/>
              <a:t>Gouraud</a:t>
            </a:r>
            <a:r>
              <a:rPr lang="en-US" dirty="0" smtClean="0"/>
              <a:t>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is most visible if the object has a large or long polygon.  (Like the bottom face of a </a:t>
            </a:r>
            <a:r>
              <a:rPr lang="en-US" dirty="0" err="1" smtClean="0"/>
              <a:t>cone.stl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6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</a:t>
            </a:r>
            <a:r>
              <a:rPr lang="en-US" dirty="0" err="1" smtClean="0"/>
              <a:t>fragmentShader.glsl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763" y="2232837"/>
            <a:ext cx="3066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void</a:t>
            </a:r>
            <a:r>
              <a:rPr lang="fr-FR" sz="1200" dirty="0">
                <a:latin typeface="Lucida Console" panose="020B0609040504020204" pitchFamily="49" charset="0"/>
              </a:rPr>
              <a:t> main()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 smtClean="0">
                <a:latin typeface="Lucida Console" panose="020B0609040504020204" pitchFamily="49" charset="0"/>
              </a:rPr>
              <a:t>    </a:t>
            </a:r>
            <a:r>
              <a:rPr lang="fr-FR" sz="1200" dirty="0" err="1" smtClean="0">
                <a:latin typeface="Lucida Console" panose="020B0609040504020204" pitchFamily="49" charset="0"/>
              </a:rPr>
              <a:t>gl_FragColor</a:t>
            </a:r>
            <a:r>
              <a:rPr lang="fr-FR" sz="1200" dirty="0" smtClean="0">
                <a:latin typeface="Lucida Console" panose="020B0609040504020204" pitchFamily="49" charset="0"/>
              </a:rPr>
              <a:t>=vec4(1,0,0,1</a:t>
            </a:r>
            <a:r>
              <a:rPr lang="fr-FR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}</a:t>
            </a:r>
          </a:p>
          <a:p>
            <a:endParaRPr lang="fr-FR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66753" y="2833001"/>
            <a:ext cx="281763" cy="962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3592" y="3854302"/>
            <a:ext cx="45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the color of the pixel written to the frame buffer.  In this case, always red.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4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thing to remember when writing a </a:t>
            </a:r>
            <a:r>
              <a:rPr lang="en-US" dirty="0" err="1"/>
              <a:t>shader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will not re-compile your program when you modify your </a:t>
            </a:r>
            <a:r>
              <a:rPr lang="en-US" dirty="0" err="1" smtClean="0"/>
              <a:t>shader</a:t>
            </a:r>
            <a:r>
              <a:rPr lang="en-US" dirty="0" smtClean="0"/>
              <a:t> source.</a:t>
            </a:r>
          </a:p>
          <a:p>
            <a:r>
              <a:rPr lang="en-US" dirty="0" smtClean="0"/>
              <a:t>When you modify your </a:t>
            </a:r>
            <a:r>
              <a:rPr lang="en-US" dirty="0" err="1" smtClean="0"/>
              <a:t>shader</a:t>
            </a:r>
            <a:r>
              <a:rPr lang="en-US" dirty="0" smtClean="0"/>
              <a:t> source, you also need to touch your source files so that the compiler builds your program, (and then copies the </a:t>
            </a:r>
            <a:r>
              <a:rPr lang="en-US" dirty="0" err="1" smtClean="0"/>
              <a:t>shader</a:t>
            </a:r>
            <a:r>
              <a:rPr lang="en-US" dirty="0" smtClean="0"/>
              <a:t> sources to the executable directory.)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51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4607</Words>
  <Application>Microsoft Office PowerPoint</Application>
  <PresentationFormat>On-screen Show (4:3)</PresentationFormat>
  <Paragraphs>1033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굴림</vt:lpstr>
      <vt:lpstr>Arial</vt:lpstr>
      <vt:lpstr>Calibri</vt:lpstr>
      <vt:lpstr>Consolas</vt:lpstr>
      <vt:lpstr>Lucida Console</vt:lpstr>
      <vt:lpstr>Default Design</vt:lpstr>
      <vt:lpstr>24-783 Lecture 22</vt:lpstr>
      <vt:lpstr>Announcement</vt:lpstr>
      <vt:lpstr>PowerPoint Presentation</vt:lpstr>
      <vt:lpstr>Pass-Through GLSL Program</vt:lpstr>
      <vt:lpstr>Vertex Shader</vt:lpstr>
      <vt:lpstr>Vector calculation in GLSL</vt:lpstr>
      <vt:lpstr>PowerPoint Presentation</vt:lpstr>
      <vt:lpstr>Fragment Shader</vt:lpstr>
      <vt:lpstr>One thing to remember when writing a shader program</vt:lpstr>
      <vt:lpstr>How can the C++ program access these two files?</vt:lpstr>
      <vt:lpstr>Going step by step</vt:lpstr>
      <vt:lpstr>Reading in the renderer to std::vector &lt;char&gt;</vt:lpstr>
      <vt:lpstr>PowerPoint Presentation</vt:lpstr>
      <vt:lpstr>Problem in OpenGL header locations</vt:lpstr>
      <vt:lpstr>PowerPoint Presentation</vt:lpstr>
      <vt:lpstr>PowerPoint Presentation</vt:lpstr>
      <vt:lpstr>Compiling the shaders.</vt:lpstr>
      <vt:lpstr>PassThroughRenderer class.</vt:lpstr>
      <vt:lpstr>Compiling and linking the shaders.</vt:lpstr>
      <vt:lpstr>PowerPoint Presentation</vt:lpstr>
      <vt:lpstr>PowerPoint Presentation</vt:lpstr>
      <vt:lpstr>PowerPoint Presentation</vt:lpstr>
      <vt:lpstr>Using the shader program.</vt:lpstr>
      <vt:lpstr>PowerPoint Presentation</vt:lpstr>
      <vt:lpstr>Varying the color based on the screen coordinate</vt:lpstr>
      <vt:lpstr>PowerPoint Presentation</vt:lpstr>
      <vt:lpstr>PowerPoint Presentation</vt:lpstr>
      <vt:lpstr>Color as Vertex Attribute</vt:lpstr>
      <vt:lpstr>Color as Vertex Attribute</vt:lpstr>
      <vt:lpstr>PowerPoint Presentation</vt:lpstr>
      <vt:lpstr>PowerPoint Presentation</vt:lpstr>
      <vt:lpstr>PowerPoint Presentation</vt:lpstr>
      <vt:lpstr>Uniform color</vt:lpstr>
      <vt:lpstr>PowerPoint Presentation</vt:lpstr>
      <vt:lpstr>PowerPoint Presentation</vt:lpstr>
      <vt:lpstr>PowerPoint Presentation</vt:lpstr>
      <vt:lpstr>Wait, do we need to create separate shader programs for uniform color and variable color?</vt:lpstr>
      <vt:lpstr>Generic Attribute</vt:lpstr>
      <vt:lpstr>Where is this zero identifier bug coming from?</vt:lpstr>
      <vt:lpstr>Using texture.</vt:lpstr>
      <vt:lpstr>Add checker.cpp and checker.h</vt:lpstr>
      <vt:lpstr>PowerPoint Presentation</vt:lpstr>
      <vt:lpstr>PowerPoint Presentation</vt:lpstr>
      <vt:lpstr>Note about texture2D function</vt:lpstr>
      <vt:lpstr>Note about texture2D function</vt:lpstr>
      <vt:lpstr>PowerPoint Presentation</vt:lpstr>
      <vt:lpstr>PowerPoint Presentation</vt:lpstr>
      <vt:lpstr>PowerPoint Presentation</vt:lpstr>
      <vt:lpstr>Plain 3D renderer</vt:lpstr>
      <vt:lpstr>PowerPoint Presentation</vt:lpstr>
      <vt:lpstr>PowerPoint Presentation</vt:lpstr>
      <vt:lpstr>PowerPoint Presentation</vt:lpstr>
      <vt:lpstr>Replacing the rendering part of the STL viewer with the plain3Drenderer</vt:lpstr>
      <vt:lpstr>Color based on the location</vt:lpstr>
      <vt:lpstr>Shader programs</vt:lpstr>
      <vt:lpstr>Rainbow3dRenderer class</vt:lpstr>
      <vt:lpstr>PowerPoint Presentation</vt:lpstr>
      <vt:lpstr>Experiment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Phong shading</vt:lpstr>
      <vt:lpstr>Phong Shading</vt:lpstr>
      <vt:lpstr>Phong Shading</vt:lpstr>
      <vt:lpstr>Phong Shading</vt:lpstr>
      <vt:lpstr>Phong Shading</vt:lpstr>
      <vt:lpstr>Phong vs Gouraud shading</vt:lpstr>
    </vt:vector>
  </TitlesOfParts>
  <Company>CMU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697</cp:revision>
  <dcterms:created xsi:type="dcterms:W3CDTF">2009-08-19T14:18:47Z</dcterms:created>
  <dcterms:modified xsi:type="dcterms:W3CDTF">2017-04-10T19:33:32Z</dcterms:modified>
</cp:coreProperties>
</file>