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83" r:id="rId2"/>
    <p:sldId id="721" r:id="rId3"/>
    <p:sldId id="807" r:id="rId4"/>
    <p:sldId id="264" r:id="rId5"/>
    <p:sldId id="808" r:id="rId6"/>
    <p:sldId id="793" r:id="rId7"/>
    <p:sldId id="794" r:id="rId8"/>
    <p:sldId id="795" r:id="rId9"/>
    <p:sldId id="796" r:id="rId10"/>
    <p:sldId id="797" r:id="rId11"/>
    <p:sldId id="798" r:id="rId12"/>
    <p:sldId id="799" r:id="rId13"/>
    <p:sldId id="800" r:id="rId14"/>
    <p:sldId id="801" r:id="rId15"/>
    <p:sldId id="802" r:id="rId16"/>
    <p:sldId id="803" r:id="rId17"/>
    <p:sldId id="804" r:id="rId18"/>
    <p:sldId id="805" r:id="rId19"/>
    <p:sldId id="806" r:id="rId20"/>
    <p:sldId id="809" r:id="rId21"/>
    <p:sldId id="810" r:id="rId22"/>
    <p:sldId id="811" r:id="rId23"/>
    <p:sldId id="812" r:id="rId24"/>
    <p:sldId id="813" r:id="rId25"/>
    <p:sldId id="814" r:id="rId26"/>
    <p:sldId id="815" r:id="rId27"/>
    <p:sldId id="816" r:id="rId28"/>
    <p:sldId id="817" r:id="rId29"/>
    <p:sldId id="818" r:id="rId30"/>
    <p:sldId id="819" r:id="rId31"/>
    <p:sldId id="820" r:id="rId32"/>
    <p:sldId id="821" r:id="rId33"/>
    <p:sldId id="822" r:id="rId34"/>
    <p:sldId id="823" r:id="rId35"/>
    <p:sldId id="824" r:id="rId36"/>
    <p:sldId id="825" r:id="rId37"/>
    <p:sldId id="826" r:id="rId38"/>
    <p:sldId id="827" r:id="rId39"/>
    <p:sldId id="828" r:id="rId40"/>
    <p:sldId id="829" r:id="rId41"/>
    <p:sldId id="830" r:id="rId42"/>
    <p:sldId id="831" r:id="rId43"/>
    <p:sldId id="832" r:id="rId44"/>
    <p:sldId id="833" r:id="rId45"/>
    <p:sldId id="834" r:id="rId46"/>
    <p:sldId id="835" r:id="rId47"/>
    <p:sldId id="836" r:id="rId48"/>
    <p:sldId id="837" r:id="rId49"/>
    <p:sldId id="838" r:id="rId50"/>
    <p:sldId id="839" r:id="rId51"/>
    <p:sldId id="840" r:id="rId52"/>
    <p:sldId id="841" r:id="rId53"/>
    <p:sldId id="842" r:id="rId54"/>
    <p:sldId id="843" r:id="rId55"/>
    <p:sldId id="844" r:id="rId56"/>
    <p:sldId id="845" r:id="rId57"/>
    <p:sldId id="846" r:id="rId58"/>
    <p:sldId id="847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 snapToGrid="0" showGuides="1">
      <p:cViewPr varScale="1">
        <p:scale>
          <a:sx n="145" d="100"/>
          <a:sy n="145" d="100"/>
        </p:scale>
        <p:origin x="1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Lecture 24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42" y="2602860"/>
            <a:ext cx="4047916" cy="30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9164"/>
            <a:ext cx="8485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class </a:t>
            </a:r>
            <a:r>
              <a:rPr lang="en-US" sz="1200" dirty="0">
                <a:latin typeface="Lucida Console" panose="020B0609040504020204" pitchFamily="49" charset="0"/>
              </a:rPr>
              <a:t>Gouraud3dRenderer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attribNormalPos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uniformLightDirPos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uniformAmbientPos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uniformSpecularIntensityPos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uniformSpecularExponentPos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1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renderer.cpp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56638"/>
            <a:ext cx="84856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Gouraud3dRenderer::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attribNormalPos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,"normal");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uniformLightDirPos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uniformAmbientPos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,"ambient");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uniformSpecularIntensityPos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uniformSpecularExponentPos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72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Initialize() in main.cpp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9164"/>
            <a:ext cx="8485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gouraud3d.CompileFile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gouraud_vertex_shader.glsl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gouraud_fragment_shader.glsl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8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26592"/>
          </a:xfrm>
        </p:spPr>
        <p:txBody>
          <a:bodyPr/>
          <a:lstStyle/>
          <a:p>
            <a:r>
              <a:rPr lang="en-US" dirty="0" smtClean="0"/>
              <a:t>In Draw function: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752" y="1993392"/>
            <a:ext cx="81804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200" dirty="0" smtClean="0">
                <a:latin typeface="Lucida Console" panose="020B0609040504020204" pitchFamily="49" charset="0"/>
              </a:rPr>
              <a:t>(gouraud3d.programIdent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glUniformMatrix4fv(gouraud3d.uniformProjectionPos,1,GL_FALSE,projMat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glUniformMatrix4fv(gouraud3d.uniformModelViewPos,1,GL_FALSE,viewMat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glUniform3f(gouraud3d.uniformLightDirPos,0,0,1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glUniform1f(gouraud3d.uniformAmbientPos,0.3f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glUniform1f(gouraud3d.uniformSpecularIntensityPos,1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glUniform1f(gouraud3d.uniformSpecularExponentPos,100.0f);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(gouraud3d.attribNormalPos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(gouraud3d.attribVertexPos,3,GL_FLOAT,GL_FALSE,0,vtx.data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(gouraud3d.attribNormalPos,3,GL_FLOAT,GL_FALSE,0,nom.data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(gouraud3d.attribColorPos,4,GL_FLOAT,GL_FALSE,0,col.data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200" dirty="0" smtClean="0">
                <a:latin typeface="Lucida Console" panose="020B0609040504020204" pitchFamily="49" charset="0"/>
              </a:rPr>
              <a:t>(GL_TRIANGLES,0,vtx.size</a:t>
            </a:r>
            <a:r>
              <a:rPr lang="en-US" sz="1200" dirty="0">
                <a:latin typeface="Lucida Console" panose="020B0609040504020204" pitchFamily="49" charset="0"/>
              </a:rPr>
              <a:t>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(gouraud3d.attribNormalPos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9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lighting model, but the light intensity is calculated per pixel, not per vertex.</a:t>
            </a:r>
          </a:p>
          <a:p>
            <a:r>
              <a:rPr lang="en-US" dirty="0" smtClean="0"/>
              <a:t>This really has been one thing that the OpenGL’s fixed-function pipeline could not (did not) do.</a:t>
            </a:r>
          </a:p>
          <a:p>
            <a:endParaRPr lang="en-US" dirty="0"/>
          </a:p>
          <a:p>
            <a:r>
              <a:rPr lang="en-US" dirty="0" smtClean="0"/>
              <a:t>Difference from the </a:t>
            </a:r>
            <a:r>
              <a:rPr lang="en-US" dirty="0" err="1" smtClean="0"/>
              <a:t>Gouraud</a:t>
            </a:r>
            <a:r>
              <a:rPr lang="en-US" dirty="0" smtClean="0"/>
              <a:t> shading</a:t>
            </a:r>
          </a:p>
          <a:p>
            <a:pPr lvl="1"/>
            <a:r>
              <a:rPr lang="en-US" dirty="0" smtClean="0"/>
              <a:t>Normal vector is given as a varying.</a:t>
            </a:r>
          </a:p>
          <a:p>
            <a:pPr lvl="1"/>
            <a:r>
              <a:rPr lang="en-US" dirty="0" smtClean="0"/>
              <a:t>Vertex-to-viewer vector is given as </a:t>
            </a:r>
            <a:r>
              <a:rPr lang="en-US" smtClean="0"/>
              <a:t>a varying.</a:t>
            </a:r>
            <a:endParaRPr lang="en-US" dirty="0" smtClean="0"/>
          </a:p>
          <a:p>
            <a:pPr lvl="1"/>
            <a:r>
              <a:rPr lang="en-US" dirty="0" smtClean="0"/>
              <a:t>Lighting is calculated in the fragment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6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557716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normalOut</a:t>
            </a:r>
            <a:r>
              <a:rPr lang="en-US" sz="1200" dirty="0" smtClean="0">
                <a:latin typeface="Lucida Console" panose="020B0609040504020204" pitchFamily="49" charset="0"/>
              </a:rPr>
              <a:t>=normalize</a:t>
            </a:r>
            <a:r>
              <a:rPr lang="en-US" sz="1200" dirty="0">
                <a:latin typeface="Lucida Console" panose="020B0609040504020204" pitchFamily="49" charset="0"/>
              </a:rPr>
              <a:t>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7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855234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>
                <a:latin typeface="Lucida Console" panose="020B0609040504020204" pitchFamily="49" charset="0"/>
              </a:rPr>
              <a:t>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diffuse=max(0.0,dot(</a:t>
            </a:r>
            <a:r>
              <a:rPr lang="en-US" sz="1200" dirty="0" err="1" smtClean="0">
                <a:latin typeface="Lucida Console" panose="020B0609040504020204" pitchFamily="49" charset="0"/>
              </a:rPr>
              <a:t>normalOut,lit</a:t>
            </a:r>
            <a:r>
              <a:rPr lang="en-US" sz="1200" dirty="0" smtClean="0">
                <a:latin typeface="Lucida Console" panose="020B0609040504020204" pitchFamily="49" charset="0"/>
              </a:rPr>
              <a:t>));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viewDirOut+lightDir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specular=</a:t>
            </a:r>
            <a:r>
              <a:rPr lang="en-US" sz="1200" dirty="0" err="1" smtClean="0">
                <a:latin typeface="Lucida Console" panose="020B0609040504020204" pitchFamily="49" charset="0"/>
              </a:rPr>
              <a:t>specularIntensity</a:t>
            </a:r>
            <a:r>
              <a:rPr lang="en-US" sz="1200" dirty="0" smtClean="0">
                <a:latin typeface="Lucida Console" panose="020B0609040504020204" pitchFamily="49" charset="0"/>
              </a:rPr>
              <a:t>*pow(max(0.0,dot(</a:t>
            </a:r>
            <a:r>
              <a:rPr lang="en-US" sz="1200" dirty="0" err="1" smtClean="0">
                <a:latin typeface="Lucida Console" panose="020B0609040504020204" pitchFamily="49" charset="0"/>
              </a:rPr>
              <a:t>midDir,normalOut</a:t>
            </a:r>
            <a:r>
              <a:rPr lang="en-US" sz="1200" dirty="0" smtClean="0">
                <a:latin typeface="Lucida Console" panose="020B0609040504020204" pitchFamily="49" charset="0"/>
              </a:rPr>
              <a:t>)),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=vec4(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colorOut.a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+vec4(specular,specular,specular,0.0);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7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fact, there is no change from the Gouraud3dRenderer.</a:t>
            </a:r>
          </a:p>
          <a:p>
            <a:r>
              <a:rPr lang="en-US" dirty="0" smtClean="0"/>
              <a:t>This program has exactly the same interface from the C++ program point of view.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Phong3dRenderer : public Gouraud3dRenderer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740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member variable:</a:t>
            </a:r>
          </a:p>
          <a:p>
            <a:endParaRPr lang="en-US" dirty="0"/>
          </a:p>
          <a:p>
            <a:r>
              <a:rPr lang="en-US" dirty="0" smtClean="0"/>
              <a:t>In Initialize function in main.cpp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Draw function in main.cpp</a:t>
            </a:r>
          </a:p>
          <a:p>
            <a:pPr marL="457200" lvl="1" indent="0">
              <a:buNone/>
            </a:pPr>
            <a:r>
              <a:rPr lang="en-US" dirty="0" smtClean="0"/>
              <a:t>Just replace gouraud3d with phong3d.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362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Phong3dRenderer </a:t>
            </a:r>
            <a:r>
              <a:rPr lang="en-US" sz="1200" dirty="0">
                <a:latin typeface="Lucida Console" panose="020B0609040504020204" pitchFamily="49" charset="0"/>
              </a:rPr>
              <a:t>phong3d;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549338"/>
            <a:ext cx="371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phong3d.CompileFile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phong_vertex_shader.glsl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phong_fragment_shader.glsl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0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vs </a:t>
            </a:r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is most visible if the object has a large or long polygon.  (Like the bottom face of a </a:t>
            </a:r>
            <a:r>
              <a:rPr lang="en-US" dirty="0" err="1" smtClean="0"/>
              <a:t>cone.stl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6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this Wednesday (4/19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Problem Set 8 (the </a:t>
            </a:r>
            <a:r>
              <a:rPr lang="en-US" smtClean="0"/>
              <a:t>last one) is </a:t>
            </a:r>
            <a:r>
              <a:rPr lang="en-US" dirty="0" smtClean="0"/>
              <a:t>in the SVN server.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71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billboard is a </a:t>
            </a:r>
            <a:r>
              <a:rPr lang="en-US" dirty="0" err="1" smtClean="0"/>
              <a:t>pimitive</a:t>
            </a:r>
            <a:r>
              <a:rPr lang="en-US" dirty="0" smtClean="0"/>
              <a:t> that appears the same no matter what direction it is looked from.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Trees in a walk-through application.</a:t>
            </a:r>
          </a:p>
          <a:p>
            <a:pPr lvl="1"/>
            <a:r>
              <a:rPr lang="en-US" dirty="0" smtClean="0"/>
              <a:t>Annotation.</a:t>
            </a:r>
          </a:p>
          <a:p>
            <a:pPr lvl="1"/>
            <a:r>
              <a:rPr lang="en-US" dirty="0" smtClean="0"/>
              <a:t>An icon floating in the 3D space.</a:t>
            </a:r>
          </a:p>
          <a:p>
            <a:r>
              <a:rPr lang="en-US" dirty="0" smtClean="0"/>
              <a:t>This is another feature frustratingly missing in the fixed-function pipeline.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7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other words, the center (or a reference point) of the billboard may move depending on the view point and orientation.  </a:t>
            </a:r>
          </a:p>
          <a:p>
            <a:r>
              <a:rPr lang="en-US" dirty="0" smtClean="0"/>
              <a:t>But, the billboard will always face perpendicular to the view direction regardless of the view point and orientation.</a:t>
            </a:r>
          </a:p>
          <a:p>
            <a:r>
              <a:rPr lang="en-US" dirty="0" smtClean="0"/>
              <a:t>I.E., the shape is always the same in the camera’s local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933230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achieved by adding offsets to the vertex position in the camera-coordinate system, or in the screen coordinate system.</a:t>
            </a:r>
          </a:p>
          <a:p>
            <a:r>
              <a:rPr lang="en-US" dirty="0" smtClean="0"/>
              <a:t>Offset in the camera coordinate system:</a:t>
            </a:r>
          </a:p>
          <a:p>
            <a:pPr lvl="1"/>
            <a:r>
              <a:rPr lang="en-US" dirty="0" smtClean="0"/>
              <a:t>Offset applied after model-view matrix.</a:t>
            </a:r>
          </a:p>
          <a:p>
            <a:pPr lvl="1"/>
            <a:r>
              <a:rPr lang="en-US" dirty="0" smtClean="0"/>
              <a:t>Will change the size of the primitive depending on the distance from the view point.</a:t>
            </a:r>
            <a:endParaRPr lang="en-US" dirty="0"/>
          </a:p>
          <a:p>
            <a:r>
              <a:rPr lang="en-US" dirty="0" smtClean="0"/>
              <a:t>Offset in the screen coordinate system:</a:t>
            </a:r>
          </a:p>
          <a:p>
            <a:pPr lvl="1"/>
            <a:r>
              <a:rPr lang="en-US" dirty="0" smtClean="0"/>
              <a:t>Offset applied after model-view and projection matrices.</a:t>
            </a:r>
          </a:p>
          <a:p>
            <a:pPr lvl="1"/>
            <a:r>
              <a:rPr lang="en-US" dirty="0" smtClean="0"/>
              <a:t>Appears as the same size regardless of the distance from the view point.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9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Billboarding</a:t>
            </a:r>
            <a:r>
              <a:rPr lang="en-US" dirty="0" smtClean="0"/>
              <a:t> – Vertex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385930" cy="5059363"/>
          </a:xfrm>
        </p:spPr>
        <p:txBody>
          <a:bodyPr/>
          <a:lstStyle/>
          <a:p>
            <a:r>
              <a:rPr lang="en-US" dirty="0" smtClean="0"/>
              <a:t>Vertex attributes:</a:t>
            </a:r>
          </a:p>
          <a:p>
            <a:pPr lvl="1"/>
            <a:r>
              <a:rPr lang="en-US" dirty="0" smtClean="0"/>
              <a:t>Position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Offset (</a:t>
            </a:r>
            <a:r>
              <a:rPr lang="en-US" dirty="0" err="1" smtClean="0"/>
              <a:t>dx,dy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Texture Coordinate</a:t>
            </a:r>
          </a:p>
          <a:p>
            <a:r>
              <a:rPr lang="en-US" dirty="0" smtClean="0"/>
              <a:t>When you draw a triangle, you repeat same (</a:t>
            </a:r>
            <a:r>
              <a:rPr lang="en-US" dirty="0" err="1" smtClean="0"/>
              <a:t>x,y,z</a:t>
            </a:r>
            <a:r>
              <a:rPr lang="en-US" dirty="0" smtClean="0"/>
              <a:t>) three times, but use different offset vectors.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0465" y="1068572"/>
            <a:ext cx="3327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       Offset</a:t>
            </a:r>
          </a:p>
          <a:p>
            <a:r>
              <a:rPr lang="en-US" dirty="0" smtClean="0"/>
              <a:t>(x0,y0,z0)      (-1,-1)</a:t>
            </a:r>
          </a:p>
          <a:p>
            <a:r>
              <a:rPr lang="en-US" dirty="0" smtClean="0"/>
              <a:t>(x0,y0,z0)    ( 3,-1)</a:t>
            </a:r>
          </a:p>
          <a:p>
            <a:r>
              <a:rPr lang="en-US" dirty="0" smtClean="0"/>
              <a:t>(x0,y0,z0)    (-1, 3)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5916" y="4226442"/>
            <a:ext cx="1850065" cy="118553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79535" y="3524693"/>
            <a:ext cx="10633" cy="935665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90168" y="4460358"/>
            <a:ext cx="95693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90168" y="3524693"/>
            <a:ext cx="956930" cy="935665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79535" y="3992525"/>
            <a:ext cx="489098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8633" y="3992525"/>
            <a:ext cx="0" cy="467833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27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r>
              <a:rPr lang="en-US" dirty="0" smtClean="0"/>
              <a:t> – 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50073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vec2 offset;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vec2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uniform </a:t>
            </a:r>
            <a:r>
              <a:rPr lang="en-US" sz="1200" dirty="0">
                <a:latin typeface="Lucida Console" panose="020B0609040504020204" pitchFamily="49" charset="0"/>
              </a:rPr>
              <a:t>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sampler2D texture2d;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varying </a:t>
            </a:r>
            <a:r>
              <a:rPr lang="en-US" sz="1200" dirty="0">
                <a:latin typeface="Lucida Console" panose="020B0609040504020204" pitchFamily="49" charset="0"/>
              </a:rPr>
              <a:t>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pos.xy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pos.xy+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offsetInView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*offset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pos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offsetInScreen.x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/2.0)/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pos.w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offsetInScreen.y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/2.0)/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pos.w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pos.xy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pos.xy+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texCoordOut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83841" y="4540102"/>
            <a:ext cx="903768" cy="568842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1567" y="364885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division by w?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3" idx="0"/>
          </p:cNvCxnSpPr>
          <p:nvPr/>
        </p:nvCxnSpPr>
        <p:spPr>
          <a:xfrm flipH="1">
            <a:off x="6735725" y="4018187"/>
            <a:ext cx="499213" cy="5219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7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r>
              <a:rPr lang="en-US" dirty="0" smtClean="0"/>
              <a:t> –Fragment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0" y="925033"/>
            <a:ext cx="7166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uniform sampler2D texture2d;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if(0.0&lt;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texCoordOut.x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&amp;&amp; </a:t>
            </a:r>
            <a:r>
              <a:rPr lang="en-US" sz="1200" dirty="0" err="1">
                <a:latin typeface="Lucida Console" panose="020B0609040504020204" pitchFamily="49" charset="0"/>
              </a:rPr>
              <a:t>texCoordOut.x</a:t>
            </a:r>
            <a:r>
              <a:rPr lang="en-US" sz="1200" dirty="0">
                <a:latin typeface="Lucida Console" panose="020B0609040504020204" pitchFamily="49" charset="0"/>
              </a:rPr>
              <a:t>&lt;1.0 &amp;&amp; 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</a:t>
            </a:r>
            <a:r>
              <a:rPr lang="en-US" sz="1200" dirty="0">
                <a:latin typeface="Lucida Console" panose="020B0609040504020204" pitchFamily="49" charset="0"/>
              </a:rPr>
              <a:t>0.0&lt;</a:t>
            </a:r>
            <a:r>
              <a:rPr lang="en-US" sz="1200" dirty="0" err="1">
                <a:latin typeface="Lucida Console" panose="020B0609040504020204" pitchFamily="49" charset="0"/>
              </a:rPr>
              <a:t>texCoordOut.y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texCoordOut.y</a:t>
            </a:r>
            <a:r>
              <a:rPr lang="en-US" sz="1200" dirty="0">
                <a:latin typeface="Lucida Console" panose="020B0609040504020204" pitchFamily="49" charset="0"/>
              </a:rPr>
              <a:t>&lt;1.0)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*texture(texture2d,texCoordOut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else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discard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6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r>
              <a:rPr lang="en-US" dirty="0" smtClean="0"/>
              <a:t> – In </a:t>
            </a:r>
            <a:r>
              <a:rPr lang="en-US" dirty="0" err="1" smtClean="0"/>
              <a:t>renderer.h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2136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Billboard3dRenderer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uniformTexture2dPos;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37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r>
              <a:rPr lang="en-US" dirty="0" smtClean="0"/>
              <a:t> – In renderer.cpp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9526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Billboard3dRenderer::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attribOffsetPos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,"offset");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attribTexCoordPos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uniformOffsetInViewPos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uniformOffsetInPixelPos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uniformViewportWidthPos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uniformViewportHeightPos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uniformTexture2dPos=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(programIdent</a:t>
            </a:r>
            <a:r>
              <a:rPr lang="en-US" sz="1200" dirty="0">
                <a:latin typeface="Lucida Console" panose="020B0609040504020204" pitchFamily="49" charset="0"/>
              </a:rPr>
              <a:t>,"texture2d");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("uniformTexture2dPos=%d\n",uniformTexture2dPos);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9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r>
              <a:rPr lang="en-US" dirty="0" smtClean="0"/>
              <a:t> – In main.cpp, Initialize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769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billboard3d.CompileFile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>
                <a:latin typeface="Lucida Console" panose="020B0609040504020204" pitchFamily="49" charset="0"/>
              </a:rPr>
              <a:t>billboard3d_vertex_shader.glsl",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>
                <a:latin typeface="Lucida Console" panose="020B0609040504020204" pitchFamily="49" charset="0"/>
              </a:rPr>
              <a:t>billboard3d_fragment_shader.glsl");</a:t>
            </a:r>
          </a:p>
        </p:txBody>
      </p:sp>
    </p:spTree>
    <p:extLst>
      <p:ext uri="{BB962C8B-B14F-4D97-AF65-F5344CB8AC3E}">
        <p14:creationId xmlns:p14="http://schemas.microsoft.com/office/powerpoint/2010/main" val="934199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Billboarding</a:t>
            </a:r>
            <a:r>
              <a:rPr lang="en-US" dirty="0" smtClean="0"/>
              <a:t> –Draw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61" y="871870"/>
            <a:ext cx="27238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cubeEdgeVtx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10,-10,-10,  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10,-10,-10,  10,-10,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10,-10, 10, -10,-10,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10,-10, 10, -10,-10,-10,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 10,-10,  10, 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 10,-10,  10, 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 10, 10, -10, 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 10, 10, -10, 10,-10,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 10,-10, -10,-10,-10,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 10,-10,  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 10, 10,  10,-10,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 10, 10, -10,-10,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cubeEdgeColor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2138" y="4199046"/>
            <a:ext cx="68018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000" dirty="0" smtClean="0">
                <a:latin typeface="Lucida Console" panose="020B0609040504020204" pitchFamily="49" charset="0"/>
              </a:rPr>
              <a:t>(plain3d.programIdent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glUniformMatrix4fv(plain3d.uniformProjectionPos,1,GL_FALSE,projMat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glUniformMatrix4fv(plain3d.uniformModelViewPos,1,GL_FALSE,viewMat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(plain3d.attribVertexPos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(plain3d.attribColorPos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(plain3d.attribVertexPos,3,GL_FLOAT,GL_FALSE,0,cubeEdgeVtx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(plain3d.attribColorPos,4,GL_FLOAT,GL_FALSE,0,cubeEdgeColor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000" dirty="0" smtClean="0">
                <a:latin typeface="Lucida Console" panose="020B0609040504020204" pitchFamily="49" charset="0"/>
              </a:rPr>
              <a:t>(GL_LINES,0,24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(plain3d.attribVertexPos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(plain3d.attribColorPos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0628" y="1116419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Drawing a wireframe-cube as a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9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Final-Goal Calibration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5-minutes each team.</a:t>
            </a:r>
          </a:p>
          <a:p>
            <a:r>
              <a:rPr lang="en-US" dirty="0" smtClean="0"/>
              <a:t>Present what the final product will look like.</a:t>
            </a:r>
          </a:p>
          <a:p>
            <a:r>
              <a:rPr lang="en-US" dirty="0" smtClean="0"/>
              <a:t>Give a reasonable explanation if some part of the initial goal is not deliverable.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49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Billboarding</a:t>
            </a:r>
            <a:r>
              <a:rPr lang="en-US" dirty="0" smtClean="0"/>
              <a:t> –Draw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47" y="1695579"/>
            <a:ext cx="264687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billboardVtx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billboardOffset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1.0,-1.0,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3.0,-1.0,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1.0, 3.0,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billboardTexCoord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1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1.0,-1.0,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3.0,-1.0,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1.0, 3.0,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  <a:endParaRPr lang="en-US" sz="1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billboardColor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1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  <a:endParaRPr lang="en-US" sz="1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747" y="1695579"/>
            <a:ext cx="626325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000" dirty="0" smtClean="0">
                <a:latin typeface="Lucida Console" panose="020B0609040504020204" pitchFamily="49" charset="0"/>
              </a:rPr>
              <a:t>(billboard3d.programIdent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glUniformMatrix4fv(billboard3d.uniformProjectionPos,1,GL_FALSE,projMat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glUniformMatrix4fv(billboard3d.uniformModelViewPos,1,GL_FALSE,viewMat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glUniform1f(billboard3d.uniformOffsetInViewPos,1.0f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glUniform1f(billboard3d.uniformOffsetInPixelPos,0.0f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glUniform1f(billboard3d.uniformViewportWidthPos</a:t>
            </a:r>
            <a:r>
              <a:rPr lang="en-US" sz="1000" dirty="0">
                <a:latin typeface="Lucida Console" panose="020B0609040504020204" pitchFamily="49" charset="0"/>
              </a:rPr>
              <a:t>,(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wid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glUniform1f(billboard3d.uniformViewportHeightPos</a:t>
            </a:r>
            <a:r>
              <a:rPr lang="en-US" sz="1000" dirty="0">
                <a:latin typeface="Lucida Console" panose="020B0609040504020204" pitchFamily="49" charset="0"/>
              </a:rPr>
              <a:t>,(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hei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(billboard3d.attribVertexPos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(billboard3d.attribColorPos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(billboard3d.attribTexCoordPos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(billboard3d.attribOffsetPos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    billboard3d.attribVertexPos,3,GL_FLOAT,GL_FALSE,0,billboardVtx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    billboard3d.attribColorPos,4,GL_FLOAT,GL_FALSE,0,billboardColor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billboard3d.attribTexCoordPos,2,GL_FLOAT,GL_FALSE,0,billboardTexCoord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billboard3d.attribOffsetPos,2,GL_FLOAT,GL_FALSE,0,billboardTexCoord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000" dirty="0" smtClean="0">
                <a:latin typeface="Lucida Console" panose="020B0609040504020204" pitchFamily="49" charset="0"/>
              </a:rPr>
              <a:t>(GL_TRIANGLES,0,3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(billboard3d.attribVertexPos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(billboard3d.attribColorPos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(billboard3d.attribTexCoordPos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(billboard3d.attribOffsetPos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0451" y="87187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then drawing a billboard.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64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texture.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BlueImpulse.png in the data directory.</a:t>
            </a:r>
          </a:p>
          <a:p>
            <a:r>
              <a:rPr lang="en-US" dirty="0" smtClean="0"/>
              <a:t>Add a member variable: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GLuint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textureIdent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YsBitmap</a:t>
            </a:r>
            <a:r>
              <a:rPr lang="en-US" dirty="0" smtClean="0"/>
              <a:t> in the LIB_DEPENDENCY in CMakeLists.txt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#include &lt;</a:t>
            </a:r>
            <a:r>
              <a:rPr lang="en-US" dirty="0" err="1" smtClean="0">
                <a:latin typeface="Lucida Console" panose="020B0609040504020204" pitchFamily="49" charset="0"/>
              </a:rPr>
              <a:t>ysbitmap.h</a:t>
            </a:r>
            <a:r>
              <a:rPr lang="en-US" dirty="0" smtClean="0">
                <a:latin typeface="Lucida Console" panose="020B0609040504020204" pitchFamily="49" charset="0"/>
              </a:rPr>
              <a:t>&gt;</a:t>
            </a:r>
          </a:p>
          <a:p>
            <a:endParaRPr lang="en-US" dirty="0"/>
          </a:p>
        </p:txBody>
      </p:sp>
      <p:pic>
        <p:nvPicPr>
          <p:cNvPr id="1026" name="Picture 2" descr="E:\development\trunk\teaching\24783\LecturePrep\19-GLSL\billboard_texture\data\BlueImpul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42" y="1057293"/>
            <a:ext cx="745571" cy="74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17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Initialize() function,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093" y="1488558"/>
            <a:ext cx="68788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glGenTextures</a:t>
            </a:r>
            <a:r>
              <a:rPr lang="en-US" sz="1200" dirty="0" smtClean="0">
                <a:latin typeface="Lucida Console" panose="020B0609040504020204" pitchFamily="49" charset="0"/>
              </a:rPr>
              <a:t>(1</a:t>
            </a:r>
            <a:r>
              <a:rPr lang="en-US" sz="1200" dirty="0">
                <a:latin typeface="Lucida Console" panose="020B0609040504020204" pitchFamily="49" charset="0"/>
              </a:rPr>
              <a:t>,&amp;textureIdent);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YsBitmap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bmp;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if(YSOK</a:t>
            </a:r>
            <a:r>
              <a:rPr lang="en-US" sz="1200" dirty="0">
                <a:latin typeface="Lucida Console" panose="020B0609040504020204" pitchFamily="49" charset="0"/>
              </a:rPr>
              <a:t>==</a:t>
            </a:r>
            <a:r>
              <a:rPr lang="en-US" sz="1200" dirty="0" err="1">
                <a:latin typeface="Lucida Console" panose="020B0609040504020204" pitchFamily="49" charset="0"/>
              </a:rPr>
              <a:t>bmp.LoadPng</a:t>
            </a:r>
            <a:r>
              <a:rPr lang="en-US" sz="1200" dirty="0">
                <a:latin typeface="Lucida Console" panose="020B0609040504020204" pitchFamily="49" charset="0"/>
              </a:rPr>
              <a:t>("BlueImpulse.png"))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("Texture Loaded.\n");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glActiveTexture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(GL_TEXTURE_2D,textureIdent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(GL_TEXTURE_2D,GL_TEXTURE_WRAP_S,GL_CLAMP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(GL_TEXTURE_2D,GL_TEXTURE_WRAP_T,GL_CLAMP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(GL_TEXTURE_2D,GL_TEXTURE_MIN_FILTER,GL_NEAREST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(GL_TEXTURE_2D,GL_TEXTURE_MAG_FILTER,GL_NEAREST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glTexImage2D(GL_TEXTURE_2D,0,GL_RGBA,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bmp.GetWidth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bmp.GetHeight</a:t>
            </a:r>
            <a:r>
              <a:rPr lang="en-US" sz="1200" dirty="0">
                <a:latin typeface="Lucida Console" panose="020B0609040504020204" pitchFamily="49" charset="0"/>
              </a:rPr>
              <a:t>(),0</a:t>
            </a:r>
            <a:r>
              <a:rPr lang="en-US" sz="12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GL_RGBA,GL_UNSIGNED_BYTE,bmp.GetRGBABitmapPointer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00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Draw() function,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change the billboard </a:t>
            </a:r>
            <a:r>
              <a:rPr lang="en-US" smtClean="0"/>
              <a:t>color from 0,0,0,1 to 1,1,1,1.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330" y="1648046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glActiveTexture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(GL_TEXTURE_2D,textureIdent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glUniform1i(billboard3d.uniformTexture2dPos,0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81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 way of drawing a billboard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GL_POINTS.</a:t>
            </a:r>
          </a:p>
          <a:p>
            <a:r>
              <a:rPr lang="en-US" dirty="0" smtClean="0"/>
              <a:t>Need to control point-size, and</a:t>
            </a:r>
          </a:p>
          <a:p>
            <a:r>
              <a:rPr lang="en-US" dirty="0" smtClean="0"/>
              <a:t>Paste texture on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12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069507"/>
          </a:xfrm>
        </p:spPr>
        <p:txBody>
          <a:bodyPr/>
          <a:lstStyle/>
          <a:p>
            <a:r>
              <a:rPr lang="en-US" dirty="0" smtClean="0"/>
              <a:t>Another limitation of older version OpenGL:  Cannot specify point-size per vertex without closing a primitive with </a:t>
            </a:r>
            <a:r>
              <a:rPr lang="en-US" dirty="0" err="1" smtClean="0"/>
              <a:t>glEnd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You can control point sizes from the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(*) For </a:t>
            </a:r>
            <a:r>
              <a:rPr lang="en-US" dirty="0" err="1" smtClean="0"/>
              <a:t>XCode</a:t>
            </a:r>
            <a:r>
              <a:rPr lang="en-US" dirty="0" smtClean="0"/>
              <a:t>, the following macro definition is needed.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385" y="4238713"/>
            <a:ext cx="6971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#if !defined(GL_PROGRAM_POINT_SIZE) &amp;&amp; defined(GL_PROGRAM_POINT_SIZE_EXT)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GL_PROGRAM_POINT_SIZE GL_PROGRAM_POINT_SIZE_EXT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enable GL_PROGRAM_POINT_SIZE to use this functionality.  (In OpenGL ES, this functionality is always on.  Instead, there is no function called </a:t>
            </a:r>
            <a:r>
              <a:rPr lang="en-US" dirty="0" err="1" smtClean="0"/>
              <a:t>glPointSize</a:t>
            </a:r>
            <a:r>
              <a:rPr lang="en-US" dirty="0" smtClean="0"/>
              <a:t>.)</a:t>
            </a:r>
          </a:p>
          <a:p>
            <a:r>
              <a:rPr lang="en-US" dirty="0" smtClean="0"/>
              <a:t>Also, if you want to control a point size per vertex, you need an additional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60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256" y="1572768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gl_PointSize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256" y="5078234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41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renderer.cpp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816" y="1572768"/>
            <a:ext cx="52052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ProgramPointSize3dRenderer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393" y="4139141"/>
            <a:ext cx="69717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ProgramPointSize3dRenderer::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59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member variable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ProgramPointSize3dRenderer </a:t>
            </a:r>
            <a:r>
              <a:rPr lang="en-US" dirty="0" err="1">
                <a:latin typeface="Lucida Console" panose="020B0609040504020204" pitchFamily="49" charset="0"/>
              </a:rPr>
              <a:t>programPointSize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 smtClean="0"/>
          </a:p>
          <a:p>
            <a:r>
              <a:rPr lang="en-US" dirty="0" smtClean="0"/>
              <a:t>In Initialize()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672" y="2368296"/>
            <a:ext cx="5105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program_point_size_vertex_shader.glsl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program_point_size_fragment_shader.glsl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3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</a:t>
            </a:r>
            <a:r>
              <a:rPr lang="en-US" dirty="0" err="1" smtClean="0"/>
              <a:t>Shader</a:t>
            </a:r>
            <a:r>
              <a:rPr lang="en-US" dirty="0" smtClean="0"/>
              <a:t> Language (GLSL)</a:t>
            </a:r>
          </a:p>
          <a:p>
            <a:r>
              <a:rPr lang="en-US" dirty="0" err="1" smtClean="0"/>
              <a:t>Gouraud</a:t>
            </a:r>
            <a:r>
              <a:rPr lang="en-US" dirty="0" smtClean="0"/>
              <a:t> </a:t>
            </a:r>
            <a:r>
              <a:rPr lang="en-US" dirty="0"/>
              <a:t>Shading</a:t>
            </a:r>
          </a:p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smtClean="0"/>
              <a:t>Shading</a:t>
            </a:r>
          </a:p>
          <a:p>
            <a:r>
              <a:rPr lang="en-US" dirty="0" err="1" smtClean="0"/>
              <a:t>Billboarding</a:t>
            </a:r>
            <a:endParaRPr lang="en-US" dirty="0" smtClean="0"/>
          </a:p>
          <a:p>
            <a:r>
              <a:rPr lang="en-US" dirty="0" smtClean="0"/>
              <a:t>Point Sprite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22555" y="1569582"/>
            <a:ext cx="938910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{-</a:t>
            </a:r>
            <a:r>
              <a:rPr lang="en-US" sz="1200" dirty="0">
                <a:latin typeface="Lucida Console" panose="020B0609040504020204" pitchFamily="49" charset="0"/>
              </a:rPr>
              <a:t>10,-10,-10</a:t>
            </a:r>
            <a:r>
              <a:rPr lang="en-US" sz="1200" dirty="0" smtClean="0">
                <a:latin typeface="Lucida Console" panose="020B0609040504020204" pitchFamily="49" charset="0"/>
              </a:rPr>
              <a:t>,   </a:t>
            </a:r>
            <a:r>
              <a:rPr lang="en-US" sz="1200" dirty="0">
                <a:latin typeface="Lucida Console" panose="020B0609040504020204" pitchFamily="49" charset="0"/>
              </a:rPr>
              <a:t>10,-10,-10</a:t>
            </a:r>
            <a:r>
              <a:rPr lang="en-US" sz="1200" dirty="0" smtClean="0">
                <a:latin typeface="Lucida Console" panose="020B0609040504020204" pitchFamily="49" charset="0"/>
              </a:rPr>
              <a:t>,   </a:t>
            </a:r>
            <a:r>
              <a:rPr lang="en-US" sz="1200" dirty="0">
                <a:latin typeface="Lucida Console" panose="020B0609040504020204" pitchFamily="49" charset="0"/>
              </a:rPr>
              <a:t>10, 10,-10</a:t>
            </a:r>
            <a:r>
              <a:rPr lang="en-US" sz="1200" dirty="0" smtClean="0">
                <a:latin typeface="Lucida Console" panose="020B0609040504020204" pitchFamily="49" charset="0"/>
              </a:rPr>
              <a:t>,  -</a:t>
            </a:r>
            <a:r>
              <a:rPr lang="en-US" sz="1200" dirty="0">
                <a:latin typeface="Lucida Console" panose="020B0609040504020204" pitchFamily="49" charset="0"/>
              </a:rPr>
              <a:t>10, 10,-10</a:t>
            </a:r>
            <a:r>
              <a:rPr lang="en-US" sz="1200" dirty="0" smtClean="0">
                <a:latin typeface="Lucida Console" panose="020B0609040504020204" pitchFamily="49" charset="0"/>
              </a:rPr>
              <a:t>,};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quadCol</a:t>
            </a:r>
            <a:r>
              <a:rPr lang="en-US" sz="1200" dirty="0">
                <a:latin typeface="Lucida Console" panose="020B0609040504020204" pitchFamily="49" charset="0"/>
              </a:rPr>
              <a:t>[16]=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{1,0,0,1,  0,1,0,1,  0,0,1,1,  1,0,1,1};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quadPointSize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[4]=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{8,16,24,32};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glUniformMatrix4fv(programPointSize.uniformProjectionPos,1,GL_FALSE,projMat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glUniformMatrix4fv(programPointSize.uniformModelViewPos,1,GL_FALSE,viewMat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(programPointSize.attribVertexPos,3,GL_FLOAT,GL_FALSE,0,quadVtx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(programPointSize.attribColorPos,4,GL_FLOAT,GL_FALSE,0,quadCol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(programPointSize.attribPointSizePos,1,GL_FLOAT,GL_FALSE,0,quadPointSize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</a:t>
            </a:r>
            <a:r>
              <a:rPr lang="en-US" sz="12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200" dirty="0" smtClean="0">
                <a:latin typeface="Lucida Console" panose="020B0609040504020204" pitchFamily="49" charset="0"/>
              </a:rPr>
              <a:t>(GL_POINTS,0,4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</a:t>
            </a:r>
            <a:r>
              <a:rPr lang="en-US" sz="12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17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 – Point-Size in 3D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gl_PointSize</a:t>
            </a:r>
            <a:r>
              <a:rPr lang="en-US" dirty="0" smtClean="0"/>
              <a:t> is in pixels.  What if I want to say the point size must be 1.0x1.0 not in pixels, but in the size in the 3D space?</a:t>
            </a:r>
          </a:p>
          <a:p>
            <a:r>
              <a:rPr lang="en-US" dirty="0" smtClean="0"/>
              <a:t>Need to calculate point size in the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be able to deal with different kinds of projections, the easiest way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Transform the vertex position by the model-view matrix, lets’ call it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pointSize</a:t>
            </a:r>
            <a:r>
              <a:rPr lang="en-US" dirty="0" smtClean="0"/>
              <a:t>/2 to </a:t>
            </a:r>
            <a:r>
              <a:rPr lang="en-US" dirty="0" err="1" smtClean="0"/>
              <a:t>s.y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Transform </a:t>
            </a:r>
            <a:r>
              <a:rPr lang="en-US" i="1" dirty="0" smtClean="0"/>
              <a:t>s</a:t>
            </a:r>
            <a:r>
              <a:rPr lang="en-US" dirty="0" smtClean="0"/>
              <a:t> with the projection matrix.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difference between </a:t>
            </a:r>
            <a:r>
              <a:rPr lang="en-US" dirty="0" err="1" smtClean="0"/>
              <a:t>gl_Position.y</a:t>
            </a:r>
            <a:r>
              <a:rPr lang="en-US" dirty="0" smtClean="0"/>
              <a:t>/</a:t>
            </a:r>
            <a:r>
              <a:rPr lang="en-US" dirty="0" err="1" smtClean="0"/>
              <a:t>gl_Position</a:t>
            </a:r>
            <a:r>
              <a:rPr lang="en-US" dirty="0" err="1"/>
              <a:t>.</a:t>
            </a:r>
            <a:r>
              <a:rPr lang="en-US" dirty="0" err="1" smtClean="0"/>
              <a:t>w</a:t>
            </a:r>
            <a:r>
              <a:rPr lang="en-US" dirty="0" smtClean="0"/>
              <a:t> and </a:t>
            </a:r>
            <a:r>
              <a:rPr lang="en-US" dirty="0" err="1" smtClean="0"/>
              <a:t>s.y</a:t>
            </a:r>
            <a:r>
              <a:rPr lang="en-US" dirty="0" smtClean="0"/>
              <a:t>/</a:t>
            </a:r>
            <a:r>
              <a:rPr lang="en-US" dirty="0" err="1" smtClean="0"/>
              <a:t>s.w</a:t>
            </a:r>
            <a:r>
              <a:rPr lang="en-US" dirty="0" smtClean="0"/>
              <a:t>, let’s call it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Multiply </a:t>
            </a:r>
            <a:r>
              <a:rPr lang="en-US" i="1" dirty="0" smtClean="0"/>
              <a:t>h</a:t>
            </a:r>
            <a:r>
              <a:rPr lang="en-US" dirty="0" smtClean="0"/>
              <a:t> by view-port height.  Then, </a:t>
            </a:r>
            <a:r>
              <a:rPr lang="en-US" i="1" dirty="0" smtClean="0"/>
              <a:t>h</a:t>
            </a:r>
            <a:r>
              <a:rPr lang="en-US" dirty="0" smtClean="0"/>
              <a:t> is the point size in pixels.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48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9605"/>
          </a:xfrm>
        </p:spPr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055" y="1573756"/>
            <a:ext cx="65069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attribute </a:t>
            </a:r>
            <a:r>
              <a:rPr lang="en-US" sz="1200" dirty="0">
                <a:latin typeface="Lucida Console" panose="020B0609040504020204" pitchFamily="49" charset="0"/>
              </a:rPr>
              <a:t>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sizeIn3d;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vec4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shift;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shift=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shift.y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shift.y+pointSize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/2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shift=projection*shift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heightInScreen,heightInPixel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heightInScreen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=abs(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shift.y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shift.w-gl_Position.y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gl_Position.w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heightInPixel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=sizeIn3d*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gl_PointSize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pointSize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 err="1" smtClean="0">
                <a:latin typeface="Lucida Console" panose="020B0609040504020204" pitchFamily="49" charset="0"/>
              </a:rPr>
              <a:t>+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859509" y="2737277"/>
            <a:ext cx="90486" cy="334926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V="1">
            <a:off x="3949995" y="2369064"/>
            <a:ext cx="765545" cy="5356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5540" y="1669609"/>
            <a:ext cx="340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sizeInPiexl</a:t>
            </a:r>
            <a:r>
              <a:rPr lang="en-US" sz="1600" dirty="0" smtClean="0">
                <a:solidFill>
                  <a:srgbClr val="FF0000"/>
                </a:solidFill>
              </a:rPr>
              <a:t>=1, sizeIn3d=0 :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</a:rPr>
              <a:t>pointSize</a:t>
            </a:r>
            <a:r>
              <a:rPr lang="en-US" sz="1600" dirty="0" smtClean="0">
                <a:solidFill>
                  <a:srgbClr val="FF0000"/>
                </a:solidFill>
              </a:rPr>
              <a:t> is in pixels.</a:t>
            </a:r>
          </a:p>
          <a:p>
            <a:r>
              <a:rPr lang="en-US" sz="1600" dirty="0" err="1" smtClean="0">
                <a:solidFill>
                  <a:srgbClr val="FF0000"/>
                </a:solidFill>
              </a:rPr>
              <a:t>sizeInPiexl</a:t>
            </a:r>
            <a:r>
              <a:rPr lang="en-US" sz="1600" dirty="0" smtClean="0">
                <a:solidFill>
                  <a:srgbClr val="FF0000"/>
                </a:solidFill>
              </a:rPr>
              <a:t>=0, sizeIn3d=1 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</a:rPr>
              <a:t>pointSize</a:t>
            </a:r>
            <a:r>
              <a:rPr lang="en-US" sz="1600" dirty="0" smtClean="0">
                <a:solidFill>
                  <a:srgbClr val="FF0000"/>
                </a:solidFill>
              </a:rPr>
              <a:t> is in 3D space.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859509" y="3125365"/>
            <a:ext cx="45719" cy="180754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5228" y="3215742"/>
            <a:ext cx="666772" cy="903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013731"/>
            <a:ext cx="340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Viewport height is needed for calculate number of pixels.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905712" y="1573756"/>
            <a:ext cx="76912" cy="229407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V="1">
            <a:off x="1982624" y="1301602"/>
            <a:ext cx="2589376" cy="386858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934265"/>
            <a:ext cx="4443813" cy="64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#version 120, or your </a:t>
            </a:r>
            <a:r>
              <a:rPr lang="en-US" dirty="0" err="1" smtClean="0">
                <a:solidFill>
                  <a:srgbClr val="FF0000"/>
                </a:solidFill>
              </a:rPr>
              <a:t>Xcode</a:t>
            </a:r>
            <a:r>
              <a:rPr lang="en-US" dirty="0" smtClean="0">
                <a:solidFill>
                  <a:srgbClr val="FF0000"/>
                </a:solidFill>
              </a:rPr>
              <a:t> may complain division of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and float.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23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115" y="1616149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ProgramPointSize3dRenderer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uniformSizeIn3dPos;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32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renderer.cpp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883" y="1575782"/>
            <a:ext cx="771557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ProgramPointSize3dRenderer::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attribPointSizePos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uniformSizeIn3dPos=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,"sizeIn3d");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("uniformSizeIn3dPos=%d\n",uniformSizeIn3dPos);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90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22555" y="1493874"/>
            <a:ext cx="93891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quadVtx</a:t>
            </a:r>
            <a:r>
              <a:rPr lang="en-US" sz="1200" dirty="0">
                <a:latin typeface="Lucida Console" panose="020B0609040504020204" pitchFamily="49" charset="0"/>
              </a:rPr>
              <a:t>[12</a:t>
            </a:r>
            <a:r>
              <a:rPr lang="en-US" sz="1200" dirty="0" smtClean="0">
                <a:latin typeface="Lucida Console" panose="020B0609040504020204" pitchFamily="49" charset="0"/>
              </a:rPr>
              <a:t>]={ -10,-10,-10, 10,-</a:t>
            </a:r>
            <a:r>
              <a:rPr lang="en-US" sz="1200" dirty="0">
                <a:latin typeface="Lucida Console" panose="020B0609040504020204" pitchFamily="49" charset="0"/>
              </a:rPr>
              <a:t>10,-10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>
                <a:latin typeface="Lucida Console" panose="020B0609040504020204" pitchFamily="49" charset="0"/>
              </a:rPr>
              <a:t>10, 10,-10</a:t>
            </a:r>
            <a:r>
              <a:rPr lang="en-US" sz="1200" dirty="0" smtClean="0">
                <a:latin typeface="Lucida Console" panose="020B0609040504020204" pitchFamily="49" charset="0"/>
              </a:rPr>
              <a:t>, -</a:t>
            </a:r>
            <a:r>
              <a:rPr lang="en-US" sz="1200" dirty="0">
                <a:latin typeface="Lucida Console" panose="020B0609040504020204" pitchFamily="49" charset="0"/>
              </a:rPr>
              <a:t>10, 10,-10</a:t>
            </a:r>
            <a:r>
              <a:rPr lang="en-US" sz="1200" dirty="0" smtClean="0">
                <a:latin typeface="Lucida Console" panose="020B0609040504020204" pitchFamily="49" charset="0"/>
              </a:rPr>
              <a:t>,};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quadCol</a:t>
            </a:r>
            <a:r>
              <a:rPr lang="en-US" sz="1200" dirty="0">
                <a:latin typeface="Lucida Console" panose="020B0609040504020204" pitchFamily="49" charset="0"/>
              </a:rPr>
              <a:t>[16</a:t>
            </a:r>
            <a:r>
              <a:rPr lang="en-US" sz="1200" dirty="0" smtClean="0">
                <a:latin typeface="Lucida Console" panose="020B0609040504020204" pitchFamily="49" charset="0"/>
              </a:rPr>
              <a:t>]={ 1,0,0,1, 0,1,0,1, 0,0,1,1, 1,0,1,1};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quadPointSize</a:t>
            </a:r>
            <a:r>
              <a:rPr lang="en-US" sz="1200" dirty="0">
                <a:latin typeface="Lucida Console" panose="020B0609040504020204" pitchFamily="49" charset="0"/>
              </a:rPr>
              <a:t>[4</a:t>
            </a:r>
            <a:r>
              <a:rPr lang="en-US" sz="1200" dirty="0" smtClean="0">
                <a:latin typeface="Lucida Console" panose="020B0609040504020204" pitchFamily="49" charset="0"/>
              </a:rPr>
              <a:t>]={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1,1,2,2</a:t>
            </a:r>
            <a:r>
              <a:rPr lang="en-US" sz="1200" dirty="0" smtClean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glUniformMatrix4fv(programPointSize.uniformProjectionPos,1,GL_FALSE,projMat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glUniformMatrix4fv(programPointSize.uniformModelViewPos,1,GL_FALSE,viewMat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glUniform1f(programPointSize.uniformSizeInPixelPos,0.0f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glUniform1f(programPointSize.uniformSizeIn3dPos,1.0f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programPointSize.uniformViewportHeightPos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,(float)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programPointSize.attribPointSizePos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(programPointSize.attribVertexPos,3,GL_FLOAT,GL_FALSE,0,quadVtx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(programPointSize.attribColorPos,4,GL_FLOAT,GL_FALSE,0,quadCol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(programPointSize.attribPointSizePos,1,GL_FLOAT,GL_FALSE,0,quadPointSize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</a:t>
            </a:r>
            <a:r>
              <a:rPr lang="en-US" sz="12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200" dirty="0" smtClean="0">
                <a:latin typeface="Lucida Console" panose="020B0609040504020204" pitchFamily="49" charset="0"/>
              </a:rPr>
              <a:t>(GL_POINTS,0,4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</a:t>
            </a:r>
            <a:r>
              <a:rPr lang="en-US" sz="12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25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also </a:t>
            </a:r>
            <a:r>
              <a:rPr lang="en-US" dirty="0" err="1" smtClean="0"/>
              <a:t>looooong</a:t>
            </a:r>
            <a:r>
              <a:rPr lang="en-US" dirty="0" smtClean="0"/>
              <a:t> wanted feature that was missing in OpenGL 1.1.</a:t>
            </a:r>
          </a:p>
          <a:p>
            <a:r>
              <a:rPr lang="en-US" dirty="0" smtClean="0"/>
              <a:t>With point sprite, you can paste textures on GL_POINTS.</a:t>
            </a:r>
          </a:p>
          <a:p>
            <a:r>
              <a:rPr lang="en-US" dirty="0" smtClean="0"/>
              <a:t>Even you can paste a part of a texture.</a:t>
            </a:r>
          </a:p>
          <a:p>
            <a:r>
              <a:rPr lang="en-US" dirty="0" smtClean="0"/>
              <a:t>By making a texture atlas, you can draw different patterns for different points in one </a:t>
            </a:r>
            <a:r>
              <a:rPr lang="en-US" dirty="0" err="1" smtClean="0"/>
              <a:t>glDrawArrays</a:t>
            </a:r>
            <a:r>
              <a:rPr lang="en-US" dirty="0" smtClean="0"/>
              <a:t>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7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fragment </a:t>
            </a:r>
            <a:r>
              <a:rPr lang="en-US" dirty="0" err="1" smtClean="0"/>
              <a:t>shader</a:t>
            </a:r>
            <a:r>
              <a:rPr lang="en-US" dirty="0" smtClean="0"/>
              <a:t>, coordinate within a point is given as </a:t>
            </a:r>
            <a:r>
              <a:rPr lang="en-US" dirty="0" err="1" smtClean="0"/>
              <a:t>gl_PointCoord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Need GLSL version 120.</a:t>
            </a:r>
          </a:p>
          <a:p>
            <a:r>
              <a:rPr lang="en-US" dirty="0" smtClean="0"/>
              <a:t>Let’s first use coordinate as R and G values to see what we 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02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is same as the one from program_point_size_in_3d example.</a:t>
            </a:r>
          </a:p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858" y="2396152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=vec4(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gl_PointCoord.xy</a:t>
            </a:r>
            <a:r>
              <a:rPr lang="en-US" sz="1200" dirty="0" smtClean="0">
                <a:latin typeface="Lucida Console" panose="020B0609040504020204" pitchFamily="49" charset="0"/>
              </a:rPr>
              <a:t>,0,1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9858" y="4121724"/>
            <a:ext cx="511229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PointSprite3dRenderer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uniformSizeIn3dPos;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54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renderer.cpp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393" y="1580972"/>
            <a:ext cx="77155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PointSprite3dRenderer::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attribPointSizePos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uniformSizeInPixelPos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uniformSizeIn3dPos=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(programIdent</a:t>
            </a:r>
            <a:r>
              <a:rPr lang="en-US" sz="1200" dirty="0">
                <a:latin typeface="Lucida Console" panose="020B0609040504020204" pitchFamily="49" charset="0"/>
              </a:rPr>
              <a:t>,"sizeIn3d");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("uniformSizeIn3dPos=%d\n",uniformSizeIn3dPos);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uniformViewportHeightPos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8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is:</a:t>
            </a:r>
          </a:p>
          <a:p>
            <a:pPr lvl="1"/>
            <a:r>
              <a:rPr lang="en-US" dirty="0" smtClean="0"/>
              <a:t>Programmable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Attribute?</a:t>
            </a:r>
          </a:p>
          <a:p>
            <a:pPr lvl="1"/>
            <a:r>
              <a:rPr lang="en-US" dirty="0" smtClean="0"/>
              <a:t>Varying?</a:t>
            </a:r>
          </a:p>
          <a:p>
            <a:pPr lvl="1"/>
            <a:r>
              <a:rPr lang="en-US" dirty="0" smtClean="0"/>
              <a:t>Uniform?</a:t>
            </a:r>
          </a:p>
          <a:p>
            <a:r>
              <a:rPr lang="en-US" dirty="0" smtClean="0"/>
              <a:t>Does C++ compiler compile </a:t>
            </a:r>
            <a:r>
              <a:rPr lang="en-US" dirty="0" err="1" smtClean="0"/>
              <a:t>shaders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84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member variable:</a:t>
            </a:r>
          </a:p>
          <a:p>
            <a:pPr marL="914400" lvl="2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PointSprite3dRenderer </a:t>
            </a:r>
            <a:r>
              <a:rPr lang="en-US" dirty="0" err="1">
                <a:latin typeface="Lucida Console" panose="020B0609040504020204" pitchFamily="49" charset="0"/>
              </a:rPr>
              <a:t>pointSprite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 smtClean="0"/>
              <a:t>In Initialize():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031" y="2465083"/>
            <a:ext cx="4275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pointSprite.CompileFile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pointsprite_vertex_shader.glsl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pointsprite_fragment_shader.glsl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22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Draw(), replace </a:t>
            </a:r>
            <a:r>
              <a:rPr lang="en-US" dirty="0" err="1" smtClean="0"/>
              <a:t>programPointSize</a:t>
            </a:r>
            <a:r>
              <a:rPr lang="en-US" dirty="0" smtClean="0"/>
              <a:t> with </a:t>
            </a:r>
            <a:r>
              <a:rPr lang="en-US" dirty="0" err="1" smtClean="0"/>
              <a:t>pointSprite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40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Want to draw multiple patterns within one </a:t>
            </a:r>
            <a:r>
              <a:rPr lang="en-US" dirty="0" err="1" smtClean="0"/>
              <a:t>glDrawArrays</a:t>
            </a:r>
            <a:r>
              <a:rPr lang="en-US" dirty="0" smtClean="0"/>
              <a:t> call.</a:t>
            </a:r>
          </a:p>
          <a:p>
            <a:r>
              <a:rPr lang="en-US" dirty="0" smtClean="0"/>
              <a:t>Problem: Typical OpenGL can use up to two or three textures at a time.</a:t>
            </a:r>
          </a:p>
          <a:p>
            <a:r>
              <a:rPr lang="en-US" dirty="0" smtClean="0"/>
              <a:t>Solution: </a:t>
            </a:r>
            <a:r>
              <a:rPr lang="en-US" dirty="0" err="1" smtClean="0"/>
              <a:t>TextureAtlas</a:t>
            </a:r>
            <a:r>
              <a:rPr lang="en-US" dirty="0" smtClean="0"/>
              <a:t> put multiple patterns in one texture image.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06" y="3741568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7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uniform:  sampler2D texture;</a:t>
            </a:r>
          </a:p>
          <a:p>
            <a:r>
              <a:rPr lang="en-US" dirty="0" smtClean="0"/>
              <a:t>Additional vertex attribute: vec4 </a:t>
            </a:r>
            <a:r>
              <a:rPr lang="en-US" dirty="0" err="1" smtClean="0"/>
              <a:t>texCoordRange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Additional varying: vec4 </a:t>
            </a:r>
            <a:r>
              <a:rPr lang="en-US" dirty="0" err="1" smtClean="0"/>
              <a:t>texCoordRangeOut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pass </a:t>
            </a:r>
            <a:r>
              <a:rPr lang="en-US" dirty="0" err="1" smtClean="0"/>
              <a:t>texCoordRange</a:t>
            </a:r>
            <a:r>
              <a:rPr lang="en-US" dirty="0" smtClean="0"/>
              <a:t> to </a:t>
            </a:r>
            <a:r>
              <a:rPr lang="en-US" dirty="0" err="1" smtClean="0"/>
              <a:t>texCoordRangeOut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interpolates between </a:t>
            </a:r>
            <a:r>
              <a:rPr lang="en-US" dirty="0" err="1" smtClean="0"/>
              <a:t>texCoordRange.xy</a:t>
            </a:r>
            <a:r>
              <a:rPr lang="en-US" dirty="0" smtClean="0"/>
              <a:t> and texCoordRange.zw.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783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0355"/>
            <a:ext cx="76399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uniform </a:t>
            </a:r>
            <a:r>
              <a:rPr lang="en-US" sz="1200" dirty="0">
                <a:latin typeface="Lucida Console" panose="020B0609040504020204" pitchFamily="49" charset="0"/>
              </a:rPr>
              <a:t>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sizeIn3d;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texture;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varying </a:t>
            </a:r>
            <a:r>
              <a:rPr lang="en-US" sz="1200" dirty="0">
                <a:latin typeface="Lucida Console" panose="020B0609040504020204" pitchFamily="49" charset="0"/>
              </a:rPr>
              <a:t>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vec4 </a:t>
            </a:r>
            <a:r>
              <a:rPr lang="en-US" sz="1200" dirty="0">
                <a:latin typeface="Lucida Console" panose="020B0609040504020204" pitchFamily="49" charset="0"/>
              </a:rPr>
              <a:t>shift;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shift=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shift.y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shift.y+pointSize</a:t>
            </a:r>
            <a:r>
              <a:rPr lang="en-US" sz="1200" dirty="0" smtClean="0">
                <a:latin typeface="Lucida Console" panose="020B0609040504020204" pitchFamily="49" charset="0"/>
              </a:rPr>
              <a:t>/2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shift=projection*shift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latin typeface="Lucida Console" panose="020B0609040504020204" pitchFamily="49" charset="0"/>
              </a:rPr>
              <a:t>heightInScreen,heightInPixel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heightInScreen</a:t>
            </a:r>
            <a:r>
              <a:rPr lang="en-US" sz="1200" dirty="0" smtClean="0">
                <a:latin typeface="Lucida Console" panose="020B0609040504020204" pitchFamily="49" charset="0"/>
              </a:rPr>
              <a:t>=abs(</a:t>
            </a:r>
            <a:r>
              <a:rPr lang="en-US" sz="1200" dirty="0" err="1" smtClean="0">
                <a:latin typeface="Lucida Console" panose="020B0609040504020204" pitchFamily="49" charset="0"/>
              </a:rPr>
              <a:t>shift.y</a:t>
            </a:r>
            <a:r>
              <a:rPr lang="en-US" sz="1200" dirty="0" smtClean="0">
                <a:latin typeface="Lucida Console" panose="020B0609040504020204" pitchFamily="49" charset="0"/>
              </a:rPr>
              <a:t>/</a:t>
            </a:r>
            <a:r>
              <a:rPr lang="en-US" sz="1200" dirty="0" err="1" smtClean="0">
                <a:latin typeface="Lucida Console" panose="020B0609040504020204" pitchFamily="49" charset="0"/>
              </a:rPr>
              <a:t>shift.w-gl_Position.y</a:t>
            </a:r>
            <a:r>
              <a:rPr lang="en-US" sz="1200" dirty="0" smtClean="0">
                <a:latin typeface="Lucida Console" panose="020B0609040504020204" pitchFamily="49" charset="0"/>
              </a:rPr>
              <a:t>/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gl_Position.w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heightInPixel</a:t>
            </a:r>
            <a:r>
              <a:rPr lang="en-US" sz="1200" dirty="0" smtClean="0">
                <a:latin typeface="Lucida Console" panose="020B0609040504020204" pitchFamily="49" charset="0"/>
              </a:rPr>
              <a:t>=sizeIn3d*</a:t>
            </a:r>
            <a:r>
              <a:rPr lang="en-US" sz="1200" dirty="0" err="1" smtClean="0">
                <a:latin typeface="Lucida Console" panose="020B0609040504020204" pitchFamily="49" charset="0"/>
              </a:rPr>
              <a:t>viewportHeight</a:t>
            </a:r>
            <a:r>
              <a:rPr lang="en-US" sz="1200" dirty="0" smtClean="0"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gl_PointSize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pointSize</a:t>
            </a:r>
            <a:r>
              <a:rPr lang="en-US" sz="1200" dirty="0" smtClean="0"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latin typeface="Lucida Console" panose="020B0609040504020204" pitchFamily="49" charset="0"/>
              </a:rPr>
              <a:t>sizeInPixel+heightInPixel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239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9284"/>
            <a:ext cx="539121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texture;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texCoord.x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[0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]*(1.0-gl_PointCoord.x)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[2]*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gl_PointCoord.x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texCoord.y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[1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]*(1.0-gl_PointCoord.y)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[3]*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gl_PointCoord.y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*texture2D(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texture,texCoord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398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Initialize()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469" y="1674976"/>
            <a:ext cx="74366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glGenTextures</a:t>
            </a:r>
            <a:r>
              <a:rPr lang="en-US" sz="1200" dirty="0" smtClean="0">
                <a:latin typeface="Lucida Console" panose="020B0609040504020204" pitchFamily="49" charset="0"/>
              </a:rPr>
              <a:t>(1</a:t>
            </a:r>
            <a:r>
              <a:rPr lang="en-US" sz="1200" dirty="0">
                <a:latin typeface="Lucida Console" panose="020B0609040504020204" pitchFamily="49" charset="0"/>
              </a:rPr>
              <a:t>,&amp;textureIdent);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YsBitmap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bmp;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if(YSOK</a:t>
            </a:r>
            <a:r>
              <a:rPr lang="en-US" sz="1200" dirty="0">
                <a:latin typeface="Lucida Console" panose="020B0609040504020204" pitchFamily="49" charset="0"/>
              </a:rPr>
              <a:t>==</a:t>
            </a:r>
            <a:r>
              <a:rPr lang="en-US" sz="1200" dirty="0" err="1">
                <a:latin typeface="Lucida Console" panose="020B0609040504020204" pitchFamily="49" charset="0"/>
              </a:rPr>
              <a:t>bmp.LoadPng</a:t>
            </a:r>
            <a:r>
              <a:rPr lang="en-US" sz="1200" dirty="0">
                <a:latin typeface="Lucida Console" panose="020B0609040504020204" pitchFamily="49" charset="0"/>
              </a:rPr>
              <a:t>("Hummingbird.png"))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("Texture Loaded.\n");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glActiveTexture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(GL_TEXTURE_2D,textureIdent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(GL_TEXTURE_2D,GL_TEXTURE_WRAP_S,GL_CLAMP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(GL_TEXTURE_2D,GL_TEXTURE_WRAP_T,GL_CLAMP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(GL_TEXTURE_2D,GL_TEXTURE_MIN_FILTER,GL_NEAREST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(GL_TEXTURE_2D,GL_TEXTURE_MAG_FILTER,GL_NEAREST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glTexImage2D(GL_TEXTURE_2D,0,GL_RGBA,bmp.GetWidth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bmp.GetHeight</a:t>
            </a:r>
            <a:r>
              <a:rPr lang="en-US" sz="1200" dirty="0">
                <a:latin typeface="Lucida Console" panose="020B0609040504020204" pitchFamily="49" charset="0"/>
              </a:rPr>
              <a:t>(),0</a:t>
            </a:r>
            <a:r>
              <a:rPr lang="en-US" sz="12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GL_RGBA,GL_UNSIGNED_BYTE,bmp.GetRGBABitmapPointer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26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Draw() function: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923" y="1615155"/>
            <a:ext cx="68964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quadVtx</a:t>
            </a:r>
            <a:r>
              <a:rPr lang="en-US" sz="1100" dirty="0">
                <a:latin typeface="Lucida Console" panose="020B0609040504020204" pitchFamily="49" charset="0"/>
              </a:rPr>
              <a:t>[12</a:t>
            </a:r>
            <a:r>
              <a:rPr lang="en-US" sz="1100" dirty="0" smtClean="0">
                <a:latin typeface="Lucida Console" panose="020B0609040504020204" pitchFamily="49" charset="0"/>
              </a:rPr>
              <a:t>]=    {-</a:t>
            </a:r>
            <a:r>
              <a:rPr lang="en-US" sz="1100" dirty="0">
                <a:latin typeface="Lucida Console" panose="020B0609040504020204" pitchFamily="49" charset="0"/>
              </a:rPr>
              <a:t>10,-10,-10</a:t>
            </a:r>
            <a:r>
              <a:rPr lang="en-US" sz="1100" dirty="0" smtClean="0">
                <a:latin typeface="Lucida Console" panose="020B0609040504020204" pitchFamily="49" charset="0"/>
              </a:rPr>
              <a:t>, </a:t>
            </a:r>
            <a:r>
              <a:rPr lang="en-US" sz="1100" dirty="0">
                <a:latin typeface="Lucida Console" panose="020B0609040504020204" pitchFamily="49" charset="0"/>
              </a:rPr>
              <a:t>10,-10,-10</a:t>
            </a:r>
            <a:r>
              <a:rPr lang="en-US" sz="1100" dirty="0" smtClean="0">
                <a:latin typeface="Lucida Console" panose="020B0609040504020204" pitchFamily="49" charset="0"/>
              </a:rPr>
              <a:t>, </a:t>
            </a:r>
            <a:r>
              <a:rPr lang="en-US" sz="1100" dirty="0">
                <a:latin typeface="Lucida Console" panose="020B0609040504020204" pitchFamily="49" charset="0"/>
              </a:rPr>
              <a:t>10, 10,-10</a:t>
            </a:r>
            <a:r>
              <a:rPr lang="en-US" sz="1100" dirty="0" smtClean="0">
                <a:latin typeface="Lucida Console" panose="020B0609040504020204" pitchFamily="49" charset="0"/>
              </a:rPr>
              <a:t>,-</a:t>
            </a:r>
            <a:r>
              <a:rPr lang="en-US" sz="1100" dirty="0">
                <a:latin typeface="Lucida Console" panose="020B0609040504020204" pitchFamily="49" charset="0"/>
              </a:rPr>
              <a:t>10, 10,-10</a:t>
            </a:r>
            <a:r>
              <a:rPr lang="en-US" sz="1100" dirty="0" smtClean="0">
                <a:latin typeface="Lucida Console" panose="020B0609040504020204" pitchFamily="49" charset="0"/>
              </a:rPr>
              <a:t>,};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quadCol</a:t>
            </a:r>
            <a:r>
              <a:rPr lang="en-US" sz="1100" dirty="0">
                <a:latin typeface="Lucida Console" panose="020B0609040504020204" pitchFamily="49" charset="0"/>
              </a:rPr>
              <a:t>[16</a:t>
            </a:r>
            <a:r>
              <a:rPr lang="en-US" sz="1100" dirty="0" smtClean="0">
                <a:latin typeface="Lucida Console" panose="020B0609040504020204" pitchFamily="49" charset="0"/>
              </a:rPr>
              <a:t>]=    {1,1,1,1,1,1,1,1,1,1,1,1,1,1,1,1    };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quadPointSize</a:t>
            </a:r>
            <a:r>
              <a:rPr lang="en-US" sz="1100" dirty="0">
                <a:latin typeface="Lucida Console" panose="020B0609040504020204" pitchFamily="49" charset="0"/>
              </a:rPr>
              <a:t>[4</a:t>
            </a:r>
            <a:r>
              <a:rPr lang="en-US" sz="1100" dirty="0" smtClean="0">
                <a:latin typeface="Lucida Console" panose="020B0609040504020204" pitchFamily="49" charset="0"/>
              </a:rPr>
              <a:t>]={1,1,2,2};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cubeTexCoordRange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[]={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0.0f,0.5f,  0.5f,0.0f,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0.5f,0.5f,  1.0f,0.0f,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0.0f,1.0f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,  0.5f,0.5f,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0.5f,1.0f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,  1.0f,0.5f,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  <a:endParaRPr lang="en-US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pointSprite.programIdent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glUniformMatrix4fv(pointSprite.uniformProjectionPos,1,GL_FALSE,projMat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glUniformMatrix4fv(pointSprite.uniformModelViewPos,1,GL_FALSE,viewMat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glUniform1f(pointSprite.uniformSizeInPixelPos,0.0f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glUniform1f(pointSprite.uniformSizeIn3dPos,1.0f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glUniform1f(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pointSprite.uniformViewportHeightPos</a:t>
            </a:r>
            <a:r>
              <a:rPr lang="en-US" sz="1100" dirty="0">
                <a:latin typeface="Lucida Console" panose="020B0609040504020204" pitchFamily="49" charset="0"/>
              </a:rPr>
              <a:t>,(float)</a:t>
            </a:r>
            <a:r>
              <a:rPr lang="en-US" sz="1100" dirty="0" err="1">
                <a:latin typeface="Lucida Console" panose="020B0609040504020204" pitchFamily="49" charset="0"/>
              </a:rPr>
              <a:t>hei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950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Draw() function (continued):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282" y="1598063"/>
            <a:ext cx="8850500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glActiveTexture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(GL_TEXTURE0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glBindTexture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(GL_TEXTURE_2D,textureIdent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glUniform1f(pointSprite.uniformTexture2dPos,0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pointSprite.attribColorPos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pointSprite.attribPointSizePos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glEnableVertexAttribArray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pointSprite.attribTexCoordRangePos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100" dirty="0" smtClean="0">
                <a:latin typeface="Lucida Console" panose="020B0609040504020204" pitchFamily="49" charset="0"/>
              </a:rPr>
              <a:t>(pointSprite.attribVertexPos,3,GL_FLOAT,GL_FALSE,0,quadVtx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100" dirty="0" smtClean="0">
                <a:latin typeface="Lucida Console" panose="020B0609040504020204" pitchFamily="49" charset="0"/>
              </a:rPr>
              <a:t>(pointSprite.attribColorPos,4,GL_FLOAT,GL_FALSE,0,quadCol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100" dirty="0" smtClean="0">
                <a:latin typeface="Lucida Console" panose="020B0609040504020204" pitchFamily="49" charset="0"/>
              </a:rPr>
              <a:t>(pointSprite.attribPointSizePos,1,GL_FLOAT,GL_FALSE,0,quadPointSize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(pointSprite.attribTexCoordRangePos,4,GL_FLOAT,GL_FALSE,0,cubeTexCoordRange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</a:t>
            </a:r>
            <a:r>
              <a:rPr lang="en-US" sz="1100" dirty="0" smtClean="0">
                <a:latin typeface="Lucida Console" panose="020B0609040504020204" pitchFamily="49" charset="0"/>
              </a:rPr>
              <a:t>(GL_POINT_SPRITE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</a:t>
            </a:r>
            <a:r>
              <a:rPr lang="en-US" sz="11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100" dirty="0" smtClean="0">
                <a:latin typeface="Lucida Console" panose="020B0609040504020204" pitchFamily="49" charset="0"/>
              </a:rPr>
              <a:t>(GL_POINTS,0,4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glDisable</a:t>
            </a:r>
            <a:r>
              <a:rPr lang="en-US" sz="11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glDisable</a:t>
            </a:r>
            <a:r>
              <a:rPr lang="en-US" sz="1100" dirty="0" smtClean="0">
                <a:latin typeface="Lucida Console" panose="020B0609040504020204" pitchFamily="49" charset="0"/>
              </a:rPr>
              <a:t>(GL_POINT_SPRITE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pointSprite.attribColorPos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glDisableVertexAttribArray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pointSprite.attribTexCoordRangePos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5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intensity is calculated per vertex and interpolated in the screen coordinate.</a:t>
            </a:r>
          </a:p>
          <a:p>
            <a:r>
              <a:rPr lang="en-US" dirty="0" smtClean="0"/>
              <a:t>Three light components (reflections):</a:t>
            </a:r>
          </a:p>
          <a:p>
            <a:pPr lvl="1"/>
            <a:r>
              <a:rPr lang="en-US" dirty="0" smtClean="0"/>
              <a:t>Ambient light</a:t>
            </a:r>
          </a:p>
          <a:p>
            <a:pPr lvl="1"/>
            <a:r>
              <a:rPr lang="en-US" dirty="0" smtClean="0"/>
              <a:t>Diffuse reflection</a:t>
            </a:r>
          </a:p>
          <a:p>
            <a:pPr lvl="1"/>
            <a:r>
              <a:rPr lang="en-US" dirty="0" smtClean="0"/>
              <a:t>Specular reflection</a:t>
            </a:r>
          </a:p>
        </p:txBody>
      </p:sp>
    </p:spTree>
    <p:extLst>
      <p:ext uri="{BB962C8B-B14F-4D97-AF65-F5344CB8AC3E}">
        <p14:creationId xmlns:p14="http://schemas.microsoft.com/office/powerpoint/2010/main" val="232154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Attributes (Input to the vertex </a:t>
            </a:r>
            <a:r>
              <a:rPr lang="en-US" dirty="0" err="1" smtClean="0"/>
              <a:t>shader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Vertex position</a:t>
            </a:r>
          </a:p>
          <a:p>
            <a:pPr lvl="1"/>
            <a:r>
              <a:rPr lang="en-US" dirty="0" smtClean="0"/>
              <a:t>Normal vector</a:t>
            </a:r>
          </a:p>
          <a:p>
            <a:pPr lvl="1"/>
            <a:r>
              <a:rPr lang="en-US" dirty="0" smtClean="0"/>
              <a:t>Color</a:t>
            </a:r>
          </a:p>
          <a:p>
            <a:r>
              <a:rPr lang="en-US" dirty="0" smtClean="0"/>
              <a:t>Uniforms</a:t>
            </a:r>
          </a:p>
          <a:p>
            <a:pPr lvl="1"/>
            <a:r>
              <a:rPr lang="en-US" dirty="0" smtClean="0"/>
              <a:t>Projection and </a:t>
            </a:r>
            <a:r>
              <a:rPr lang="en-US" dirty="0" err="1" smtClean="0"/>
              <a:t>ModelView</a:t>
            </a:r>
            <a:r>
              <a:rPr lang="en-US" dirty="0" smtClean="0"/>
              <a:t> matrices</a:t>
            </a:r>
          </a:p>
          <a:p>
            <a:pPr lvl="1"/>
            <a:r>
              <a:rPr lang="en-US" dirty="0" smtClean="0"/>
              <a:t>Direction to the light in the camera coordinate system</a:t>
            </a:r>
          </a:p>
          <a:p>
            <a:pPr lvl="1"/>
            <a:r>
              <a:rPr lang="en-US" dirty="0" smtClean="0"/>
              <a:t>Lighting parameters</a:t>
            </a:r>
          </a:p>
          <a:p>
            <a:r>
              <a:rPr lang="en-US" dirty="0" smtClean="0"/>
              <a:t>Output of the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err="1" smtClean="0"/>
              <a:t>gl_Position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</a:p>
          <a:p>
            <a:r>
              <a:rPr lang="en-US" dirty="0" smtClean="0"/>
              <a:t>Input to the fragment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51522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80288"/>
          </a:xfrm>
        </p:spPr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" y="1530020"/>
            <a:ext cx="84856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attribute </a:t>
            </a:r>
            <a:r>
              <a:rPr lang="en-US" sz="1200" dirty="0">
                <a:latin typeface="Lucida Console" panose="020B0609040504020204" pitchFamily="49" charset="0"/>
              </a:rPr>
              <a:t>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uniform </a:t>
            </a:r>
            <a:r>
              <a:rPr lang="en-US" sz="1200" dirty="0">
                <a:latin typeface="Lucida Console" panose="020B0609040504020204" pitchFamily="49" charset="0"/>
              </a:rPr>
              <a:t>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varying </a:t>
            </a:r>
            <a:r>
              <a:rPr lang="en-US" sz="1200" dirty="0">
                <a:latin typeface="Lucida Console" panose="020B0609040504020204" pitchFamily="49" charset="0"/>
              </a:rPr>
              <a:t>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>
                <a:latin typeface="Lucida Console" panose="020B0609040504020204" pitchFamily="49" charset="0"/>
              </a:rPr>
              <a:t>nom=normalize((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>
                <a:latin typeface="Lucida Console" panose="020B0609040504020204" pitchFamily="49" charset="0"/>
              </a:rPr>
              <a:t>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diffuse=max(0.0,dot(</a:t>
            </a:r>
            <a:r>
              <a:rPr lang="en-US" sz="1200" dirty="0" err="1" smtClean="0">
                <a:latin typeface="Lucida Console" panose="020B0609040504020204" pitchFamily="49" charset="0"/>
              </a:rPr>
              <a:t>nom,lit</a:t>
            </a:r>
            <a:r>
              <a:rPr lang="en-US" sz="1200" dirty="0" smtClean="0">
                <a:latin typeface="Lucida Console" panose="020B0609040504020204" pitchFamily="49" charset="0"/>
              </a:rPr>
              <a:t>));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specular=</a:t>
            </a:r>
            <a:r>
              <a:rPr lang="en-US" sz="1200" dirty="0" err="1" smtClean="0">
                <a:latin typeface="Lucida Console" panose="020B0609040504020204" pitchFamily="49" charset="0"/>
              </a:rPr>
              <a:t>specularIntensity</a:t>
            </a:r>
            <a:r>
              <a:rPr lang="en-US" sz="1200" dirty="0" smtClean="0">
                <a:latin typeface="Lucida Console" panose="020B0609040504020204" pitchFamily="49" charset="0"/>
              </a:rPr>
              <a:t>*pow(max(0.0,dot(</a:t>
            </a:r>
            <a:r>
              <a:rPr lang="en-US" sz="1200" dirty="0" err="1" smtClean="0">
                <a:latin typeface="Lucida Console" panose="020B0609040504020204" pitchFamily="49" charset="0"/>
              </a:rPr>
              <a:t>midDir,nom</a:t>
            </a:r>
            <a:r>
              <a:rPr lang="en-US" sz="1200" dirty="0" smtClean="0">
                <a:latin typeface="Lucida Console" panose="020B0609040504020204" pitchFamily="49" charset="0"/>
              </a:rPr>
              <a:t>)),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=vec4(</a:t>
            </a:r>
            <a:r>
              <a:rPr lang="en-US" sz="1200" dirty="0" err="1" smtClean="0">
                <a:latin typeface="Lucida Console" panose="020B0609040504020204" pitchFamily="49" charset="0"/>
              </a:rPr>
              <a:t>color.rgb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+vec4(specular,specular,specular,0.0);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7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80288"/>
          </a:xfrm>
        </p:spPr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 -  Since all calculations are done in the vertex </a:t>
            </a:r>
            <a:r>
              <a:rPr lang="en-US" dirty="0" err="1" smtClean="0"/>
              <a:t>shader</a:t>
            </a:r>
            <a:r>
              <a:rPr lang="en-US" dirty="0" smtClean="0"/>
              <a:t>, the fragment </a:t>
            </a:r>
            <a:r>
              <a:rPr lang="en-US" dirty="0" err="1" smtClean="0"/>
              <a:t>shader</a:t>
            </a:r>
            <a:r>
              <a:rPr lang="en-US" dirty="0" smtClean="0"/>
              <a:t> just need to pass color value from left to right.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43252"/>
            <a:ext cx="848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varying </a:t>
            </a:r>
            <a:r>
              <a:rPr lang="en-US" sz="1200" dirty="0">
                <a:latin typeface="Lucida Console" panose="020B0609040504020204" pitchFamily="49" charset="0"/>
              </a:rPr>
              <a:t>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832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3790</Words>
  <Application>Microsoft Office PowerPoint</Application>
  <PresentationFormat>On-screen Show (4:3)</PresentationFormat>
  <Paragraphs>916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굴림</vt:lpstr>
      <vt:lpstr>Arial</vt:lpstr>
      <vt:lpstr>Calibri</vt:lpstr>
      <vt:lpstr>Lucida Console</vt:lpstr>
      <vt:lpstr>Default Design</vt:lpstr>
      <vt:lpstr>24-783 Lecture 24</vt:lpstr>
      <vt:lpstr>Announcement</vt:lpstr>
      <vt:lpstr>Final-Goal Calibration Presentation</vt:lpstr>
      <vt:lpstr>PowerPoint Presentation</vt:lpstr>
      <vt:lpstr>Quick Recap: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Phong shading</vt:lpstr>
      <vt:lpstr>Phong Shading</vt:lpstr>
      <vt:lpstr>Phong Shading</vt:lpstr>
      <vt:lpstr>Phong Shading</vt:lpstr>
      <vt:lpstr>Phong Shading</vt:lpstr>
      <vt:lpstr>Phong vs Gouraud shading</vt:lpstr>
      <vt:lpstr>Billboarding</vt:lpstr>
      <vt:lpstr>Billboading</vt:lpstr>
      <vt:lpstr>Billboarding</vt:lpstr>
      <vt:lpstr>Billboarding – Vertex Attributes</vt:lpstr>
      <vt:lpstr>Billboading – Vertex Shader</vt:lpstr>
      <vt:lpstr>Billboading –Fragment Shader</vt:lpstr>
      <vt:lpstr>Billboading – In renderer.h</vt:lpstr>
      <vt:lpstr>Billboading – In renderer.cpp</vt:lpstr>
      <vt:lpstr>Billboading – In main.cpp, Initialize</vt:lpstr>
      <vt:lpstr>Billboarding –Draw function</vt:lpstr>
      <vt:lpstr>Billboarding –Draw function</vt:lpstr>
      <vt:lpstr>Adding a texture.</vt:lpstr>
      <vt:lpstr>Adding a texture</vt:lpstr>
      <vt:lpstr>Adding a texture</vt:lpstr>
      <vt:lpstr>More efficient way of drawing a billboard</vt:lpstr>
      <vt:lpstr>Program Point Size</vt:lpstr>
      <vt:lpstr>Program Point Size</vt:lpstr>
      <vt:lpstr>Program Point Size</vt:lpstr>
      <vt:lpstr>Program Point Size</vt:lpstr>
      <vt:lpstr>Program Point Size</vt:lpstr>
      <vt:lpstr>Program Point Size</vt:lpstr>
      <vt:lpstr>Program Point Size – Point-Size in 3D space</vt:lpstr>
      <vt:lpstr>Program Point Size – Point-Size in 3D space</vt:lpstr>
      <vt:lpstr>Program Point Size – Point-Size in 3D space</vt:lpstr>
      <vt:lpstr>Program Point Size – Point-Size in 3D space</vt:lpstr>
      <vt:lpstr>Program Point Size – Point-Size in 3D space</vt:lpstr>
      <vt:lpstr>Point Sprite</vt:lpstr>
      <vt:lpstr>Point Sprite</vt:lpstr>
      <vt:lpstr>Point Sprite</vt:lpstr>
      <vt:lpstr>Point Sprite</vt:lpstr>
      <vt:lpstr>Point Sprite</vt:lpstr>
      <vt:lpstr>Point Sprite</vt:lpstr>
      <vt:lpstr>Point Sprite with Texture Atlas</vt:lpstr>
      <vt:lpstr>Point Sprite with Texture</vt:lpstr>
      <vt:lpstr>Point Sprite with Texture</vt:lpstr>
      <vt:lpstr>Point Sprite with Texture</vt:lpstr>
      <vt:lpstr>Point Sprite with Texture</vt:lpstr>
      <vt:lpstr>Point Sprite with Texture</vt:lpstr>
      <vt:lpstr>Point Sprite with Texture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710</cp:revision>
  <dcterms:created xsi:type="dcterms:W3CDTF">2009-08-19T14:18:47Z</dcterms:created>
  <dcterms:modified xsi:type="dcterms:W3CDTF">2017-04-17T20:04:14Z</dcterms:modified>
</cp:coreProperties>
</file>