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83" r:id="rId2"/>
    <p:sldId id="264" r:id="rId3"/>
    <p:sldId id="809" r:id="rId4"/>
    <p:sldId id="810" r:id="rId5"/>
    <p:sldId id="811" r:id="rId6"/>
    <p:sldId id="848" r:id="rId7"/>
    <p:sldId id="812" r:id="rId8"/>
    <p:sldId id="813" r:id="rId9"/>
    <p:sldId id="814" r:id="rId10"/>
    <p:sldId id="815" r:id="rId11"/>
    <p:sldId id="816" r:id="rId12"/>
    <p:sldId id="817" r:id="rId13"/>
    <p:sldId id="818" r:id="rId14"/>
    <p:sldId id="819" r:id="rId15"/>
    <p:sldId id="820" r:id="rId16"/>
    <p:sldId id="821" r:id="rId17"/>
    <p:sldId id="822" r:id="rId18"/>
    <p:sldId id="823" r:id="rId19"/>
    <p:sldId id="824" r:id="rId20"/>
    <p:sldId id="825" r:id="rId21"/>
    <p:sldId id="826" r:id="rId22"/>
    <p:sldId id="827" r:id="rId23"/>
    <p:sldId id="828" r:id="rId24"/>
    <p:sldId id="829" r:id="rId25"/>
    <p:sldId id="830" r:id="rId26"/>
    <p:sldId id="896" r:id="rId27"/>
    <p:sldId id="831" r:id="rId28"/>
    <p:sldId id="832" r:id="rId29"/>
    <p:sldId id="833" r:id="rId30"/>
    <p:sldId id="834" r:id="rId31"/>
    <p:sldId id="835" r:id="rId32"/>
    <p:sldId id="836" r:id="rId33"/>
    <p:sldId id="837" r:id="rId34"/>
    <p:sldId id="838" r:id="rId35"/>
    <p:sldId id="839" r:id="rId36"/>
    <p:sldId id="840" r:id="rId37"/>
    <p:sldId id="841" r:id="rId38"/>
    <p:sldId id="842" r:id="rId39"/>
    <p:sldId id="843" r:id="rId40"/>
    <p:sldId id="844" r:id="rId41"/>
    <p:sldId id="845" r:id="rId42"/>
    <p:sldId id="846" r:id="rId43"/>
    <p:sldId id="847" r:id="rId44"/>
    <p:sldId id="849" r:id="rId45"/>
    <p:sldId id="850" r:id="rId46"/>
    <p:sldId id="851" r:id="rId47"/>
    <p:sldId id="852" r:id="rId48"/>
    <p:sldId id="853" r:id="rId49"/>
    <p:sldId id="854" r:id="rId50"/>
    <p:sldId id="855" r:id="rId51"/>
    <p:sldId id="856" r:id="rId52"/>
    <p:sldId id="857" r:id="rId53"/>
    <p:sldId id="858" r:id="rId54"/>
    <p:sldId id="859" r:id="rId55"/>
    <p:sldId id="860" r:id="rId56"/>
    <p:sldId id="861" r:id="rId57"/>
    <p:sldId id="862" r:id="rId58"/>
    <p:sldId id="863" r:id="rId59"/>
    <p:sldId id="864" r:id="rId60"/>
    <p:sldId id="865" r:id="rId61"/>
    <p:sldId id="866" r:id="rId62"/>
    <p:sldId id="867" r:id="rId63"/>
    <p:sldId id="868" r:id="rId64"/>
    <p:sldId id="869" r:id="rId65"/>
    <p:sldId id="870" r:id="rId66"/>
    <p:sldId id="871" r:id="rId67"/>
    <p:sldId id="872" r:id="rId68"/>
    <p:sldId id="873" r:id="rId69"/>
    <p:sldId id="874" r:id="rId70"/>
    <p:sldId id="875" r:id="rId71"/>
    <p:sldId id="876" r:id="rId72"/>
    <p:sldId id="877" r:id="rId73"/>
    <p:sldId id="878" r:id="rId74"/>
    <p:sldId id="879" r:id="rId75"/>
    <p:sldId id="880" r:id="rId76"/>
    <p:sldId id="881" r:id="rId77"/>
    <p:sldId id="882" r:id="rId78"/>
    <p:sldId id="883" r:id="rId79"/>
    <p:sldId id="884" r:id="rId80"/>
    <p:sldId id="885" r:id="rId81"/>
    <p:sldId id="886" r:id="rId82"/>
    <p:sldId id="887" r:id="rId83"/>
    <p:sldId id="888" r:id="rId84"/>
    <p:sldId id="889" r:id="rId85"/>
    <p:sldId id="890" r:id="rId86"/>
    <p:sldId id="891" r:id="rId87"/>
    <p:sldId id="892" r:id="rId88"/>
    <p:sldId id="893" r:id="rId89"/>
    <p:sldId id="894" r:id="rId90"/>
    <p:sldId id="895" r:id="rId9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4660"/>
  </p:normalViewPr>
  <p:slideViewPr>
    <p:cSldViewPr snapToGrid="0" showGuides="1">
      <p:cViewPr varScale="1">
        <p:scale>
          <a:sx n="176" d="100"/>
          <a:sy n="176" d="100"/>
        </p:scale>
        <p:origin x="12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CB6D5-09E4-4610-88CA-DFB2CE3AAC5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A0FF-337F-4458-917A-769BA419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 smtClean="0"/>
              <a:t>24-783 Lecture 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9" y="2601686"/>
            <a:ext cx="4049482" cy="303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Billboading</a:t>
            </a:r>
            <a:r>
              <a:rPr lang="en-US" dirty="0" smtClean="0"/>
              <a:t> – In </a:t>
            </a:r>
            <a:r>
              <a:rPr lang="en-US" dirty="0" err="1" smtClean="0"/>
              <a:t>renderer.h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721" y="925033"/>
            <a:ext cx="82136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Billboard3dRenderer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attribOffsetPos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uniformOffsetInViewPos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uniformOffsetInPixelPos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uniformViewportWidthPos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uniformTexture2dPos;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virtual </a:t>
            </a:r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3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Billboading</a:t>
            </a:r>
            <a:r>
              <a:rPr lang="en-US" dirty="0" smtClean="0"/>
              <a:t> – In renderer.cpp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721" y="925033"/>
            <a:ext cx="89526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Billboard3dRenderer::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attribVertexPos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attribOffsetPos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,"offset");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attribOffsetPos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attribOffsetPos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attribColorPos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attribTexCoordPos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uniformProjectionPos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uniformModelViewPos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uniformOffsetInViewPos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offsetInView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uniformOffsetInViewPos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uniformOffsetInViewPos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uniformOffsetInPixelPos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offsetInPixel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uniformOffsetInPixelPos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uniformOffsetInPixelPos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uniformViewportWidthPos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viewportWidth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uniformViewportWidthPos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uniformViewportWidthPos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uniformViewportHeightPos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uniformTexture2dPos=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(programIdent</a:t>
            </a:r>
            <a:r>
              <a:rPr lang="en-US" sz="1200" dirty="0">
                <a:latin typeface="Lucida Console" panose="020B0609040504020204" pitchFamily="49" charset="0"/>
              </a:rPr>
              <a:t>,"texture2d");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("uniformTexture2dPos=%d\n",uniformTexture2dPos);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2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Billboading</a:t>
            </a:r>
            <a:r>
              <a:rPr lang="en-US" dirty="0" smtClean="0"/>
              <a:t> – In main.cpp, Initialize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721" y="925033"/>
            <a:ext cx="769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billboard3d.CompileFile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"</a:t>
            </a:r>
            <a:r>
              <a:rPr lang="en-US" sz="1200" dirty="0">
                <a:latin typeface="Lucida Console" panose="020B0609040504020204" pitchFamily="49" charset="0"/>
              </a:rPr>
              <a:t>billboard3d_vertex_shader.glsl",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"</a:t>
            </a:r>
            <a:r>
              <a:rPr lang="en-US" sz="1200" dirty="0">
                <a:latin typeface="Lucida Console" panose="020B0609040504020204" pitchFamily="49" charset="0"/>
              </a:rPr>
              <a:t>billboard3d_fragment_shader.glsl");</a:t>
            </a:r>
          </a:p>
        </p:txBody>
      </p:sp>
    </p:spTree>
    <p:extLst>
      <p:ext uri="{BB962C8B-B14F-4D97-AF65-F5344CB8AC3E}">
        <p14:creationId xmlns:p14="http://schemas.microsoft.com/office/powerpoint/2010/main" val="934199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Billboarding</a:t>
            </a:r>
            <a:r>
              <a:rPr lang="en-US" dirty="0" smtClean="0"/>
              <a:t> –Draw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061" y="871870"/>
            <a:ext cx="272382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cubeEdgeVtx</a:t>
            </a:r>
            <a:r>
              <a:rPr lang="en-US" sz="10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latin typeface="Lucida Console" panose="020B0609040504020204" pitchFamily="49" charset="0"/>
              </a:rPr>
              <a:t>10,-10,-10,  10,-10,-10,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</a:t>
            </a:r>
            <a:r>
              <a:rPr lang="en-US" sz="1000" dirty="0">
                <a:latin typeface="Lucida Console" panose="020B0609040504020204" pitchFamily="49" charset="0"/>
              </a:rPr>
              <a:t>10,-10,-10,  10,-10, 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</a:t>
            </a:r>
            <a:r>
              <a:rPr lang="en-US" sz="1000" dirty="0">
                <a:latin typeface="Lucida Console" panose="020B0609040504020204" pitchFamily="49" charset="0"/>
              </a:rPr>
              <a:t>10,-10, 10, -10,-10, 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latin typeface="Lucida Console" panose="020B0609040504020204" pitchFamily="49" charset="0"/>
              </a:rPr>
              <a:t>10,-10, 10, -10,-10,-10,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latin typeface="Lucida Console" panose="020B0609040504020204" pitchFamily="49" charset="0"/>
              </a:rPr>
              <a:t>10, 10,-10,  10, 10,-10,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</a:t>
            </a:r>
            <a:r>
              <a:rPr lang="en-US" sz="1000" dirty="0">
                <a:latin typeface="Lucida Console" panose="020B0609040504020204" pitchFamily="49" charset="0"/>
              </a:rPr>
              <a:t>10, 10,-10,  10, 10, 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</a:t>
            </a:r>
            <a:r>
              <a:rPr lang="en-US" sz="1000" dirty="0">
                <a:latin typeface="Lucida Console" panose="020B0609040504020204" pitchFamily="49" charset="0"/>
              </a:rPr>
              <a:t>10, 10, 10, -10, 10, 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latin typeface="Lucida Console" panose="020B0609040504020204" pitchFamily="49" charset="0"/>
              </a:rPr>
              <a:t>10, 10, 10, -10, 10,-10,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latin typeface="Lucida Console" panose="020B0609040504020204" pitchFamily="49" charset="0"/>
              </a:rPr>
              <a:t>10, 10,-10, -10,-10,-10,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</a:t>
            </a:r>
            <a:r>
              <a:rPr lang="en-US" sz="1000" dirty="0">
                <a:latin typeface="Lucida Console" panose="020B0609040504020204" pitchFamily="49" charset="0"/>
              </a:rPr>
              <a:t>10, 10,-10,  10,-10,-10,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</a:t>
            </a:r>
            <a:r>
              <a:rPr lang="en-US" sz="1000" dirty="0">
                <a:latin typeface="Lucida Console" panose="020B0609040504020204" pitchFamily="49" charset="0"/>
              </a:rPr>
              <a:t>10, 10, 10,  10,-10, 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latin typeface="Lucida Console" panose="020B0609040504020204" pitchFamily="49" charset="0"/>
              </a:rPr>
              <a:t>10, 10, 10, -10,-10, 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};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cubeEdgeColor</a:t>
            </a:r>
            <a:r>
              <a:rPr lang="en-US" sz="10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latin typeface="Lucida Console" panose="020B0609040504020204" pitchFamily="49" charset="0"/>
              </a:rPr>
              <a:t>, 0,0,0,1,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latin typeface="Lucida Console" panose="020B0609040504020204" pitchFamily="49" charset="0"/>
              </a:rPr>
              <a:t>, 0,0,0,1,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latin typeface="Lucida Console" panose="020B0609040504020204" pitchFamily="49" charset="0"/>
              </a:rPr>
              <a:t>, 0,0,0,1,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latin typeface="Lucida Console" panose="020B0609040504020204" pitchFamily="49" charset="0"/>
              </a:rPr>
              <a:t>, 0,0,0,1,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latin typeface="Lucida Console" panose="020B0609040504020204" pitchFamily="49" charset="0"/>
              </a:rPr>
              <a:t>, 0,0,0,1,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latin typeface="Lucida Console" panose="020B0609040504020204" pitchFamily="49" charset="0"/>
              </a:rPr>
              <a:t>, 0,0,0,1,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latin typeface="Lucida Console" panose="020B0609040504020204" pitchFamily="49" charset="0"/>
              </a:rPr>
              <a:t>, 0,0,0,1,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latin typeface="Lucida Console" panose="020B0609040504020204" pitchFamily="49" charset="0"/>
              </a:rPr>
              <a:t>, 0,0,0,1,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latin typeface="Lucida Console" panose="020B0609040504020204" pitchFamily="49" charset="0"/>
              </a:rPr>
              <a:t>, 0,0,0,1,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latin typeface="Lucida Console" panose="020B0609040504020204" pitchFamily="49" charset="0"/>
              </a:rPr>
              <a:t>, 0,0,0,1,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latin typeface="Lucida Console" panose="020B0609040504020204" pitchFamily="49" charset="0"/>
              </a:rPr>
              <a:t>, 0,0,0,1,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latin typeface="Lucida Console" panose="020B0609040504020204" pitchFamily="49" charset="0"/>
              </a:rPr>
              <a:t>, 0,0,0,1,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};</a:t>
            </a:r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2138" y="4199046"/>
            <a:ext cx="68018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glUseProgram</a:t>
            </a:r>
            <a:r>
              <a:rPr lang="en-US" sz="1000" dirty="0" smtClean="0">
                <a:latin typeface="Lucida Console" panose="020B0609040504020204" pitchFamily="49" charset="0"/>
              </a:rPr>
              <a:t>(plain3d.programIdent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glUniformMatrix4fv(plain3d.uniformProjectionPos,1,GL_FALSE,projMat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glUniformMatrix4fv(plain3d.uniformModelViewPos,1,GL_FALSE,viewMat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000" dirty="0" smtClean="0">
                <a:latin typeface="Lucida Console" panose="020B0609040504020204" pitchFamily="49" charset="0"/>
              </a:rPr>
              <a:t>(plain3d.attribVertexPos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000" dirty="0" smtClean="0">
                <a:latin typeface="Lucida Console" panose="020B0609040504020204" pitchFamily="49" charset="0"/>
              </a:rPr>
              <a:t>(plain3d.attribColorPos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000" dirty="0" smtClean="0">
                <a:latin typeface="Lucida Console" panose="020B0609040504020204" pitchFamily="49" charset="0"/>
              </a:rPr>
              <a:t>(plain3d.attribVertexPos,3,GL_FLOAT,GL_FALSE,0,cubeEdgeVtx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000" dirty="0" smtClean="0">
                <a:latin typeface="Lucida Console" panose="020B0609040504020204" pitchFamily="49" charset="0"/>
              </a:rPr>
              <a:t>(plain3d.attribColorPos,4,GL_FLOAT,GL_FALSE,0,cubeEdgeColor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glDrawArrays</a:t>
            </a:r>
            <a:r>
              <a:rPr lang="en-US" sz="1000" dirty="0" smtClean="0">
                <a:latin typeface="Lucida Console" panose="020B0609040504020204" pitchFamily="49" charset="0"/>
              </a:rPr>
              <a:t>(GL_LINES,0,24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 smtClean="0">
                <a:latin typeface="Lucida Console" panose="020B0609040504020204" pitchFamily="49" charset="0"/>
              </a:rPr>
              <a:t>(plain3d.attribVertexPos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 smtClean="0">
                <a:latin typeface="Lucida Console" panose="020B0609040504020204" pitchFamily="49" charset="0"/>
              </a:rPr>
              <a:t>(plain3d.attribColorPos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0628" y="1116419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Drawing a wireframe-cube as a reference.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9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Billboarding</a:t>
            </a:r>
            <a:r>
              <a:rPr lang="en-US" dirty="0" smtClean="0"/>
              <a:t> –Draw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47" y="1695579"/>
            <a:ext cx="2646878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billboardVtx</a:t>
            </a:r>
            <a:r>
              <a:rPr lang="en-US" sz="10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latin typeface="Lucida Console" panose="020B0609040504020204" pitchFamily="49" charset="0"/>
              </a:rPr>
              <a:t>10,-10,-10,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latin typeface="Lucida Console" panose="020B0609040504020204" pitchFamily="49" charset="0"/>
              </a:rPr>
              <a:t>10,-10,-10,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latin typeface="Lucida Console" panose="020B0609040504020204" pitchFamily="49" charset="0"/>
              </a:rPr>
              <a:t>10,-10,-10,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};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billboardOffset</a:t>
            </a:r>
            <a:r>
              <a:rPr lang="en-US" sz="10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latin typeface="Lucida Console" panose="020B0609040504020204" pitchFamily="49" charset="0"/>
              </a:rPr>
              <a:t>1.0,-1.0,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</a:t>
            </a:r>
            <a:r>
              <a:rPr lang="en-US" sz="1000" dirty="0">
                <a:latin typeface="Lucida Console" panose="020B0609040504020204" pitchFamily="49" charset="0"/>
              </a:rPr>
              <a:t>3.0,-1.0,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latin typeface="Lucida Console" panose="020B0609040504020204" pitchFamily="49" charset="0"/>
              </a:rPr>
              <a:t>1.0, 3.0,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};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GLfloat</a:t>
            </a:r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billboardTexCoord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  <a:endParaRPr lang="en-US" sz="1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1.0,-1.0,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3.0,-1.0,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-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1.0, 3.0,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  <a:endParaRPr lang="en-US" sz="1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GLfloat</a:t>
            </a:r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billboardColor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  <a:endParaRPr lang="en-US" sz="1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0,0,0,1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  <a:endParaRPr lang="en-US" sz="1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747" y="1695579"/>
            <a:ext cx="626325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glUseProgram</a:t>
            </a:r>
            <a:r>
              <a:rPr lang="en-US" sz="1000" dirty="0" smtClean="0">
                <a:latin typeface="Lucida Console" panose="020B0609040504020204" pitchFamily="49" charset="0"/>
              </a:rPr>
              <a:t>(billboard3d.programIdent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glUniformMatrix4fv(billboard3d.uniformProjectionPos,1,GL_FALSE,projMat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glUniformMatrix4fv(billboard3d.uniformModelViewPos,1,GL_FALSE,viewMat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glUniform1f(billboard3d.uniformOffsetInViewPos,1.0f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glUniform1f(billboard3d.uniformOffsetInPixelPos,0.0f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glUniform1f(billboard3d.uniformViewportWidthPos</a:t>
            </a:r>
            <a:r>
              <a:rPr lang="en-US" sz="1000" dirty="0">
                <a:latin typeface="Lucida Console" panose="020B0609040504020204" pitchFamily="49" charset="0"/>
              </a:rPr>
              <a:t>,(</a:t>
            </a:r>
            <a:r>
              <a:rPr lang="en-US" sz="1000" dirty="0" err="1"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  <a:r>
              <a:rPr lang="en-US" sz="1000" dirty="0" err="1">
                <a:latin typeface="Lucida Console" panose="020B0609040504020204" pitchFamily="49" charset="0"/>
              </a:rPr>
              <a:t>wid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glUniform1f(billboard3d.uniformViewportHeightPos</a:t>
            </a:r>
            <a:r>
              <a:rPr lang="en-US" sz="1000" dirty="0">
                <a:latin typeface="Lucida Console" panose="020B0609040504020204" pitchFamily="49" charset="0"/>
              </a:rPr>
              <a:t>,(</a:t>
            </a:r>
            <a:r>
              <a:rPr lang="en-US" sz="1000" dirty="0" err="1"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  <a:r>
              <a:rPr lang="en-US" sz="1000" dirty="0" err="1">
                <a:latin typeface="Lucida Console" panose="020B0609040504020204" pitchFamily="49" charset="0"/>
              </a:rPr>
              <a:t>hei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000" dirty="0" smtClean="0">
                <a:latin typeface="Lucida Console" panose="020B0609040504020204" pitchFamily="49" charset="0"/>
              </a:rPr>
              <a:t>(billboard3d.attribVertexPos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000" dirty="0" smtClean="0">
                <a:latin typeface="Lucida Console" panose="020B0609040504020204" pitchFamily="49" charset="0"/>
              </a:rPr>
              <a:t>(billboard3d.attribColorPos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000" dirty="0" smtClean="0">
                <a:latin typeface="Lucida Console" panose="020B0609040504020204" pitchFamily="49" charset="0"/>
              </a:rPr>
              <a:t>(billboard3d.attribTexCoordPos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000" dirty="0" smtClean="0">
                <a:latin typeface="Lucida Console" panose="020B0609040504020204" pitchFamily="49" charset="0"/>
              </a:rPr>
              <a:t>(billboard3d.attribOffsetPos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smtClean="0">
                <a:latin typeface="Lucida Console" panose="020B0609040504020204" pitchFamily="49" charset="0"/>
              </a:rPr>
              <a:t>       billboard3d.attribVertexPos,3,GL_FLOAT,GL_FALSE,0,billboardVtx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smtClean="0">
                <a:latin typeface="Lucida Console" panose="020B0609040504020204" pitchFamily="49" charset="0"/>
              </a:rPr>
              <a:t>       billboard3d.attribColorPos,4,GL_FLOAT,GL_FALSE,0,billboardColor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glVertexAttribPointer</a:t>
            </a:r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billboard3d.attribTexCoordPos,2,GL_FLOAT,GL_FALSE,0,billboardTexCoord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glVertexAttribPointer</a:t>
            </a:r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billboard3d.attribOffsetPos,2,GL_FLOAT,GL_FALSE,0,billboardTexCoord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glDrawArrays</a:t>
            </a:r>
            <a:r>
              <a:rPr lang="en-US" sz="1000" dirty="0" smtClean="0">
                <a:latin typeface="Lucida Console" panose="020B0609040504020204" pitchFamily="49" charset="0"/>
              </a:rPr>
              <a:t>(GL_TRIANGLES,0,3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 smtClean="0">
                <a:latin typeface="Lucida Console" panose="020B0609040504020204" pitchFamily="49" charset="0"/>
              </a:rPr>
              <a:t>(billboard3d.attribVertexPos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 smtClean="0">
                <a:latin typeface="Lucida Console" panose="020B0609040504020204" pitchFamily="49" charset="0"/>
              </a:rPr>
              <a:t>(billboard3d.attribColorPos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 smtClean="0">
                <a:latin typeface="Lucida Console" panose="020B0609040504020204" pitchFamily="49" charset="0"/>
              </a:rPr>
              <a:t>(billboard3d.attribTexCoordPos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 smtClean="0">
                <a:latin typeface="Lucida Console" panose="020B0609040504020204" pitchFamily="49" charset="0"/>
              </a:rPr>
              <a:t>(billboard3d.attribOffsetPos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0451" y="871870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then drawing a billboard.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64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texture.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BlueImpulse.png in the data directory.</a:t>
            </a:r>
          </a:p>
          <a:p>
            <a:r>
              <a:rPr lang="en-US" dirty="0" smtClean="0"/>
              <a:t>Add a member variable:</a:t>
            </a:r>
          </a:p>
          <a:p>
            <a:pPr marL="45720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GLuint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textureIdent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YsBitmap</a:t>
            </a:r>
            <a:r>
              <a:rPr lang="en-US" dirty="0" smtClean="0"/>
              <a:t> in the LIB_DEPENDENCY in CMakeLists.txt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#include &lt;</a:t>
            </a:r>
            <a:r>
              <a:rPr lang="en-US" dirty="0" err="1" smtClean="0">
                <a:latin typeface="Lucida Console" panose="020B0609040504020204" pitchFamily="49" charset="0"/>
              </a:rPr>
              <a:t>ysbitmap.h</a:t>
            </a:r>
            <a:r>
              <a:rPr lang="en-US" dirty="0" smtClean="0">
                <a:latin typeface="Lucida Console" panose="020B0609040504020204" pitchFamily="49" charset="0"/>
              </a:rPr>
              <a:t>&gt;</a:t>
            </a:r>
          </a:p>
          <a:p>
            <a:endParaRPr lang="en-US" dirty="0"/>
          </a:p>
        </p:txBody>
      </p:sp>
      <p:pic>
        <p:nvPicPr>
          <p:cNvPr id="1026" name="Picture 2" descr="E:\development\trunk\teaching\24783\LecturePrep\19-GLSL\billboard_texture\data\BlueImpul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842" y="1057293"/>
            <a:ext cx="745571" cy="74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717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Initialize() function,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0093" y="1488558"/>
            <a:ext cx="687880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glGenTextures</a:t>
            </a:r>
            <a:r>
              <a:rPr lang="en-US" sz="1200" dirty="0" smtClean="0">
                <a:latin typeface="Lucida Console" panose="020B0609040504020204" pitchFamily="49" charset="0"/>
              </a:rPr>
              <a:t>(1</a:t>
            </a:r>
            <a:r>
              <a:rPr lang="en-US" sz="1200" dirty="0">
                <a:latin typeface="Lucida Console" panose="020B0609040504020204" pitchFamily="49" charset="0"/>
              </a:rPr>
              <a:t>,&amp;textureIdent);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YsBitmap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bmp;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if(YSOK</a:t>
            </a:r>
            <a:r>
              <a:rPr lang="en-US" sz="1200" dirty="0">
                <a:latin typeface="Lucida Console" panose="020B0609040504020204" pitchFamily="49" charset="0"/>
              </a:rPr>
              <a:t>==</a:t>
            </a:r>
            <a:r>
              <a:rPr lang="en-US" sz="1200" dirty="0" err="1">
                <a:latin typeface="Lucida Console" panose="020B0609040504020204" pitchFamily="49" charset="0"/>
              </a:rPr>
              <a:t>bmp.LoadPng</a:t>
            </a:r>
            <a:r>
              <a:rPr lang="en-US" sz="1200" dirty="0">
                <a:latin typeface="Lucida Console" panose="020B0609040504020204" pitchFamily="49" charset="0"/>
              </a:rPr>
              <a:t>("BlueImpulse.png"))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("Texture Loaded.\n");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glActiveTexture</a:t>
            </a:r>
            <a:r>
              <a:rPr lang="en-US" sz="1200" dirty="0" smtClean="0">
                <a:latin typeface="Lucida Console" panose="020B0609040504020204" pitchFamily="49" charset="0"/>
              </a:rPr>
              <a:t>(GL_TEXTURE0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glBindTexture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(GL_TEXTURE_2D,textureIdent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(GL_TEXTURE_2D,GL_TEXTURE_WRAP_S,GL_CLAMP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(GL_TEXTURE_2D,GL_TEXTURE_WRAP_T,GL_CLAMP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(GL_TEXTURE_2D,GL_TEXTURE_MIN_FILTER,GL_NEAREST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(GL_TEXTURE_2D,GL_TEXTURE_MAG_FILTER,GL_NEAREST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glTexImage2D(GL_TEXTURE_2D,0,GL_RGBA,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bmp.GetWidth</a:t>
            </a:r>
            <a:r>
              <a:rPr lang="en-US" sz="1200" dirty="0">
                <a:latin typeface="Lucida Console" panose="020B0609040504020204" pitchFamily="49" charset="0"/>
              </a:rPr>
              <a:t>(),</a:t>
            </a:r>
            <a:r>
              <a:rPr lang="en-US" sz="1200" dirty="0" err="1">
                <a:latin typeface="Lucida Console" panose="020B0609040504020204" pitchFamily="49" charset="0"/>
              </a:rPr>
              <a:t>bmp.GetHeight</a:t>
            </a:r>
            <a:r>
              <a:rPr lang="en-US" sz="1200" dirty="0">
                <a:latin typeface="Lucida Console" panose="020B0609040504020204" pitchFamily="49" charset="0"/>
              </a:rPr>
              <a:t>(),0</a:t>
            </a:r>
            <a:r>
              <a:rPr lang="en-US" sz="1200" dirty="0" smtClean="0"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GL_RGBA,GL_UNSIGNED_BYTE,bmp.GetRGBABitmapPointer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00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Draw() function,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change the billboard </a:t>
            </a:r>
            <a:r>
              <a:rPr lang="en-US" smtClean="0"/>
              <a:t>color from 0,0,0,1 to 1,1,1,1.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330" y="1648046"/>
            <a:ext cx="4926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glActiveTexture</a:t>
            </a:r>
            <a:r>
              <a:rPr lang="en-US" sz="1200" dirty="0" smtClean="0">
                <a:latin typeface="Lucida Console" panose="020B0609040504020204" pitchFamily="49" charset="0"/>
              </a:rPr>
              <a:t>(GL_TEXTURE0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glBindTexture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(GL_TEXTURE_2D,textureIdent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glUniform1i(billboard3d.uniformTexture2dPos,0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81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efficient way of drawing a billboard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GL_POINTS.</a:t>
            </a:r>
          </a:p>
          <a:p>
            <a:r>
              <a:rPr lang="en-US" dirty="0" smtClean="0"/>
              <a:t>Need to control point-size, and</a:t>
            </a:r>
          </a:p>
          <a:p>
            <a:r>
              <a:rPr lang="en-US" dirty="0" smtClean="0"/>
              <a:t>Paste texture on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12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Point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069507"/>
          </a:xfrm>
        </p:spPr>
        <p:txBody>
          <a:bodyPr/>
          <a:lstStyle/>
          <a:p>
            <a:r>
              <a:rPr lang="en-US" dirty="0" smtClean="0"/>
              <a:t>Another limitation of older version OpenGL:  Cannot specify point-size per vertex without closing a primitive with </a:t>
            </a:r>
            <a:r>
              <a:rPr lang="en-US" dirty="0" err="1" smtClean="0"/>
              <a:t>glEnd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You can control point sizes from the vertex </a:t>
            </a:r>
            <a:r>
              <a:rPr lang="en-US" dirty="0" err="1" smtClean="0"/>
              <a:t>shader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(*) For </a:t>
            </a:r>
            <a:r>
              <a:rPr lang="en-US" dirty="0" err="1" smtClean="0"/>
              <a:t>XCode</a:t>
            </a:r>
            <a:r>
              <a:rPr lang="en-US" dirty="0" smtClean="0"/>
              <a:t>, the following macro definition is needed.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385" y="4238713"/>
            <a:ext cx="6971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#if !defined(GL_PROGRAM_POINT_SIZE) &amp;&amp; defined(GL_PROGRAM_POINT_SIZE_EXT)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#define GL_PROGRAM_POINT_SIZE GL_PROGRAM_POINT_SIZE_EXT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6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OpenGL </a:t>
            </a:r>
            <a:r>
              <a:rPr lang="en-US" dirty="0" err="1" smtClean="0"/>
              <a:t>Shader</a:t>
            </a:r>
            <a:r>
              <a:rPr lang="en-US" dirty="0" smtClean="0"/>
              <a:t> Language (GLSL)</a:t>
            </a:r>
          </a:p>
          <a:p>
            <a:r>
              <a:rPr lang="en-US" dirty="0" err="1" smtClean="0"/>
              <a:t>Billboarding</a:t>
            </a:r>
            <a:endParaRPr lang="en-US" dirty="0" smtClean="0"/>
          </a:p>
          <a:p>
            <a:r>
              <a:rPr lang="en-US" dirty="0" smtClean="0"/>
              <a:t>Point Sprite</a:t>
            </a:r>
          </a:p>
          <a:p>
            <a:r>
              <a:rPr lang="en-US" dirty="0" smtClean="0"/>
              <a:t>Particle Method</a:t>
            </a:r>
          </a:p>
          <a:p>
            <a:pPr lvl="1"/>
            <a:r>
              <a:rPr lang="en-US" dirty="0" smtClean="0"/>
              <a:t>Cloud</a:t>
            </a:r>
          </a:p>
          <a:p>
            <a:pPr lvl="1"/>
            <a:r>
              <a:rPr lang="en-US" dirty="0" smtClean="0"/>
              <a:t>Burning Fire</a:t>
            </a:r>
          </a:p>
          <a:p>
            <a:r>
              <a:rPr lang="en-US" dirty="0" smtClean="0"/>
              <a:t>Shadow-Map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Point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enable GL_PROGRAM_POINT_SIZE to use this functionality.  (In OpenGL ES, this functionality is always on.  Instead, there is no function called </a:t>
            </a:r>
            <a:r>
              <a:rPr lang="en-US" dirty="0" err="1" smtClean="0"/>
              <a:t>glPointSize</a:t>
            </a:r>
            <a:r>
              <a:rPr lang="en-US" dirty="0" smtClean="0"/>
              <a:t>.)</a:t>
            </a:r>
          </a:p>
          <a:p>
            <a:r>
              <a:rPr lang="en-US" dirty="0" smtClean="0"/>
              <a:t>Also, if you want to control a point size per vertex, you need an additional attribute.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6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Point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256" y="1572768"/>
            <a:ext cx="52052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attribute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</a:t>
            </a:r>
            <a:r>
              <a:rPr lang="en-US" sz="1200" dirty="0" smtClean="0">
                <a:latin typeface="Lucida Console" panose="020B0609040504020204" pitchFamily="49" charset="0"/>
              </a:rPr>
              <a:t>=color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gl_Position</a:t>
            </a:r>
            <a:r>
              <a:rPr lang="en-US" sz="1200" dirty="0" smtClean="0">
                <a:latin typeface="Lucida Console" panose="020B0609040504020204" pitchFamily="49" charset="0"/>
              </a:rPr>
              <a:t>=projection*</a:t>
            </a:r>
            <a:r>
              <a:rPr lang="en-US" sz="1200" dirty="0" err="1" smtClean="0">
                <a:latin typeface="Lucida Console" panose="020B0609040504020204" pitchFamily="49" charset="0"/>
              </a:rPr>
              <a:t>modelView</a:t>
            </a:r>
            <a:r>
              <a:rPr lang="en-US" sz="1200" dirty="0" smtClean="0">
                <a:latin typeface="Lucida Console" panose="020B0609040504020204" pitchFamily="49" charset="0"/>
              </a:rPr>
              <a:t>*vec4(vertex,1.0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gl_PointSize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5256" y="5078234"/>
            <a:ext cx="2601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gl_FragColor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41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Point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renderer.h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renderer.cpp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3816" y="1572768"/>
            <a:ext cx="52052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ProgramPointSize3dRenderer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virtual </a:t>
            </a:r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393" y="4139141"/>
            <a:ext cx="69717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ProgramPointSize3dRenderer::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attribVertexPos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attribColorPos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attribPointSizePos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uniformProjectionPos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uniformModelViewPos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959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Point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member variable</a:t>
            </a:r>
          </a:p>
          <a:p>
            <a:pPr marL="4572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ProgramPointSize3dRenderer </a:t>
            </a:r>
            <a:r>
              <a:rPr lang="en-US" dirty="0" err="1">
                <a:latin typeface="Lucida Console" panose="020B0609040504020204" pitchFamily="49" charset="0"/>
              </a:rPr>
              <a:t>programPointSize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endParaRPr lang="en-US" dirty="0" smtClean="0"/>
          </a:p>
          <a:p>
            <a:r>
              <a:rPr lang="en-US" dirty="0" smtClean="0"/>
              <a:t>In Initialize()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4672" y="2368296"/>
            <a:ext cx="5105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programPointSize.CompileFile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program_point_size_vertex_shader.glsl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program_point_size_fragment_shader.glsl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37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Point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Draw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22555" y="1569582"/>
            <a:ext cx="938910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quadVtx</a:t>
            </a:r>
            <a:r>
              <a:rPr lang="en-US" sz="1200" dirty="0">
                <a:latin typeface="Lucida Console" panose="020B0609040504020204" pitchFamily="49" charset="0"/>
              </a:rPr>
              <a:t>[12]=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{-</a:t>
            </a:r>
            <a:r>
              <a:rPr lang="en-US" sz="1200" dirty="0">
                <a:latin typeface="Lucida Console" panose="020B0609040504020204" pitchFamily="49" charset="0"/>
              </a:rPr>
              <a:t>10,-10,-10</a:t>
            </a:r>
            <a:r>
              <a:rPr lang="en-US" sz="1200" dirty="0" smtClean="0">
                <a:latin typeface="Lucida Console" panose="020B0609040504020204" pitchFamily="49" charset="0"/>
              </a:rPr>
              <a:t>,   </a:t>
            </a:r>
            <a:r>
              <a:rPr lang="en-US" sz="1200" dirty="0">
                <a:latin typeface="Lucida Console" panose="020B0609040504020204" pitchFamily="49" charset="0"/>
              </a:rPr>
              <a:t>10,-10,-10</a:t>
            </a:r>
            <a:r>
              <a:rPr lang="en-US" sz="1200" dirty="0" smtClean="0">
                <a:latin typeface="Lucida Console" panose="020B0609040504020204" pitchFamily="49" charset="0"/>
              </a:rPr>
              <a:t>,   </a:t>
            </a:r>
            <a:r>
              <a:rPr lang="en-US" sz="1200" dirty="0">
                <a:latin typeface="Lucida Console" panose="020B0609040504020204" pitchFamily="49" charset="0"/>
              </a:rPr>
              <a:t>10, 10,-10</a:t>
            </a:r>
            <a:r>
              <a:rPr lang="en-US" sz="1200" dirty="0" smtClean="0">
                <a:latin typeface="Lucida Console" panose="020B0609040504020204" pitchFamily="49" charset="0"/>
              </a:rPr>
              <a:t>,  -</a:t>
            </a:r>
            <a:r>
              <a:rPr lang="en-US" sz="1200" dirty="0">
                <a:latin typeface="Lucida Console" panose="020B0609040504020204" pitchFamily="49" charset="0"/>
              </a:rPr>
              <a:t>10, 10,-10</a:t>
            </a:r>
            <a:r>
              <a:rPr lang="en-US" sz="1200" dirty="0" smtClean="0">
                <a:latin typeface="Lucida Console" panose="020B0609040504020204" pitchFamily="49" charset="0"/>
              </a:rPr>
              <a:t>,};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quadCol</a:t>
            </a:r>
            <a:r>
              <a:rPr lang="en-US" sz="1200" dirty="0">
                <a:latin typeface="Lucida Console" panose="020B0609040504020204" pitchFamily="49" charset="0"/>
              </a:rPr>
              <a:t>[16]=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{1,0,0,1,  0,1,0,1,  0,0,1,1,  1,0,1,1};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GLfloat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quadPointSize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[4]=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{8,16,24,32};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glUseProgram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programPointSize.programIdent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glUniformMatrix4fv(programPointSize.uniformProjectionPos,1,GL_FALSE,projMat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glUniformMatrix4fv(programPointSize.uniformModelViewPos,1,GL_FALSE,viewMat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programPointSize.attribVertexPos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programPointSize.attribColorPos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programPointSize.attribPointSizePos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latin typeface="Lucida Console" panose="020B0609040504020204" pitchFamily="49" charset="0"/>
              </a:rPr>
              <a:t>(programPointSize.attribVertexPos,3,GL_FLOAT,GL_FALSE,0,quadVtx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latin typeface="Lucida Console" panose="020B0609040504020204" pitchFamily="49" charset="0"/>
              </a:rPr>
              <a:t>(programPointSize.attribColorPos,4,GL_FLOAT,GL_FALSE,0,quadCol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latin typeface="Lucida Console" panose="020B0609040504020204" pitchFamily="49" charset="0"/>
              </a:rPr>
              <a:t>(programPointSize.attribPointSizePos,1,GL_FLOAT,GL_FALSE,0,quadPointSize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</a:t>
            </a:r>
            <a:r>
              <a:rPr lang="en-US" sz="1200" dirty="0" smtClean="0">
                <a:latin typeface="Lucida Console" panose="020B0609040504020204" pitchFamily="49" charset="0"/>
              </a:rPr>
              <a:t>(GL_PROGRAM_POINT_SIZE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glDrawArrays</a:t>
            </a:r>
            <a:r>
              <a:rPr lang="en-US" sz="1200" dirty="0" smtClean="0">
                <a:latin typeface="Lucida Console" panose="020B0609040504020204" pitchFamily="49" charset="0"/>
              </a:rPr>
              <a:t>(GL_POINTS,0,4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</a:t>
            </a:r>
            <a:r>
              <a:rPr lang="en-US" sz="1200" dirty="0" smtClean="0">
                <a:latin typeface="Lucida Console" panose="020B0609040504020204" pitchFamily="49" charset="0"/>
              </a:rPr>
              <a:t>(GL_PROGRAM_POINT_SIZE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programPointSize.attribVertexPos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programPointSize.attribColorPos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017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Point Size – Point-Size in 3D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gl_PointSize</a:t>
            </a:r>
            <a:r>
              <a:rPr lang="en-US" dirty="0" smtClean="0"/>
              <a:t> is in pixels.</a:t>
            </a:r>
          </a:p>
          <a:p>
            <a:r>
              <a:rPr lang="en-US" dirty="0" smtClean="0"/>
              <a:t>What if I want to say the point size must be 1.0x1.0 not in pixels, but in the size in the 3D space?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48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Point Size – Point-Size in 3D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calculate point size in the vertex </a:t>
            </a:r>
            <a:r>
              <a:rPr lang="en-US" dirty="0" err="1" smtClean="0"/>
              <a:t>shader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be able to deal with different kinds of projections, the easiest way 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Transform the vertex position by the model-view matrix, lets’ call it </a:t>
            </a:r>
            <a:r>
              <a:rPr lang="en-US" i="1" dirty="0" smtClean="0"/>
              <a:t>s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pointSize</a:t>
            </a:r>
            <a:r>
              <a:rPr lang="en-US" dirty="0" smtClean="0"/>
              <a:t>/2 to </a:t>
            </a:r>
            <a:r>
              <a:rPr lang="en-US" dirty="0" err="1" smtClean="0"/>
              <a:t>s.y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Transform </a:t>
            </a:r>
            <a:r>
              <a:rPr lang="en-US" i="1" dirty="0" smtClean="0"/>
              <a:t>s</a:t>
            </a:r>
            <a:r>
              <a:rPr lang="en-US" dirty="0" smtClean="0"/>
              <a:t> with the projection matrix.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Calculate difference between </a:t>
            </a:r>
            <a:r>
              <a:rPr lang="en-US" dirty="0" err="1" smtClean="0"/>
              <a:t>gl_Position.y</a:t>
            </a:r>
            <a:r>
              <a:rPr lang="en-US" dirty="0" smtClean="0"/>
              <a:t>/</a:t>
            </a:r>
            <a:r>
              <a:rPr lang="en-US" dirty="0" err="1" smtClean="0"/>
              <a:t>gl_Position</a:t>
            </a:r>
            <a:r>
              <a:rPr lang="en-US" dirty="0" err="1"/>
              <a:t>.</a:t>
            </a:r>
            <a:r>
              <a:rPr lang="en-US" dirty="0" err="1" smtClean="0"/>
              <a:t>w</a:t>
            </a:r>
            <a:r>
              <a:rPr lang="en-US" dirty="0" smtClean="0"/>
              <a:t> and </a:t>
            </a:r>
            <a:r>
              <a:rPr lang="en-US" dirty="0" err="1" smtClean="0"/>
              <a:t>s.y</a:t>
            </a:r>
            <a:r>
              <a:rPr lang="en-US" dirty="0" smtClean="0"/>
              <a:t>/</a:t>
            </a:r>
            <a:r>
              <a:rPr lang="en-US" dirty="0" err="1" smtClean="0"/>
              <a:t>s.w</a:t>
            </a:r>
            <a:r>
              <a:rPr lang="en-US" dirty="0" smtClean="0"/>
              <a:t>, let’s call it </a:t>
            </a:r>
            <a:r>
              <a:rPr lang="en-US" i="1" dirty="0" smtClean="0"/>
              <a:t>h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Multiply </a:t>
            </a:r>
            <a:r>
              <a:rPr lang="en-US" i="1" dirty="0" smtClean="0"/>
              <a:t>h</a:t>
            </a:r>
            <a:r>
              <a:rPr lang="en-US" dirty="0" smtClean="0"/>
              <a:t> by view-port height.  Then, </a:t>
            </a:r>
            <a:r>
              <a:rPr lang="en-US" i="1" dirty="0" smtClean="0"/>
              <a:t>h</a:t>
            </a:r>
            <a:r>
              <a:rPr lang="en-US" dirty="0" smtClean="0"/>
              <a:t> is the point size in pixels.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95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 – Point-Size in 3D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69605"/>
          </a:xfrm>
        </p:spPr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055" y="1573756"/>
            <a:ext cx="650690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#version 120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attribute </a:t>
            </a:r>
            <a:r>
              <a:rPr lang="en-US" sz="1200" dirty="0">
                <a:latin typeface="Lucida Console" panose="020B0609040504020204" pitchFamily="49" charset="0"/>
              </a:rPr>
              <a:t>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float 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sizeInPixel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sizeIn3d;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</a:t>
            </a:r>
            <a:r>
              <a:rPr lang="en-US" sz="1200" dirty="0" smtClean="0">
                <a:latin typeface="Lucida Console" panose="020B0609040504020204" pitchFamily="49" charset="0"/>
              </a:rPr>
              <a:t>=color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gl_Position</a:t>
            </a:r>
            <a:r>
              <a:rPr lang="en-US" sz="1200" dirty="0" smtClean="0">
                <a:latin typeface="Lucida Console" panose="020B0609040504020204" pitchFamily="49" charset="0"/>
              </a:rPr>
              <a:t>=projection*</a:t>
            </a:r>
            <a:r>
              <a:rPr lang="en-US" sz="1200" dirty="0" err="1" smtClean="0">
                <a:latin typeface="Lucida Console" panose="020B0609040504020204" pitchFamily="49" charset="0"/>
              </a:rPr>
              <a:t>modelView</a:t>
            </a:r>
            <a:r>
              <a:rPr lang="en-US" sz="1200" dirty="0" smtClean="0">
                <a:latin typeface="Lucida Console" panose="020B0609040504020204" pitchFamily="49" charset="0"/>
              </a:rPr>
              <a:t>*vec4(vertex,1.0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vec4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shift;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shift=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modelView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*vec4(vertex,1.0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shift.y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shift.y+pointSize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/2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shift=projection*shift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heightInScreen,heightInPixel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heightInScreen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=abs(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shift.y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shift.w-gl_Position.y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gl_Position.w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heightInPixel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=sizeIn3d*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heightInScreen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gl_PointSize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pointSize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sizeInPixel</a:t>
            </a:r>
            <a:r>
              <a:rPr lang="en-US" sz="1200" dirty="0" err="1" smtClean="0">
                <a:latin typeface="Lucida Console" panose="020B0609040504020204" pitchFamily="49" charset="0"/>
              </a:rPr>
              <a:t>+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heightInPixel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859509" y="2737277"/>
            <a:ext cx="90486" cy="334926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V="1">
            <a:off x="3949995" y="2369064"/>
            <a:ext cx="765545" cy="53567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15540" y="1669609"/>
            <a:ext cx="3402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sizeInPiexl</a:t>
            </a:r>
            <a:r>
              <a:rPr lang="en-US" sz="1600" dirty="0" smtClean="0">
                <a:solidFill>
                  <a:srgbClr val="FF0000"/>
                </a:solidFill>
              </a:rPr>
              <a:t>=1, sizeIn3d=0 :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</a:rPr>
              <a:t>pointSize</a:t>
            </a:r>
            <a:r>
              <a:rPr lang="en-US" sz="1600" dirty="0" smtClean="0">
                <a:solidFill>
                  <a:srgbClr val="FF0000"/>
                </a:solidFill>
              </a:rPr>
              <a:t> is in pixels.</a:t>
            </a:r>
          </a:p>
          <a:p>
            <a:r>
              <a:rPr lang="en-US" sz="1600" dirty="0" err="1" smtClean="0">
                <a:solidFill>
                  <a:srgbClr val="FF0000"/>
                </a:solidFill>
              </a:rPr>
              <a:t>sizeInPiexl</a:t>
            </a:r>
            <a:r>
              <a:rPr lang="en-US" sz="1600" dirty="0" smtClean="0">
                <a:solidFill>
                  <a:srgbClr val="FF0000"/>
                </a:solidFill>
              </a:rPr>
              <a:t>=0, sizeIn3d=1 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</a:t>
            </a:r>
            <a:r>
              <a:rPr lang="en-US" sz="1600" dirty="0" err="1" smtClean="0">
                <a:solidFill>
                  <a:srgbClr val="FF0000"/>
                </a:solidFill>
              </a:rPr>
              <a:t>pointSize</a:t>
            </a:r>
            <a:r>
              <a:rPr lang="en-US" sz="1600" dirty="0" smtClean="0">
                <a:solidFill>
                  <a:srgbClr val="FF0000"/>
                </a:solidFill>
              </a:rPr>
              <a:t> is in 3D space.</a:t>
            </a:r>
          </a:p>
        </p:txBody>
      </p:sp>
      <p:sp>
        <p:nvSpPr>
          <p:cNvPr id="9" name="Right Brace 8"/>
          <p:cNvSpPr/>
          <p:nvPr/>
        </p:nvSpPr>
        <p:spPr>
          <a:xfrm>
            <a:off x="3859509" y="3125365"/>
            <a:ext cx="45719" cy="180754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05228" y="3215742"/>
            <a:ext cx="666772" cy="9037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3013731"/>
            <a:ext cx="340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Viewport height is needed for calculate number of pixels.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1905712" y="1573756"/>
            <a:ext cx="76912" cy="229407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1"/>
          </p:cNvCxnSpPr>
          <p:nvPr/>
        </p:nvCxnSpPr>
        <p:spPr>
          <a:xfrm flipV="1">
            <a:off x="1982624" y="1301602"/>
            <a:ext cx="2589376" cy="386858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0" y="934265"/>
            <a:ext cx="4443813" cy="649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Need #version 120, or your </a:t>
            </a:r>
            <a:r>
              <a:rPr lang="en-US" dirty="0" err="1" smtClean="0">
                <a:solidFill>
                  <a:srgbClr val="FF0000"/>
                </a:solidFill>
              </a:rPr>
              <a:t>Xcode</a:t>
            </a:r>
            <a:r>
              <a:rPr lang="en-US" dirty="0" smtClean="0">
                <a:solidFill>
                  <a:srgbClr val="FF0000"/>
                </a:solidFill>
              </a:rPr>
              <a:t> may complain division of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and float.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23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 – Point-Size in 3D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renderer.h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1115" y="1616149"/>
            <a:ext cx="52052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ProgramPointSize3dRenderer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uniformSizeIn3dPos;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virtual </a:t>
            </a:r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32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 – Point-Size in 3D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renderer.cpp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883" y="1575782"/>
            <a:ext cx="771557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ProgramPointSize3dRenderer::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attribVertexPos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attribColorPos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attribPointSizePos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uniformProjectionPos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uniformModelViewPos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uniformSizeInPixelPos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sizeInPixel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uniformSizeIn3dPos=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(programIdent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,"sizeIn3d");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("uniformSizeIn3dPos=%d\n",uniformSizeIn3dPos);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uniformViewportHeightPos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29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Billboarding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billboard is a </a:t>
            </a:r>
            <a:r>
              <a:rPr lang="en-US" dirty="0" err="1" smtClean="0"/>
              <a:t>pimitive</a:t>
            </a:r>
            <a:r>
              <a:rPr lang="en-US" dirty="0" smtClean="0"/>
              <a:t> that appears the same no matter what direction it is looked from.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Trees in a walk-through application.</a:t>
            </a:r>
          </a:p>
          <a:p>
            <a:pPr lvl="1"/>
            <a:r>
              <a:rPr lang="en-US" dirty="0" smtClean="0"/>
              <a:t>Annotation.</a:t>
            </a:r>
          </a:p>
          <a:p>
            <a:pPr lvl="1"/>
            <a:r>
              <a:rPr lang="en-US" dirty="0" smtClean="0"/>
              <a:t>An icon floating in the 3D space.</a:t>
            </a:r>
          </a:p>
          <a:p>
            <a:r>
              <a:rPr lang="en-US" dirty="0" smtClean="0"/>
              <a:t>This is another feature frustratingly missing in the fixed-function pipeline.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77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 – Point-Size in 3D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Draw()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22555" y="1493874"/>
            <a:ext cx="938910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quadVtx</a:t>
            </a:r>
            <a:r>
              <a:rPr lang="en-US" sz="1200" dirty="0">
                <a:latin typeface="Lucida Console" panose="020B0609040504020204" pitchFamily="49" charset="0"/>
              </a:rPr>
              <a:t>[12</a:t>
            </a:r>
            <a:r>
              <a:rPr lang="en-US" sz="1200" dirty="0" smtClean="0">
                <a:latin typeface="Lucida Console" panose="020B0609040504020204" pitchFamily="49" charset="0"/>
              </a:rPr>
              <a:t>]={ -10,-10,-10, 10,-</a:t>
            </a:r>
            <a:r>
              <a:rPr lang="en-US" sz="1200" dirty="0">
                <a:latin typeface="Lucida Console" panose="020B0609040504020204" pitchFamily="49" charset="0"/>
              </a:rPr>
              <a:t>10,-10</a:t>
            </a:r>
            <a:r>
              <a:rPr lang="en-US" sz="1200" dirty="0" smtClean="0">
                <a:latin typeface="Lucida Console" panose="020B0609040504020204" pitchFamily="49" charset="0"/>
              </a:rPr>
              <a:t>, </a:t>
            </a:r>
            <a:r>
              <a:rPr lang="en-US" sz="1200" dirty="0">
                <a:latin typeface="Lucida Console" panose="020B0609040504020204" pitchFamily="49" charset="0"/>
              </a:rPr>
              <a:t>10, 10,-10</a:t>
            </a:r>
            <a:r>
              <a:rPr lang="en-US" sz="1200" dirty="0" smtClean="0">
                <a:latin typeface="Lucida Console" panose="020B0609040504020204" pitchFamily="49" charset="0"/>
              </a:rPr>
              <a:t>, -</a:t>
            </a:r>
            <a:r>
              <a:rPr lang="en-US" sz="1200" dirty="0">
                <a:latin typeface="Lucida Console" panose="020B0609040504020204" pitchFamily="49" charset="0"/>
              </a:rPr>
              <a:t>10, 10,-10</a:t>
            </a:r>
            <a:r>
              <a:rPr lang="en-US" sz="1200" dirty="0" smtClean="0">
                <a:latin typeface="Lucida Console" panose="020B0609040504020204" pitchFamily="49" charset="0"/>
              </a:rPr>
              <a:t>,};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quadCol</a:t>
            </a:r>
            <a:r>
              <a:rPr lang="en-US" sz="1200" dirty="0">
                <a:latin typeface="Lucida Console" panose="020B0609040504020204" pitchFamily="49" charset="0"/>
              </a:rPr>
              <a:t>[16</a:t>
            </a:r>
            <a:r>
              <a:rPr lang="en-US" sz="1200" dirty="0" smtClean="0">
                <a:latin typeface="Lucida Console" panose="020B0609040504020204" pitchFamily="49" charset="0"/>
              </a:rPr>
              <a:t>]={ 1,0,0,1, 0,1,0,1, 0,0,1,1, 1,0,1,1};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quadPointSize</a:t>
            </a:r>
            <a:r>
              <a:rPr lang="en-US" sz="1200" dirty="0">
                <a:latin typeface="Lucida Console" panose="020B0609040504020204" pitchFamily="49" charset="0"/>
              </a:rPr>
              <a:t>[4</a:t>
            </a:r>
            <a:r>
              <a:rPr lang="en-US" sz="1200" dirty="0" smtClean="0">
                <a:latin typeface="Lucida Console" panose="020B0609040504020204" pitchFamily="49" charset="0"/>
              </a:rPr>
              <a:t>]={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1,1,2,2</a:t>
            </a:r>
            <a:r>
              <a:rPr lang="en-US" sz="1200" dirty="0" smtClean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glUseProgram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programPointSize.programIdent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glUniformMatrix4fv(programPointSize.uniformProjectionPos,1,GL_FALSE,projMat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glUniformMatrix4fv(programPointSize.uniformModelViewPos,1,GL_FALSE,viewMat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glUniform1f(programPointSize.uniformSizeInPixelPos,0.0f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glUniform1f(programPointSize.uniformSizeIn3dPos,1.0f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glUniform1f(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programPointSize.uniformViewportHeightPos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,(float)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hei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programPointSize.attribVertexPos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programPointSize.attribColorPos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programPointSize.attribPointSizePos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latin typeface="Lucida Console" panose="020B0609040504020204" pitchFamily="49" charset="0"/>
              </a:rPr>
              <a:t>(programPointSize.attribVertexPos,3,GL_FLOAT,GL_FALSE,0,quadVtx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latin typeface="Lucida Console" panose="020B0609040504020204" pitchFamily="49" charset="0"/>
              </a:rPr>
              <a:t>(programPointSize.attribColorPos,4,GL_FLOAT,GL_FALSE,0,quadCol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(programPointSize.attribPointSizePos,1,GL_FLOAT,GL_FALSE,0,quadPointSize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</a:t>
            </a:r>
            <a:r>
              <a:rPr lang="en-US" sz="1200" dirty="0" smtClean="0">
                <a:latin typeface="Lucida Console" panose="020B0609040504020204" pitchFamily="49" charset="0"/>
              </a:rPr>
              <a:t>(GL_PROGRAM_POINT_SIZE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glDrawArrays</a:t>
            </a:r>
            <a:r>
              <a:rPr lang="en-US" sz="1200" dirty="0" smtClean="0">
                <a:latin typeface="Lucida Console" panose="020B0609040504020204" pitchFamily="49" charset="0"/>
              </a:rPr>
              <a:t>(GL_POINTS,0,4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</a:t>
            </a:r>
            <a:r>
              <a:rPr lang="en-US" sz="1200" dirty="0" smtClean="0">
                <a:latin typeface="Lucida Console" panose="020B0609040504020204" pitchFamily="49" charset="0"/>
              </a:rPr>
              <a:t>(GL_PROGRAM_POINT_SIZE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programPointSize.attribVertexPos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programPointSize.attribColorPos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25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also </a:t>
            </a:r>
            <a:r>
              <a:rPr lang="en-US" dirty="0" err="1" smtClean="0"/>
              <a:t>looooong</a:t>
            </a:r>
            <a:r>
              <a:rPr lang="en-US" dirty="0" smtClean="0"/>
              <a:t> wanted feature that was missing in OpenGL 1.1.</a:t>
            </a:r>
          </a:p>
          <a:p>
            <a:r>
              <a:rPr lang="en-US" dirty="0" smtClean="0"/>
              <a:t>With point sprite, you can paste textures on GL_POINTS.</a:t>
            </a:r>
          </a:p>
          <a:p>
            <a:r>
              <a:rPr lang="en-US" dirty="0" smtClean="0"/>
              <a:t>Even you can paste a part of a texture.</a:t>
            </a:r>
          </a:p>
          <a:p>
            <a:r>
              <a:rPr lang="en-US" dirty="0" smtClean="0"/>
              <a:t>By making a texture atlas, you can draw different patterns for different points in one </a:t>
            </a:r>
            <a:r>
              <a:rPr lang="en-US" dirty="0" err="1" smtClean="0"/>
              <a:t>glDrawArrays</a:t>
            </a:r>
            <a:r>
              <a:rPr lang="en-US" dirty="0" smtClean="0"/>
              <a:t> 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70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fragment </a:t>
            </a:r>
            <a:r>
              <a:rPr lang="en-US" dirty="0" err="1" smtClean="0"/>
              <a:t>shader</a:t>
            </a:r>
            <a:r>
              <a:rPr lang="en-US" dirty="0" smtClean="0"/>
              <a:t>, coordinate within a point is given as </a:t>
            </a:r>
            <a:r>
              <a:rPr lang="en-US" dirty="0" err="1" smtClean="0"/>
              <a:t>gl_PointCoord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Need GLSL version 120.</a:t>
            </a:r>
          </a:p>
          <a:p>
            <a:r>
              <a:rPr lang="en-US" dirty="0" smtClean="0"/>
              <a:t>Let’s first use coordinate as R and G values to see what we get.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02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r>
              <a:rPr lang="en-US" dirty="0" smtClean="0"/>
              <a:t> is same as the one from program_point_size_in_3d example.</a:t>
            </a:r>
          </a:p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 smtClean="0"/>
              <a:t>renderer.h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9858" y="2396152"/>
            <a:ext cx="427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#version 120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gl_FragColor</a:t>
            </a:r>
            <a:r>
              <a:rPr lang="en-US" sz="1200" dirty="0" smtClean="0">
                <a:latin typeface="Lucida Console" panose="020B0609040504020204" pitchFamily="49" charset="0"/>
              </a:rPr>
              <a:t>=vec4(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gl_PointCoord.xy</a:t>
            </a:r>
            <a:r>
              <a:rPr lang="en-US" sz="1200" dirty="0" smtClean="0">
                <a:latin typeface="Lucida Console" panose="020B0609040504020204" pitchFamily="49" charset="0"/>
              </a:rPr>
              <a:t>,0,1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9858" y="4121724"/>
            <a:ext cx="511229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PointSprite3dRenderer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uniformSizeIn3dPos;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virtual </a:t>
            </a:r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};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954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renderer.cpp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0393" y="1580972"/>
            <a:ext cx="77155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PointSprite3dRenderer::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attribVertexPos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attribColorPos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attribPointSizePos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uniformProjectionPos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uniformModelViewPos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uniformSizeInPixelPos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sizeInPixel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uniformSizeIn3dPos=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(programIdent</a:t>
            </a:r>
            <a:r>
              <a:rPr lang="en-US" sz="1200" dirty="0">
                <a:latin typeface="Lucida Console" panose="020B0609040504020204" pitchFamily="49" charset="0"/>
              </a:rPr>
              <a:t>,"sizeIn3d");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("uniformSizeIn3dPos=%d\n",uniformSizeIn3dPos);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uniformViewportHeightPos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86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member variable:</a:t>
            </a:r>
          </a:p>
          <a:p>
            <a:pPr marL="914400" lvl="2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PointSprite3dRenderer </a:t>
            </a:r>
            <a:r>
              <a:rPr lang="en-US" dirty="0" err="1">
                <a:latin typeface="Lucida Console" panose="020B0609040504020204" pitchFamily="49" charset="0"/>
              </a:rPr>
              <a:t>pointSprite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 smtClean="0"/>
              <a:t>In Initialize():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031" y="2465083"/>
            <a:ext cx="4275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pointSprite.CompileFile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pointsprite_vertex_shader.glsl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pointsprite_fragment_shader.glsl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22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Draw(), replace </a:t>
            </a:r>
            <a:r>
              <a:rPr lang="en-US" dirty="0" err="1" smtClean="0"/>
              <a:t>programPointSize</a:t>
            </a:r>
            <a:r>
              <a:rPr lang="en-US" dirty="0" smtClean="0"/>
              <a:t> with </a:t>
            </a:r>
            <a:r>
              <a:rPr lang="en-US" dirty="0" err="1" smtClean="0"/>
              <a:t>pointSprite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40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 with Texture Atlas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Want to draw multiple patterns within one </a:t>
            </a:r>
            <a:r>
              <a:rPr lang="en-US" dirty="0" err="1" smtClean="0"/>
              <a:t>glDrawArrays</a:t>
            </a:r>
            <a:r>
              <a:rPr lang="en-US" dirty="0" smtClean="0"/>
              <a:t> call.</a:t>
            </a:r>
          </a:p>
          <a:p>
            <a:r>
              <a:rPr lang="en-US" dirty="0" smtClean="0"/>
              <a:t>Problem: Typical OpenGL can use up to two or three textures at a time.</a:t>
            </a:r>
          </a:p>
          <a:p>
            <a:r>
              <a:rPr lang="en-US" dirty="0" smtClean="0"/>
              <a:t>Solution: </a:t>
            </a:r>
            <a:r>
              <a:rPr lang="en-US" dirty="0" err="1" smtClean="0"/>
              <a:t>TextureAtlas</a:t>
            </a:r>
            <a:r>
              <a:rPr lang="en-US" dirty="0" smtClean="0"/>
              <a:t> put multiple patterns in one texture image.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606" y="3741568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67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 with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uniform:  sampler2D texture;</a:t>
            </a:r>
          </a:p>
          <a:p>
            <a:r>
              <a:rPr lang="en-US" dirty="0" smtClean="0"/>
              <a:t>Additional vertex attribute: vec4 </a:t>
            </a:r>
            <a:r>
              <a:rPr lang="en-US" dirty="0" err="1" smtClean="0"/>
              <a:t>texCoordRange</a:t>
            </a:r>
            <a:r>
              <a:rPr lang="en-US" dirty="0" smtClean="0"/>
              <a:t>;</a:t>
            </a:r>
          </a:p>
          <a:p>
            <a:r>
              <a:rPr lang="en-US" dirty="0" smtClean="0"/>
              <a:t>Additional varying: vec4 </a:t>
            </a:r>
            <a:r>
              <a:rPr lang="en-US" dirty="0" err="1" smtClean="0"/>
              <a:t>texCoordRangeOut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r>
              <a:rPr lang="en-US" dirty="0" smtClean="0"/>
              <a:t> pass </a:t>
            </a:r>
            <a:r>
              <a:rPr lang="en-US" dirty="0" err="1" smtClean="0"/>
              <a:t>texCoordRange</a:t>
            </a:r>
            <a:r>
              <a:rPr lang="en-US" dirty="0" smtClean="0"/>
              <a:t> to </a:t>
            </a:r>
            <a:r>
              <a:rPr lang="en-US" dirty="0" err="1" smtClean="0"/>
              <a:t>texCoordRangeOut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r>
              <a:rPr lang="en-US" dirty="0" smtClean="0"/>
              <a:t> interpolates between </a:t>
            </a:r>
            <a:r>
              <a:rPr lang="en-US" dirty="0" err="1" smtClean="0"/>
              <a:t>texCoordRange.xy</a:t>
            </a:r>
            <a:r>
              <a:rPr lang="en-US" dirty="0" smtClean="0"/>
              <a:t> and texCoordRange.zw.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78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 with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0355"/>
            <a:ext cx="763994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#version 120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float 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attribute vec4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uniform </a:t>
            </a:r>
            <a:r>
              <a:rPr lang="en-US" sz="1200" dirty="0">
                <a:latin typeface="Lucida Console" panose="020B0609040504020204" pitchFamily="49" charset="0"/>
              </a:rPr>
              <a:t>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sizeInPixel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sizeIn3d;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sampler2D texture;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varying </a:t>
            </a:r>
            <a:r>
              <a:rPr lang="en-US" sz="1200" dirty="0">
                <a:latin typeface="Lucida Console" panose="020B0609040504020204" pitchFamily="49" charset="0"/>
              </a:rPr>
              <a:t>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</a:t>
            </a:r>
            <a:r>
              <a:rPr lang="en-US" sz="1200" dirty="0" smtClean="0">
                <a:latin typeface="Lucida Console" panose="020B0609040504020204" pitchFamily="49" charset="0"/>
              </a:rPr>
              <a:t>=color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gl_Position</a:t>
            </a:r>
            <a:r>
              <a:rPr lang="en-US" sz="1200" dirty="0" smtClean="0">
                <a:latin typeface="Lucida Console" panose="020B0609040504020204" pitchFamily="49" charset="0"/>
              </a:rPr>
              <a:t>=projection*</a:t>
            </a:r>
            <a:r>
              <a:rPr lang="en-US" sz="1200" dirty="0" err="1" smtClean="0">
                <a:latin typeface="Lucida Console" panose="020B0609040504020204" pitchFamily="49" charset="0"/>
              </a:rPr>
              <a:t>modelView</a:t>
            </a:r>
            <a:r>
              <a:rPr lang="en-US" sz="1200" dirty="0" smtClean="0">
                <a:latin typeface="Lucida Console" panose="020B0609040504020204" pitchFamily="49" charset="0"/>
              </a:rPr>
              <a:t>*vec4(vertex,1.0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vec4 </a:t>
            </a:r>
            <a:r>
              <a:rPr lang="en-US" sz="1200" dirty="0">
                <a:latin typeface="Lucida Console" panose="020B0609040504020204" pitchFamily="49" charset="0"/>
              </a:rPr>
              <a:t>shift;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shift=</a:t>
            </a:r>
            <a:r>
              <a:rPr lang="en-US" sz="1200" dirty="0" err="1" smtClean="0">
                <a:latin typeface="Lucida Console" panose="020B0609040504020204" pitchFamily="49" charset="0"/>
              </a:rPr>
              <a:t>modelView</a:t>
            </a:r>
            <a:r>
              <a:rPr lang="en-US" sz="1200" dirty="0" smtClean="0">
                <a:latin typeface="Lucida Console" panose="020B0609040504020204" pitchFamily="49" charset="0"/>
              </a:rPr>
              <a:t>*vec4(vertex,1.0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shift.y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shift.y+pointSize</a:t>
            </a:r>
            <a:r>
              <a:rPr lang="en-US" sz="1200" dirty="0" smtClean="0">
                <a:latin typeface="Lucida Console" panose="020B0609040504020204" pitchFamily="49" charset="0"/>
              </a:rPr>
              <a:t>/2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shift=projection*shift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float </a:t>
            </a:r>
            <a:r>
              <a:rPr lang="en-US" sz="1200" dirty="0" err="1">
                <a:latin typeface="Lucida Console" panose="020B0609040504020204" pitchFamily="49" charset="0"/>
              </a:rPr>
              <a:t>heightInScreen,heightInPixel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heightInScreen</a:t>
            </a:r>
            <a:r>
              <a:rPr lang="en-US" sz="1200" dirty="0" smtClean="0">
                <a:latin typeface="Lucida Console" panose="020B0609040504020204" pitchFamily="49" charset="0"/>
              </a:rPr>
              <a:t>=abs(</a:t>
            </a:r>
            <a:r>
              <a:rPr lang="en-US" sz="1200" dirty="0" err="1" smtClean="0">
                <a:latin typeface="Lucida Console" panose="020B0609040504020204" pitchFamily="49" charset="0"/>
              </a:rPr>
              <a:t>shift.y</a:t>
            </a:r>
            <a:r>
              <a:rPr lang="en-US" sz="1200" dirty="0" smtClean="0">
                <a:latin typeface="Lucida Console" panose="020B0609040504020204" pitchFamily="49" charset="0"/>
              </a:rPr>
              <a:t>/</a:t>
            </a:r>
            <a:r>
              <a:rPr lang="en-US" sz="1200" dirty="0" err="1" smtClean="0">
                <a:latin typeface="Lucida Console" panose="020B0609040504020204" pitchFamily="49" charset="0"/>
              </a:rPr>
              <a:t>shift.w-gl_Position.y</a:t>
            </a:r>
            <a:r>
              <a:rPr lang="en-US" sz="1200" dirty="0" smtClean="0">
                <a:latin typeface="Lucida Console" panose="020B0609040504020204" pitchFamily="49" charset="0"/>
              </a:rPr>
              <a:t>/</a:t>
            </a:r>
            <a:r>
              <a:rPr lang="en-US" sz="1200" dirty="0" err="1" smtClean="0">
                <a:latin typeface="Lucida Console" panose="020B0609040504020204" pitchFamily="49" charset="0"/>
              </a:rPr>
              <a:t>gl_Position.w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heightInPixel</a:t>
            </a:r>
            <a:r>
              <a:rPr lang="en-US" sz="1200" dirty="0" smtClean="0">
                <a:latin typeface="Lucida Console" panose="020B0609040504020204" pitchFamily="49" charset="0"/>
              </a:rPr>
              <a:t>=sizeIn3d*</a:t>
            </a:r>
            <a:r>
              <a:rPr lang="en-US" sz="1200" dirty="0" err="1" smtClean="0">
                <a:latin typeface="Lucida Console" panose="020B0609040504020204" pitchFamily="49" charset="0"/>
              </a:rPr>
              <a:t>viewportHeight</a:t>
            </a:r>
            <a:r>
              <a:rPr lang="en-US" sz="1200" dirty="0" smtClean="0">
                <a:latin typeface="Lucida Console" panose="020B0609040504020204" pitchFamily="49" charset="0"/>
              </a:rPr>
              <a:t>*</a:t>
            </a:r>
            <a:r>
              <a:rPr lang="en-US" sz="1200" dirty="0" err="1" smtClean="0">
                <a:latin typeface="Lucida Console" panose="020B0609040504020204" pitchFamily="49" charset="0"/>
              </a:rPr>
              <a:t>heightInScreen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gl_PointSize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pointSize</a:t>
            </a:r>
            <a:r>
              <a:rPr lang="en-US" sz="1200" dirty="0" smtClean="0">
                <a:latin typeface="Lucida Console" panose="020B0609040504020204" pitchFamily="49" charset="0"/>
              </a:rPr>
              <a:t>*</a:t>
            </a:r>
            <a:r>
              <a:rPr lang="en-US" sz="1200" dirty="0" err="1" smtClean="0">
                <a:latin typeface="Lucida Console" panose="020B0609040504020204" pitchFamily="49" charset="0"/>
              </a:rPr>
              <a:t>sizeInPixel+heightInPixel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2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Billboading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other words, the center (or a reference point) of the billboard may move depending on the view point and orientation.  </a:t>
            </a:r>
          </a:p>
          <a:p>
            <a:r>
              <a:rPr lang="en-US" dirty="0" smtClean="0"/>
              <a:t>But, the billboard will always face perpendicular to the view direction regardless of the view point and orientation.</a:t>
            </a:r>
          </a:p>
          <a:p>
            <a:r>
              <a:rPr lang="en-US" dirty="0" smtClean="0"/>
              <a:t>I.E., the shape is always the same in the camera’s local coordinate system.</a:t>
            </a:r>
          </a:p>
        </p:txBody>
      </p:sp>
    </p:spTree>
    <p:extLst>
      <p:ext uri="{BB962C8B-B14F-4D97-AF65-F5344CB8AC3E}">
        <p14:creationId xmlns:p14="http://schemas.microsoft.com/office/powerpoint/2010/main" val="933230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 with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9284"/>
            <a:ext cx="5391219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#version 120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sampler2D texture;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vec2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texCoord.x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[0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]*(1.0-gl_PointCoord.x)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+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[2]*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gl_PointCoord.x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texCoord.y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[1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]*(1.0-gl_PointCoord.y)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+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[3]*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gl_PointCoord.y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gl_FragColor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colorOut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*texture2D(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texture,texCoord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39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 with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Initialize()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7469" y="1674976"/>
            <a:ext cx="743665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glGenTextures</a:t>
            </a:r>
            <a:r>
              <a:rPr lang="en-US" sz="1200" dirty="0" smtClean="0">
                <a:latin typeface="Lucida Console" panose="020B0609040504020204" pitchFamily="49" charset="0"/>
              </a:rPr>
              <a:t>(1</a:t>
            </a:r>
            <a:r>
              <a:rPr lang="en-US" sz="1200" dirty="0">
                <a:latin typeface="Lucida Console" panose="020B0609040504020204" pitchFamily="49" charset="0"/>
              </a:rPr>
              <a:t>,&amp;textureIdent);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YsBitmap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bmp;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if(YSOK</a:t>
            </a:r>
            <a:r>
              <a:rPr lang="en-US" sz="1200" dirty="0">
                <a:latin typeface="Lucida Console" panose="020B0609040504020204" pitchFamily="49" charset="0"/>
              </a:rPr>
              <a:t>==</a:t>
            </a:r>
            <a:r>
              <a:rPr lang="en-US" sz="1200" dirty="0" err="1">
                <a:latin typeface="Lucida Console" panose="020B0609040504020204" pitchFamily="49" charset="0"/>
              </a:rPr>
              <a:t>bmp.LoadPng</a:t>
            </a:r>
            <a:r>
              <a:rPr lang="en-US" sz="1200" dirty="0">
                <a:latin typeface="Lucida Console" panose="020B0609040504020204" pitchFamily="49" charset="0"/>
              </a:rPr>
              <a:t>("Hummingbird.png"))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("Texture Loaded.\n");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glActiveTexture</a:t>
            </a:r>
            <a:r>
              <a:rPr lang="en-US" sz="1200" dirty="0" smtClean="0">
                <a:latin typeface="Lucida Console" panose="020B0609040504020204" pitchFamily="49" charset="0"/>
              </a:rPr>
              <a:t>(GL_TEXTURE0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glBindTexture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(GL_TEXTURE_2D,textureIdent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(GL_TEXTURE_2D,GL_TEXTURE_WRAP_S,GL_CLAMP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(GL_TEXTURE_2D,GL_TEXTURE_WRAP_T,GL_CLAMP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(GL_TEXTURE_2D,GL_TEXTURE_MIN_FILTER,GL_NEAREST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(GL_TEXTURE_2D,GL_TEXTURE_MAG_FILTER,GL_NEAREST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glTexImage2D(GL_TEXTURE_2D,0,GL_RGBA,bmp.GetWidth</a:t>
            </a:r>
            <a:r>
              <a:rPr lang="en-US" sz="1200" dirty="0">
                <a:latin typeface="Lucida Console" panose="020B0609040504020204" pitchFamily="49" charset="0"/>
              </a:rPr>
              <a:t>(),</a:t>
            </a:r>
            <a:r>
              <a:rPr lang="en-US" sz="1200" dirty="0" err="1">
                <a:latin typeface="Lucida Console" panose="020B0609040504020204" pitchFamily="49" charset="0"/>
              </a:rPr>
              <a:t>bmp.GetHeight</a:t>
            </a:r>
            <a:r>
              <a:rPr lang="en-US" sz="1200" dirty="0">
                <a:latin typeface="Lucida Console" panose="020B0609040504020204" pitchFamily="49" charset="0"/>
              </a:rPr>
              <a:t>(),0</a:t>
            </a:r>
            <a:r>
              <a:rPr lang="en-US" sz="1200" dirty="0" smtClean="0"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GL_RGBA,GL_UNSIGNED_BYTE,bmp.GetRGBABitmapPointer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26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 with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Draw() function: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923" y="1615155"/>
            <a:ext cx="68964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quadVtx</a:t>
            </a:r>
            <a:r>
              <a:rPr lang="en-US" sz="1100" dirty="0">
                <a:latin typeface="Lucida Console" panose="020B0609040504020204" pitchFamily="49" charset="0"/>
              </a:rPr>
              <a:t>[12</a:t>
            </a:r>
            <a:r>
              <a:rPr lang="en-US" sz="1100" dirty="0" smtClean="0">
                <a:latin typeface="Lucida Console" panose="020B0609040504020204" pitchFamily="49" charset="0"/>
              </a:rPr>
              <a:t>]=    {-</a:t>
            </a:r>
            <a:r>
              <a:rPr lang="en-US" sz="1100" dirty="0">
                <a:latin typeface="Lucida Console" panose="020B0609040504020204" pitchFamily="49" charset="0"/>
              </a:rPr>
              <a:t>10,-10,-10</a:t>
            </a:r>
            <a:r>
              <a:rPr lang="en-US" sz="1100" dirty="0" smtClean="0">
                <a:latin typeface="Lucida Console" panose="020B0609040504020204" pitchFamily="49" charset="0"/>
              </a:rPr>
              <a:t>, </a:t>
            </a:r>
            <a:r>
              <a:rPr lang="en-US" sz="1100" dirty="0">
                <a:latin typeface="Lucida Console" panose="020B0609040504020204" pitchFamily="49" charset="0"/>
              </a:rPr>
              <a:t>10,-10,-10</a:t>
            </a:r>
            <a:r>
              <a:rPr lang="en-US" sz="1100" dirty="0" smtClean="0">
                <a:latin typeface="Lucida Console" panose="020B0609040504020204" pitchFamily="49" charset="0"/>
              </a:rPr>
              <a:t>, </a:t>
            </a:r>
            <a:r>
              <a:rPr lang="en-US" sz="1100" dirty="0">
                <a:latin typeface="Lucida Console" panose="020B0609040504020204" pitchFamily="49" charset="0"/>
              </a:rPr>
              <a:t>10, 10,-10</a:t>
            </a:r>
            <a:r>
              <a:rPr lang="en-US" sz="1100" dirty="0" smtClean="0">
                <a:latin typeface="Lucida Console" panose="020B0609040504020204" pitchFamily="49" charset="0"/>
              </a:rPr>
              <a:t>,-</a:t>
            </a:r>
            <a:r>
              <a:rPr lang="en-US" sz="1100" dirty="0">
                <a:latin typeface="Lucida Console" panose="020B0609040504020204" pitchFamily="49" charset="0"/>
              </a:rPr>
              <a:t>10, 10,-10</a:t>
            </a:r>
            <a:r>
              <a:rPr lang="en-US" sz="1100" dirty="0" smtClean="0">
                <a:latin typeface="Lucida Console" panose="020B0609040504020204" pitchFamily="49" charset="0"/>
              </a:rPr>
              <a:t>,};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quadCol</a:t>
            </a:r>
            <a:r>
              <a:rPr lang="en-US" sz="1100" dirty="0">
                <a:latin typeface="Lucida Console" panose="020B0609040504020204" pitchFamily="49" charset="0"/>
              </a:rPr>
              <a:t>[16</a:t>
            </a:r>
            <a:r>
              <a:rPr lang="en-US" sz="1100" dirty="0" smtClean="0">
                <a:latin typeface="Lucida Console" panose="020B0609040504020204" pitchFamily="49" charset="0"/>
              </a:rPr>
              <a:t>]=    {1,1,1,1,1,1,1,1,1,1,1,1,1,1,1,1    };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quadPointSize</a:t>
            </a:r>
            <a:r>
              <a:rPr lang="en-US" sz="1100" dirty="0">
                <a:latin typeface="Lucida Console" panose="020B0609040504020204" pitchFamily="49" charset="0"/>
              </a:rPr>
              <a:t>[4</a:t>
            </a:r>
            <a:r>
              <a:rPr lang="en-US" sz="1100" dirty="0" smtClean="0">
                <a:latin typeface="Lucida Console" panose="020B0609040504020204" pitchFamily="49" charset="0"/>
              </a:rPr>
              <a:t>]={1,1,2,2};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GLfloat</a:t>
            </a:r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cubeTexCoordRange</a:t>
            </a:r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[]={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0.0f,0.5f,  0.5f,0.0f,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0.5f,0.5f,  1.0f,0.0f,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0.0f,1.0f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,  0.5f,0.5f,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0.5f,1.0f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,  1.0f,0.5f,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  <a:endParaRPr lang="en-US" sz="11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glUseProgram</a:t>
            </a:r>
            <a:r>
              <a:rPr lang="en-US" sz="1100" dirty="0" smtClean="0"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latin typeface="Lucida Console" panose="020B0609040504020204" pitchFamily="49" charset="0"/>
              </a:rPr>
              <a:t>pointSprite.programIdent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glUniformMatrix4fv(pointSprite.uniformProjectionPos,1,GL_FALSE,projMat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glUniformMatrix4fv(pointSprite.uniformModelViewPos,1,GL_FALSE,viewMat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glUniform1f(pointSprite.uniformSizeInPixelPos,0.0f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glUniform1f(pointSprite.uniformSizeIn3dPos,1.0f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glUniform1f(</a:t>
            </a:r>
            <a:r>
              <a:rPr lang="en-US" sz="1100" dirty="0" err="1" smtClean="0">
                <a:latin typeface="Lucida Console" panose="020B0609040504020204" pitchFamily="49" charset="0"/>
              </a:rPr>
              <a:t>pointSprite.uniformViewportHeightPos</a:t>
            </a:r>
            <a:r>
              <a:rPr lang="en-US" sz="1100" dirty="0">
                <a:latin typeface="Lucida Console" panose="020B0609040504020204" pitchFamily="49" charset="0"/>
              </a:rPr>
              <a:t>,(float)</a:t>
            </a:r>
            <a:r>
              <a:rPr lang="en-US" sz="1100" dirty="0" err="1">
                <a:latin typeface="Lucida Console" panose="020B0609040504020204" pitchFamily="49" charset="0"/>
              </a:rPr>
              <a:t>hei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endParaRPr lang="en-US" sz="11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4950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Sprite with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Draw() function (continued):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9282" y="1598063"/>
            <a:ext cx="8850500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glActiveTexture</a:t>
            </a:r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(GL_TEXTURE0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glBindTexture</a:t>
            </a:r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(GL_TEXTURE_2D,textureIdent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glUniform1f(pointSprite.uniformTexture2dPos,0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100" dirty="0" smtClean="0"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latin typeface="Lucida Console" panose="020B0609040504020204" pitchFamily="49" charset="0"/>
              </a:rPr>
              <a:t>pointSprite.attribVertexPos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100" dirty="0" smtClean="0"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latin typeface="Lucida Console" panose="020B0609040504020204" pitchFamily="49" charset="0"/>
              </a:rPr>
              <a:t>pointSprite.attribColorPos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100" dirty="0" smtClean="0"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latin typeface="Lucida Console" panose="020B0609040504020204" pitchFamily="49" charset="0"/>
              </a:rPr>
              <a:t>pointSprite.attribPointSizePos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glEnableVertexAttribArray</a:t>
            </a:r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pointSprite.attribTexCoordRangePos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100" dirty="0" smtClean="0">
                <a:latin typeface="Lucida Console" panose="020B0609040504020204" pitchFamily="49" charset="0"/>
              </a:rPr>
              <a:t>(pointSprite.attribVertexPos,3,GL_FLOAT,GL_FALSE,0,quadVtx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100" dirty="0" smtClean="0">
                <a:latin typeface="Lucida Console" panose="020B0609040504020204" pitchFamily="49" charset="0"/>
              </a:rPr>
              <a:t>(pointSprite.attribColorPos,4,GL_FLOAT,GL_FALSE,0,quadCol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100" dirty="0" smtClean="0">
                <a:latin typeface="Lucida Console" panose="020B0609040504020204" pitchFamily="49" charset="0"/>
              </a:rPr>
              <a:t>(pointSprite.attribPointSizePos,1,GL_FLOAT,GL_FALSE,0,quadPointSize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glVertexAttribPointer</a:t>
            </a:r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(pointSprite.attribTexCoordRangePos,4,GL_FLOAT,GL_FALSE,0,cubeTexCoordRange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glEnable</a:t>
            </a:r>
            <a:r>
              <a:rPr lang="en-US" sz="1100" dirty="0" smtClean="0">
                <a:latin typeface="Lucida Console" panose="020B0609040504020204" pitchFamily="49" charset="0"/>
              </a:rPr>
              <a:t>(GL_POINT_SPRITE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glEnable</a:t>
            </a:r>
            <a:r>
              <a:rPr lang="en-US" sz="1100" dirty="0" smtClean="0">
                <a:latin typeface="Lucida Console" panose="020B0609040504020204" pitchFamily="49" charset="0"/>
              </a:rPr>
              <a:t>(GL_PROGRAM_POINT_SIZE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glDrawArrays</a:t>
            </a:r>
            <a:r>
              <a:rPr lang="en-US" sz="1100" dirty="0" smtClean="0">
                <a:latin typeface="Lucida Console" panose="020B0609040504020204" pitchFamily="49" charset="0"/>
              </a:rPr>
              <a:t>(GL_POINTS,0,4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glDisable</a:t>
            </a:r>
            <a:r>
              <a:rPr lang="en-US" sz="1100" dirty="0" smtClean="0">
                <a:latin typeface="Lucida Console" panose="020B0609040504020204" pitchFamily="49" charset="0"/>
              </a:rPr>
              <a:t>(GL_PROGRAM_POINT_SIZE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glDisable</a:t>
            </a:r>
            <a:r>
              <a:rPr lang="en-US" sz="1100" dirty="0" smtClean="0">
                <a:latin typeface="Lucida Console" panose="020B0609040504020204" pitchFamily="49" charset="0"/>
              </a:rPr>
              <a:t>(GL_POINT_SPRITE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100" dirty="0" smtClean="0"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latin typeface="Lucida Console" panose="020B0609040504020204" pitchFamily="49" charset="0"/>
              </a:rPr>
              <a:t>pointSprite.attribVertexPos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100" dirty="0" smtClean="0"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latin typeface="Lucida Console" panose="020B0609040504020204" pitchFamily="49" charset="0"/>
              </a:rPr>
              <a:t>pointSprite.attribColorPos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glDisableVertexAttribArray</a:t>
            </a:r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pointSprite.attribTexCoordRangePos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151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 in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transparency_1 example.</a:t>
            </a:r>
          </a:p>
          <a:p>
            <a:r>
              <a:rPr lang="en-US" dirty="0" smtClean="0"/>
              <a:t>It draws a solid cube inside a semi-transparent cube using the </a:t>
            </a:r>
            <a:r>
              <a:rPr lang="en-US" dirty="0" err="1" smtClean="0"/>
              <a:t>Phong</a:t>
            </a:r>
            <a:r>
              <a:rPr lang="en-US" dirty="0" smtClean="0"/>
              <a:t>-Shading renderer.</a:t>
            </a:r>
          </a:p>
          <a:p>
            <a:r>
              <a:rPr lang="en-US" dirty="0" smtClean="0"/>
              <a:t>In Draw() function: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DrawCube</a:t>
            </a:r>
            <a:r>
              <a:rPr lang="en-US" dirty="0" smtClean="0"/>
              <a:t> takes four parameters, dimension, red, green, blue, and alpha.</a:t>
            </a:r>
          </a:p>
          <a:p>
            <a:r>
              <a:rPr lang="en-US" dirty="0" smtClean="0"/>
              <a:t>The program draws solid cube (alpha=1.0) first, and then semi-transparent cube (alpha=0.5).</a:t>
            </a:r>
          </a:p>
          <a:p>
            <a:r>
              <a:rPr lang="en-US" dirty="0" smtClean="0"/>
              <a:t>What if I draw the semi-transparent cube first?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444" y="2866031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DrawCube</a:t>
            </a:r>
            <a:r>
              <a:rPr lang="en-US" dirty="0" smtClean="0"/>
              <a:t>(5.0,0,0,1,1</a:t>
            </a:r>
            <a:r>
              <a:rPr lang="en-US" dirty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DrawCube</a:t>
            </a:r>
            <a:r>
              <a:rPr lang="en-US" dirty="0" smtClean="0"/>
              <a:t>(8.0,1,0,0,0.5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93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 in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transparent object is in front of a solid object, the solid object may not be drawn.</a:t>
            </a:r>
          </a:p>
          <a:p>
            <a:r>
              <a:rPr lang="en-US" dirty="0" smtClean="0"/>
              <a:t>Even worse, it may create a peep-hole effect.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72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 in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requires a ray-tracing to draw a perfect image without artifacts.</a:t>
            </a:r>
          </a:p>
          <a:p>
            <a:endParaRPr lang="en-US" dirty="0"/>
          </a:p>
          <a:p>
            <a:r>
              <a:rPr lang="en-US" dirty="0" smtClean="0"/>
              <a:t>Possible Practical Solutions:</a:t>
            </a:r>
          </a:p>
          <a:p>
            <a:pPr lvl="1"/>
            <a:r>
              <a:rPr lang="en-US" dirty="0" smtClean="0"/>
              <a:t>Sort elements based on the depth before drawing.</a:t>
            </a:r>
          </a:p>
          <a:p>
            <a:pPr lvl="1"/>
            <a:r>
              <a:rPr lang="en-US" dirty="0" smtClean="0"/>
              <a:t>Drawing solid elements first.  (Most practical)</a:t>
            </a:r>
            <a:endParaRPr lang="en-US" dirty="0"/>
          </a:p>
        </p:txBody>
      </p:sp>
      <p:pic>
        <p:nvPicPr>
          <p:cNvPr id="1026" name="Picture 2" descr="E:\development\trunk\src\ysflight\runtime\document\peephol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3725863" cy="255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evelopment\trunk\src\ysflight\runtime\document\peephol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060" y="3581400"/>
            <a:ext cx="3725863" cy="255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142774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Horizon beyond the hangar is visible due to the peep-hole effect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583556" y="6145619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Solid elements are drawn first.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743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cloud with particle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Use point sprites to draw cloud, steam, and burning fire.</a:t>
            </a:r>
          </a:p>
          <a:p>
            <a:r>
              <a:rPr lang="en-US" dirty="0" smtClean="0"/>
              <a:t>Sprite patterns: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56" y="2392264"/>
            <a:ext cx="1434633" cy="1434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89" y="2392263"/>
            <a:ext cx="1434633" cy="1434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92262"/>
            <a:ext cx="1434633" cy="1434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411" y="2392261"/>
            <a:ext cx="1434633" cy="143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48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class that:</a:t>
            </a:r>
          </a:p>
          <a:p>
            <a:pPr lvl="1"/>
            <a:r>
              <a:rPr lang="en-US" dirty="0" smtClean="0"/>
              <a:t>Generates a group of particles,</a:t>
            </a:r>
          </a:p>
          <a:p>
            <a:pPr lvl="1"/>
            <a:r>
              <a:rPr lang="en-US" dirty="0" smtClean="0"/>
              <a:t>retains a group of particles, and</a:t>
            </a:r>
          </a:p>
          <a:p>
            <a:pPr lvl="1"/>
            <a:r>
              <a:rPr lang="en-US" dirty="0" smtClean="0"/>
              <a:t>makes vertex attributes.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particle.h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1" y="3108960"/>
            <a:ext cx="66928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class </a:t>
            </a:r>
            <a:r>
              <a:rPr lang="en-US" sz="1200" dirty="0">
                <a:latin typeface="Lucida Console" panose="020B0609040504020204" pitchFamily="49" charset="0"/>
              </a:rPr>
              <a:t>Particle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public</a:t>
            </a:r>
            <a:r>
              <a:rPr lang="en-US" sz="12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YsVec3 </a:t>
            </a:r>
            <a:r>
              <a:rPr lang="en-US" sz="1200" dirty="0" err="1">
                <a:latin typeface="Lucida Console" panose="020B0609040504020204" pitchFamily="49" charset="0"/>
              </a:rPr>
              <a:t>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float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[4];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};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::vector &lt;Particle&gt; particle;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::vector &lt;float&gt; </a:t>
            </a:r>
            <a:r>
              <a:rPr lang="en-US" sz="1200" dirty="0" err="1">
                <a:latin typeface="Lucida Console" panose="020B0609040504020204" pitchFamily="49" charset="0"/>
              </a:rPr>
              <a:t>vtx,pointSize,col,texCoordRange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void </a:t>
            </a:r>
            <a:r>
              <a:rPr lang="en-US" sz="1200" dirty="0" err="1">
                <a:latin typeface="Lucida Console" panose="020B0609040504020204" pitchFamily="49" charset="0"/>
              </a:rPr>
              <a:t>CleanUp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void </a:t>
            </a:r>
            <a:r>
              <a:rPr lang="en-US" sz="1200" dirty="0" err="1">
                <a:latin typeface="Lucida Console" panose="020B0609040504020204" pitchFamily="49" charset="0"/>
              </a:rPr>
              <a:t>MakeCloud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nParticle,const</a:t>
            </a:r>
            <a:r>
              <a:rPr lang="en-US" sz="1200" dirty="0">
                <a:latin typeface="Lucida Console" panose="020B0609040504020204" pitchFamily="49" charset="0"/>
              </a:rPr>
              <a:t> YsVec3 &amp;</a:t>
            </a:r>
            <a:r>
              <a:rPr lang="en-US" sz="1200" dirty="0" err="1">
                <a:latin typeface="Lucida Console" panose="020B0609040504020204" pitchFamily="49" charset="0"/>
              </a:rPr>
              <a:t>min,const</a:t>
            </a:r>
            <a:r>
              <a:rPr lang="en-US" sz="1200" dirty="0">
                <a:latin typeface="Lucida Console" panose="020B0609040504020204" pitchFamily="49" charset="0"/>
              </a:rPr>
              <a:t> YsVec3 &amp;max);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void </a:t>
            </a:r>
            <a:r>
              <a:rPr lang="en-US" sz="1200" dirty="0" err="1">
                <a:latin typeface="Lucida Console" panose="020B0609040504020204" pitchFamily="49" charset="0"/>
              </a:rPr>
              <a:t>MakeVertexBuffer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832167" y="3699164"/>
            <a:ext cx="199506" cy="1117956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1753" y="2663427"/>
            <a:ext cx="4472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Information that a particle needs to carry.  To use a texture-atlas, it needs a position and texture-coordinate range.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973484" y="3125092"/>
            <a:ext cx="698269" cy="1172588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4438996" y="4960938"/>
            <a:ext cx="133004" cy="201266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95455" y="3699164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 array of particles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1"/>
            <a:endCxn id="9" idx="1"/>
          </p:cNvCxnSpPr>
          <p:nvPr/>
        </p:nvCxnSpPr>
        <p:spPr>
          <a:xfrm flipH="1">
            <a:off x="4572000" y="3883830"/>
            <a:ext cx="623455" cy="1177741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62862" y="4229449"/>
            <a:ext cx="246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Vertex Attribute Arrays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6093229" y="5162204"/>
            <a:ext cx="149629" cy="173580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 flipH="1">
            <a:off x="6242858" y="4598781"/>
            <a:ext cx="1053771" cy="650213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3405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cloud with particle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5884" y="714894"/>
            <a:ext cx="762260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#include 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  <a:r>
              <a:rPr lang="en-US" sz="1200" dirty="0" err="1">
                <a:latin typeface="Lucida Console" panose="020B0609040504020204" pitchFamily="49" charset="0"/>
              </a:rPr>
              <a:t>particle.h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#include </a:t>
            </a:r>
            <a:r>
              <a:rPr lang="en-US" sz="1200" dirty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stdlib.h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CleanUp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particle.clear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vtx.clear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col.clear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texCoordRange.clear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MakeCloud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nParticle,const</a:t>
            </a:r>
            <a:r>
              <a:rPr lang="en-US" sz="1200" dirty="0">
                <a:latin typeface="Lucida Console" panose="020B0609040504020204" pitchFamily="49" charset="0"/>
              </a:rPr>
              <a:t> YsVec3 &amp;</a:t>
            </a:r>
            <a:r>
              <a:rPr lang="en-US" sz="1200" dirty="0" err="1">
                <a:latin typeface="Lucida Console" panose="020B0609040504020204" pitchFamily="49" charset="0"/>
              </a:rPr>
              <a:t>min,const</a:t>
            </a:r>
            <a:r>
              <a:rPr lang="en-US" sz="1200" dirty="0">
                <a:latin typeface="Lucida Console" panose="020B0609040504020204" pitchFamily="49" charset="0"/>
              </a:rPr>
              <a:t> YsVec3 &amp;max)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particle.resize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nParticle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for(auto </a:t>
            </a:r>
            <a:r>
              <a:rPr lang="en-US" sz="1200" dirty="0">
                <a:latin typeface="Lucida Console" panose="020B0609040504020204" pitchFamily="49" charset="0"/>
              </a:rPr>
              <a:t>&amp;p : particle)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double </a:t>
            </a:r>
            <a:r>
              <a:rPr lang="en-US" sz="1200" dirty="0">
                <a:latin typeface="Lucida Console" panose="020B0609040504020204" pitchFamily="49" charset="0"/>
              </a:rPr>
              <a:t>s=(double)rand()/(double)RAND_MAX;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double </a:t>
            </a:r>
            <a:r>
              <a:rPr lang="en-US" sz="1200" dirty="0">
                <a:latin typeface="Lucida Console" panose="020B0609040504020204" pitchFamily="49" charset="0"/>
              </a:rPr>
              <a:t>t=(double)rand()/(double)RAND_MAX;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double </a:t>
            </a:r>
            <a:r>
              <a:rPr lang="en-US" sz="1200" dirty="0">
                <a:latin typeface="Lucida Console" panose="020B0609040504020204" pitchFamily="49" charset="0"/>
              </a:rPr>
              <a:t>u=(double)rand()/(double)RAND_MAX;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double </a:t>
            </a:r>
            <a:r>
              <a:rPr lang="en-US" sz="1200" dirty="0">
                <a:latin typeface="Lucida Console" panose="020B0609040504020204" pitchFamily="49" charset="0"/>
              </a:rPr>
              <a:t>x=</a:t>
            </a:r>
            <a:r>
              <a:rPr lang="en-US" sz="1200" dirty="0" err="1">
                <a:latin typeface="Lucida Console" panose="020B0609040504020204" pitchFamily="49" charset="0"/>
              </a:rPr>
              <a:t>min.x</a:t>
            </a:r>
            <a:r>
              <a:rPr lang="en-US" sz="1200" dirty="0">
                <a:latin typeface="Lucida Console" panose="020B0609040504020204" pitchFamily="49" charset="0"/>
              </a:rPr>
              <a:t>()*(1.0-s)+</a:t>
            </a:r>
            <a:r>
              <a:rPr lang="en-US" sz="1200" dirty="0" err="1">
                <a:latin typeface="Lucida Console" panose="020B0609040504020204" pitchFamily="49" charset="0"/>
              </a:rPr>
              <a:t>max.x</a:t>
            </a:r>
            <a:r>
              <a:rPr lang="en-US" sz="1200" dirty="0">
                <a:latin typeface="Lucida Console" panose="020B0609040504020204" pitchFamily="49" charset="0"/>
              </a:rPr>
              <a:t>()*s;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double </a:t>
            </a:r>
            <a:r>
              <a:rPr lang="en-US" sz="1200" dirty="0">
                <a:latin typeface="Lucida Console" panose="020B0609040504020204" pitchFamily="49" charset="0"/>
              </a:rPr>
              <a:t>y=</a:t>
            </a:r>
            <a:r>
              <a:rPr lang="en-US" sz="1200" dirty="0" err="1">
                <a:latin typeface="Lucida Console" panose="020B0609040504020204" pitchFamily="49" charset="0"/>
              </a:rPr>
              <a:t>min.y</a:t>
            </a:r>
            <a:r>
              <a:rPr lang="en-US" sz="1200" dirty="0">
                <a:latin typeface="Lucida Console" panose="020B0609040504020204" pitchFamily="49" charset="0"/>
              </a:rPr>
              <a:t>()*(1.0-t)+</a:t>
            </a:r>
            <a:r>
              <a:rPr lang="en-US" sz="1200" dirty="0" err="1">
                <a:latin typeface="Lucida Console" panose="020B0609040504020204" pitchFamily="49" charset="0"/>
              </a:rPr>
              <a:t>max.y</a:t>
            </a:r>
            <a:r>
              <a:rPr lang="en-US" sz="1200" dirty="0">
                <a:latin typeface="Lucida Console" panose="020B0609040504020204" pitchFamily="49" charset="0"/>
              </a:rPr>
              <a:t>()*t;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double </a:t>
            </a:r>
            <a:r>
              <a:rPr lang="en-US" sz="1200" dirty="0">
                <a:latin typeface="Lucida Console" panose="020B0609040504020204" pitchFamily="49" charset="0"/>
              </a:rPr>
              <a:t>z=</a:t>
            </a:r>
            <a:r>
              <a:rPr lang="en-US" sz="1200" dirty="0" err="1">
                <a:latin typeface="Lucida Console" panose="020B0609040504020204" pitchFamily="49" charset="0"/>
              </a:rPr>
              <a:t>min.z</a:t>
            </a:r>
            <a:r>
              <a:rPr lang="en-US" sz="1200" dirty="0">
                <a:latin typeface="Lucida Console" panose="020B0609040504020204" pitchFamily="49" charset="0"/>
              </a:rPr>
              <a:t>()*(1.0-u)+</a:t>
            </a:r>
            <a:r>
              <a:rPr lang="en-US" sz="1200" dirty="0" err="1">
                <a:latin typeface="Lucida Console" panose="020B0609040504020204" pitchFamily="49" charset="0"/>
              </a:rPr>
              <a:t>max.z</a:t>
            </a:r>
            <a:r>
              <a:rPr lang="en-US" sz="1200" dirty="0">
                <a:latin typeface="Lucida Console" panose="020B0609040504020204" pitchFamily="49" charset="0"/>
              </a:rPr>
              <a:t>()*u;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p.pos.Set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x,y,z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// </a:t>
            </a:r>
            <a:r>
              <a:rPr lang="en-US" sz="1200" dirty="0">
                <a:latin typeface="Lucida Console" panose="020B0609040504020204" pitchFamily="49" charset="0"/>
              </a:rPr>
              <a:t>Assume 4x4 texture atlas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s=0.25</a:t>
            </a:r>
            <a:r>
              <a:rPr lang="en-US" sz="1200" dirty="0">
                <a:latin typeface="Lucida Console" panose="020B0609040504020204" pitchFamily="49" charset="0"/>
              </a:rPr>
              <a:t>*(double)(rand()%4);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t=0.75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p.texCoordRange</a:t>
            </a:r>
            <a:r>
              <a:rPr lang="en-US" sz="1200" dirty="0" smtClean="0">
                <a:latin typeface="Lucida Console" panose="020B0609040504020204" pitchFamily="49" charset="0"/>
              </a:rPr>
              <a:t>[0</a:t>
            </a:r>
            <a:r>
              <a:rPr lang="en-US" sz="1200" dirty="0">
                <a:latin typeface="Lucida Console" panose="020B0609040504020204" pitchFamily="49" charset="0"/>
              </a:rPr>
              <a:t>]=(float)s;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p.texCoordRange</a:t>
            </a:r>
            <a:r>
              <a:rPr lang="en-US" sz="1200" dirty="0" smtClean="0">
                <a:latin typeface="Lucida Console" panose="020B0609040504020204" pitchFamily="49" charset="0"/>
              </a:rPr>
              <a:t>[1</a:t>
            </a:r>
            <a:r>
              <a:rPr lang="en-US" sz="1200" dirty="0">
                <a:latin typeface="Lucida Console" panose="020B0609040504020204" pitchFamily="49" charset="0"/>
              </a:rPr>
              <a:t>]=(float)t;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p.texCoordRange</a:t>
            </a:r>
            <a:r>
              <a:rPr lang="en-US" sz="1200" dirty="0" smtClean="0">
                <a:latin typeface="Lucida Console" panose="020B0609040504020204" pitchFamily="49" charset="0"/>
              </a:rPr>
              <a:t>[2</a:t>
            </a:r>
            <a:r>
              <a:rPr lang="en-US" sz="1200" dirty="0">
                <a:latin typeface="Lucida Console" panose="020B0609040504020204" pitchFamily="49" charset="0"/>
              </a:rPr>
              <a:t>]=(float)s+0.25;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p.texCoordRange</a:t>
            </a:r>
            <a:r>
              <a:rPr lang="en-US" sz="1200" dirty="0" smtClean="0">
                <a:latin typeface="Lucida Console" panose="020B0609040504020204" pitchFamily="49" charset="0"/>
              </a:rPr>
              <a:t>[3</a:t>
            </a:r>
            <a:r>
              <a:rPr lang="en-US" sz="1200" dirty="0">
                <a:latin typeface="Lucida Console" panose="020B0609040504020204" pitchFamily="49" charset="0"/>
              </a:rPr>
              <a:t>]=(float)t+0.25;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 rot="-5400000">
            <a:off x="6296892" y="901930"/>
            <a:ext cx="199506" cy="2784765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62451" y="1579418"/>
            <a:ext cx="280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box where the particles are scattered.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4222865" y="4960938"/>
            <a:ext cx="157942" cy="1340109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5519651"/>
            <a:ext cx="438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Assign one of the four patterns randomly.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871258" y="3275215"/>
            <a:ext cx="191193" cy="1197032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62204" y="3815542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Random location within the box.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70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Billboarding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 be achieved by adding offsets to the vertex position in the camera-coordinate system, or in the screen coordinate system.</a:t>
            </a:r>
          </a:p>
          <a:p>
            <a:r>
              <a:rPr lang="en-US" dirty="0" smtClean="0"/>
              <a:t>Two types:</a:t>
            </a:r>
          </a:p>
          <a:p>
            <a:pPr lvl="1"/>
            <a:r>
              <a:rPr lang="en-US" dirty="0" smtClean="0"/>
              <a:t>Offset in the camera coordinate system:</a:t>
            </a:r>
          </a:p>
          <a:p>
            <a:pPr lvl="2"/>
            <a:r>
              <a:rPr lang="en-US" dirty="0" smtClean="0"/>
              <a:t>Offset applied after model-view matrix.</a:t>
            </a:r>
          </a:p>
          <a:p>
            <a:pPr lvl="2"/>
            <a:r>
              <a:rPr lang="en-US" dirty="0" smtClean="0"/>
              <a:t>Will change the size of the primitive depending on the distance from the view point.</a:t>
            </a:r>
            <a:endParaRPr lang="en-US" dirty="0"/>
          </a:p>
          <a:p>
            <a:pPr lvl="1"/>
            <a:r>
              <a:rPr lang="en-US" dirty="0" smtClean="0"/>
              <a:t>Offset in the screen coordinate system:</a:t>
            </a:r>
          </a:p>
          <a:p>
            <a:pPr lvl="2"/>
            <a:r>
              <a:rPr lang="en-US" dirty="0" smtClean="0"/>
              <a:t>Offset applied after model-view and projection matrices.</a:t>
            </a:r>
          </a:p>
          <a:p>
            <a:pPr lvl="2"/>
            <a:r>
              <a:rPr lang="en-US" dirty="0" smtClean="0"/>
              <a:t>Appears as the same size regardless of the distance from the view point.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97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cloud with particle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643" y="1039091"/>
            <a:ext cx="501291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MakeVertexBuffer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vtx.resize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()*3);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col.resize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()*4);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pointSize.resize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texCoordRange.resize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()*4);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for(auto </a:t>
            </a:r>
            <a:r>
              <a:rPr lang="en-US" sz="1200" dirty="0">
                <a:latin typeface="Lucida Console" panose="020B0609040504020204" pitchFamily="49" charset="0"/>
              </a:rPr>
              <a:t>&amp;p : particle)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vtx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*3  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p.pos.xf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vtx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*3+1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p.pos.yf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vtx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*3+2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p.pos.zf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col[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*4  </a:t>
            </a:r>
            <a:r>
              <a:rPr lang="en-US" sz="1200" dirty="0">
                <a:latin typeface="Lucida Console" panose="020B0609040504020204" pitchFamily="49" charset="0"/>
              </a:rPr>
              <a:t>]=1;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col[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*4+1</a:t>
            </a:r>
            <a:r>
              <a:rPr lang="en-US" sz="1200" dirty="0">
                <a:latin typeface="Lucida Console" panose="020B0609040504020204" pitchFamily="49" charset="0"/>
              </a:rPr>
              <a:t>]=1;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col[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*4+2</a:t>
            </a:r>
            <a:r>
              <a:rPr lang="en-US" sz="1200" dirty="0">
                <a:latin typeface="Lucida Console" panose="020B0609040504020204" pitchFamily="49" charset="0"/>
              </a:rPr>
              <a:t>]=1;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col[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*4+3]=0.3;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pointSize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]=1.0f;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texCoordRange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*4  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[0];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texCoordRange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*4+1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[1];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texCoordRange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*4+2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[2];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texCoordRange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*4+3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[3];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++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563685" y="972589"/>
            <a:ext cx="149629" cy="332509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13314" y="955964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vertex attribute arrays for rendering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661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cloud with particle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</a:t>
            </a:r>
            <a:r>
              <a:rPr lang="en-US" dirty="0" err="1"/>
              <a:t>point_sprite_texture</a:t>
            </a:r>
            <a:endParaRPr lang="en-US" dirty="0"/>
          </a:p>
          <a:p>
            <a:r>
              <a:rPr lang="en-US" dirty="0" smtClean="0"/>
              <a:t>In Initialize(), load sprite4x4.png and create a texture from it.  (The file must be in the data sub-directory.)</a:t>
            </a:r>
          </a:p>
          <a:p>
            <a:r>
              <a:rPr lang="en-US" dirty="0" smtClean="0"/>
              <a:t>Also add in Initialize(),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Draw(),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397" y="2765484"/>
            <a:ext cx="6692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nParticle</a:t>
            </a:r>
            <a:r>
              <a:rPr lang="en-US" sz="1200" dirty="0" smtClean="0">
                <a:latin typeface="Lucida Console" panose="020B0609040504020204" pitchFamily="49" charset="0"/>
              </a:rPr>
              <a:t>=2000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particleGroup.MakeCloud</a:t>
            </a:r>
            <a:r>
              <a:rPr lang="en-US" sz="1200" dirty="0" smtClean="0">
                <a:latin typeface="Lucida Console" panose="020B0609040504020204" pitchFamily="49" charset="0"/>
              </a:rPr>
              <a:t>(nParticle,YsVec3</a:t>
            </a:r>
            <a:r>
              <a:rPr lang="en-US" sz="1200" dirty="0">
                <a:latin typeface="Lucida Console" panose="020B0609040504020204" pitchFamily="49" charset="0"/>
              </a:rPr>
              <a:t>(-8,-4,-8),YsVec3(8,4,8));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particleGroup.MakeVertexBuffer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397" y="4168824"/>
            <a:ext cx="576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glDrawArrays</a:t>
            </a:r>
            <a:r>
              <a:rPr lang="en-US" sz="1200" dirty="0" smtClean="0">
                <a:latin typeface="Lucida Console" panose="020B0609040504020204" pitchFamily="49" charset="0"/>
              </a:rPr>
              <a:t>(GL_POINTS,0,particleGroup.particle.size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810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cloud with particle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Renders somewhat gaseous thing.</a:t>
            </a:r>
          </a:p>
          <a:p>
            <a:r>
              <a:rPr lang="en-US" dirty="0" smtClean="0"/>
              <a:t>But, we don’t want to see squares.</a:t>
            </a:r>
          </a:p>
          <a:p>
            <a:r>
              <a:rPr lang="en-US" dirty="0" smtClean="0"/>
              <a:t>Use alpha-cut-off in the fragment </a:t>
            </a:r>
            <a:r>
              <a:rPr lang="en-US" dirty="0" err="1" smtClean="0"/>
              <a:t>shader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Some improvement, but still not very gas-like.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7854" y="2580818"/>
            <a:ext cx="2775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if(</a:t>
            </a:r>
            <a:r>
              <a:rPr lang="en-US" sz="1200" dirty="0" err="1" smtClean="0">
                <a:latin typeface="Lucida Console" panose="020B0609040504020204" pitchFamily="49" charset="0"/>
              </a:rPr>
              <a:t>gl_FragColor.a</a:t>
            </a:r>
            <a:r>
              <a:rPr lang="en-US" sz="1200" dirty="0" smtClean="0">
                <a:latin typeface="Lucida Console" panose="020B0609040504020204" pitchFamily="49" charset="0"/>
              </a:rPr>
              <a:t>&lt;0.01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discard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59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cloud with particle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pattern has only two colors, this problem can be solved by:</a:t>
            </a:r>
          </a:p>
          <a:p>
            <a:pPr lvl="1"/>
            <a:r>
              <a:rPr lang="en-US" dirty="0" smtClean="0"/>
              <a:t>Disabling writing to Z-buffer (</a:t>
            </a:r>
            <a:r>
              <a:rPr lang="en-US" dirty="0" err="1" smtClean="0"/>
              <a:t>glDepthMask</a:t>
            </a:r>
            <a:r>
              <a:rPr lang="en-US" dirty="0" smtClean="0"/>
              <a:t>(0)), and</a:t>
            </a:r>
          </a:p>
          <a:p>
            <a:pPr lvl="1"/>
            <a:r>
              <a:rPr lang="en-US" dirty="0" smtClean="0"/>
              <a:t>Using additive transparency (more overlapping particles make the object brighter), or</a:t>
            </a:r>
          </a:p>
          <a:p>
            <a:pPr lvl="1"/>
            <a:r>
              <a:rPr lang="en-US" dirty="0" smtClean="0"/>
              <a:t>Using multiplicative transparency (more overlapping particles make the object darker).</a:t>
            </a:r>
          </a:p>
          <a:p>
            <a:r>
              <a:rPr lang="en-US" dirty="0" smtClean="0"/>
              <a:t>But, it makes the object somewhat monotonic.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772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cloud with particle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Sorting the particles based on the distance from the view point.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509" y="1779687"/>
            <a:ext cx="743665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MakeVertexBuffer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YsVec3 &amp;</a:t>
            </a:r>
            <a:r>
              <a:rPr lang="en-US" sz="1200" dirty="0" err="1">
                <a:latin typeface="Lucida Console" panose="020B0609040504020204" pitchFamily="49" charset="0"/>
              </a:rPr>
              <a:t>viewDir,float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particleSize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vtx.resize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()*3);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col.resize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()*4);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pointSize.resize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texCoordRange.resize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()*4);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auto </a:t>
            </a:r>
            <a:r>
              <a:rPr lang="en-US" sz="1200" dirty="0" err="1">
                <a:latin typeface="Lucida Console" panose="020B0609040504020204" pitchFamily="49" charset="0"/>
              </a:rPr>
              <a:t>idxBuf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SortIndex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viewDir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for(auto </a:t>
            </a:r>
            <a:r>
              <a:rPr lang="en-US" sz="1200" dirty="0">
                <a:latin typeface="Lucida Console" panose="020B0609040504020204" pitchFamily="49" charset="0"/>
              </a:rPr>
              <a:t>&amp;</a:t>
            </a:r>
            <a:r>
              <a:rPr lang="en-US" sz="1200" dirty="0" err="1">
                <a:latin typeface="Lucida Console" panose="020B0609040504020204" pitchFamily="49" charset="0"/>
              </a:rPr>
              <a:t>sortedIdx</a:t>
            </a:r>
            <a:r>
              <a:rPr lang="en-US" sz="1200" dirty="0">
                <a:latin typeface="Lucida Console" panose="020B0609040504020204" pitchFamily="49" charset="0"/>
              </a:rPr>
              <a:t> : </a:t>
            </a:r>
            <a:r>
              <a:rPr lang="en-US" sz="1200" dirty="0" err="1">
                <a:latin typeface="Lucida Console" panose="020B0609040504020204" pitchFamily="49" charset="0"/>
              </a:rPr>
              <a:t>idxBuf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auto </a:t>
            </a:r>
            <a:r>
              <a:rPr lang="en-US" sz="1200" dirty="0">
                <a:latin typeface="Lucida Console" panose="020B0609040504020204" pitchFamily="49" charset="0"/>
              </a:rPr>
              <a:t>&amp;p=particle[</a:t>
            </a:r>
            <a:r>
              <a:rPr lang="en-US" sz="1200" dirty="0" err="1">
                <a:latin typeface="Lucida Console" panose="020B0609040504020204" pitchFamily="49" charset="0"/>
              </a:rPr>
              <a:t>sortedIdx</a:t>
            </a:r>
            <a:r>
              <a:rPr lang="en-US" sz="1200" dirty="0">
                <a:latin typeface="Lucida Console" panose="020B0609040504020204" pitchFamily="49" charset="0"/>
              </a:rPr>
              <a:t>];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vtx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*3  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p.pos.xf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vtx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*3+1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p.pos.yf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vtx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*3+2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p.pos.zf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col[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*4  </a:t>
            </a:r>
            <a:r>
              <a:rPr lang="en-US" sz="1200" dirty="0">
                <a:latin typeface="Lucida Console" panose="020B0609040504020204" pitchFamily="49" charset="0"/>
              </a:rPr>
              <a:t>]=1;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col[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*4+1</a:t>
            </a:r>
            <a:r>
              <a:rPr lang="en-US" sz="1200" dirty="0">
                <a:latin typeface="Lucida Console" panose="020B0609040504020204" pitchFamily="49" charset="0"/>
              </a:rPr>
              <a:t>]=1;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col[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*4+2</a:t>
            </a:r>
            <a:r>
              <a:rPr lang="en-US" sz="1200" dirty="0">
                <a:latin typeface="Lucida Console" panose="020B0609040504020204" pitchFamily="49" charset="0"/>
              </a:rPr>
              <a:t>]=1;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col[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*4+3</a:t>
            </a:r>
            <a:r>
              <a:rPr lang="en-US" sz="1200" dirty="0">
                <a:latin typeface="Lucida Console" panose="020B0609040504020204" pitchFamily="49" charset="0"/>
              </a:rPr>
              <a:t>]=0.3;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pointSize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particleSize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texCoordRange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*4  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[0];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texCoordRange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*4+1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[1];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texCoordRange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*4+2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[2];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texCoordRange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*4+3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[3];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++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690851" y="2934393"/>
            <a:ext cx="124691" cy="224443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40233" y="297417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Sort particles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3335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cloud with particle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895" y="1130531"/>
            <a:ext cx="790152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::vector &lt;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&gt;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SortIndex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YsVec3 &amp;</a:t>
            </a:r>
            <a:r>
              <a:rPr lang="en-US" sz="1200" dirty="0" err="1">
                <a:latin typeface="Lucida Console" panose="020B0609040504020204" pitchFamily="49" charset="0"/>
              </a:rPr>
              <a:t>viewDir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::vector &lt;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&gt; </a:t>
            </a:r>
            <a:r>
              <a:rPr lang="en-US" sz="1200" dirty="0" err="1">
                <a:latin typeface="Lucida Console" panose="020B0609040504020204" pitchFamily="49" charset="0"/>
              </a:rPr>
              <a:t>idxBuf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idxBuf.resize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::vector &lt;double&gt; </a:t>
            </a:r>
            <a:r>
              <a:rPr lang="en-US" sz="1200" dirty="0" err="1">
                <a:latin typeface="Lucida Console" panose="020B0609040504020204" pitchFamily="49" charset="0"/>
              </a:rPr>
              <a:t>viewDist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viewDist.resize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for(auto </a:t>
            </a:r>
            <a:r>
              <a:rPr lang="en-US" sz="1200" dirty="0">
                <a:latin typeface="Lucida Console" panose="020B0609040504020204" pitchFamily="49" charset="0"/>
              </a:rPr>
              <a:t>&amp;p : particle)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idxBuf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viewDist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]=-</a:t>
            </a:r>
            <a:r>
              <a:rPr lang="en-US" sz="1200" dirty="0" err="1">
                <a:latin typeface="Lucida Console" panose="020B0609040504020204" pitchFamily="49" charset="0"/>
              </a:rPr>
              <a:t>viewDir</a:t>
            </a:r>
            <a:r>
              <a:rPr lang="en-US" sz="1200" dirty="0"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latin typeface="Lucida Console" panose="020B0609040504020204" pitchFamily="49" charset="0"/>
              </a:rPr>
              <a:t>p.pos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++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YsSimpleMergeSort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double,int</a:t>
            </a:r>
            <a:r>
              <a:rPr lang="en-US" sz="1200" dirty="0">
                <a:latin typeface="Lucida Console" panose="020B0609040504020204" pitchFamily="49" charset="0"/>
              </a:rPr>
              <a:t>&gt; (</a:t>
            </a:r>
            <a:r>
              <a:rPr lang="en-US" sz="1200" dirty="0" err="1">
                <a:latin typeface="Lucida Console" panose="020B0609040504020204" pitchFamily="49" charset="0"/>
              </a:rPr>
              <a:t>viewDist.size</a:t>
            </a:r>
            <a:r>
              <a:rPr lang="en-US" sz="1200" dirty="0">
                <a:latin typeface="Lucida Console" panose="020B0609040504020204" pitchFamily="49" charset="0"/>
              </a:rPr>
              <a:t>(),</a:t>
            </a:r>
            <a:r>
              <a:rPr lang="en-US" sz="1200" dirty="0" err="1">
                <a:latin typeface="Lucida Console" panose="020B0609040504020204" pitchFamily="49" charset="0"/>
              </a:rPr>
              <a:t>viewDist.data</a:t>
            </a:r>
            <a:r>
              <a:rPr lang="en-US" sz="1200" dirty="0">
                <a:latin typeface="Lucida Console" panose="020B0609040504020204" pitchFamily="49" charset="0"/>
              </a:rPr>
              <a:t>(),</a:t>
            </a:r>
            <a:r>
              <a:rPr lang="en-US" sz="1200" dirty="0" err="1">
                <a:latin typeface="Lucida Console" panose="020B0609040504020204" pitchFamily="49" charset="0"/>
              </a:rPr>
              <a:t>idxBuf.data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return </a:t>
            </a:r>
            <a:r>
              <a:rPr lang="en-US" sz="1200" dirty="0" err="1">
                <a:latin typeface="Lucida Console" panose="020B0609040504020204" pitchFamily="49" charset="0"/>
              </a:rPr>
              <a:t>idxBuf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624349" y="4281055"/>
            <a:ext cx="457200" cy="96427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11927" y="5428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1927" y="5320145"/>
            <a:ext cx="5602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you remember how merge-sort works?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this function, the array elements in </a:t>
            </a:r>
            <a:r>
              <a:rPr lang="en-US" dirty="0" err="1" smtClean="0">
                <a:solidFill>
                  <a:srgbClr val="FF0000"/>
                </a:solidFill>
              </a:rPr>
              <a:t>idxBuf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are sorted based on the elements in </a:t>
            </a:r>
            <a:r>
              <a:rPr lang="en-US" dirty="0" err="1" smtClean="0">
                <a:solidFill>
                  <a:srgbClr val="FF0000"/>
                </a:solidFill>
              </a:rPr>
              <a:t>viewDist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387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cloud with particle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Modifications:</a:t>
            </a:r>
          </a:p>
          <a:p>
            <a:pPr lvl="1"/>
            <a:r>
              <a:rPr lang="en-US" dirty="0" smtClean="0"/>
              <a:t>Increase/decrease number of particles.</a:t>
            </a:r>
          </a:p>
          <a:p>
            <a:pPr lvl="1"/>
            <a:r>
              <a:rPr lang="en-US" dirty="0" smtClean="0"/>
              <a:t>Increase/decrease alpha.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032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burning 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time, the particles need to move.</a:t>
            </a:r>
          </a:p>
          <a:p>
            <a:r>
              <a:rPr lang="en-US" dirty="0" smtClean="0"/>
              <a:t>Also must change color.</a:t>
            </a:r>
          </a:p>
          <a:p>
            <a:r>
              <a:rPr lang="en-US" dirty="0" smtClean="0"/>
              <a:t>First, make a program that generates and moves particles, and then change color.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646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burning fire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particle needs additional properties: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Age (seconds after generated)</a:t>
            </a:r>
          </a:p>
          <a:p>
            <a:pPr lvl="1"/>
            <a:r>
              <a:rPr lang="en-US" dirty="0" smtClean="0"/>
              <a:t>Life</a:t>
            </a:r>
          </a:p>
          <a:p>
            <a:r>
              <a:rPr lang="en-US" dirty="0" smtClean="0"/>
              <a:t>Two new member functions of </a:t>
            </a:r>
            <a:r>
              <a:rPr lang="en-US" dirty="0" err="1" smtClean="0"/>
              <a:t>ParticleGroup</a:t>
            </a:r>
            <a:r>
              <a:rPr lang="en-US" dirty="0" smtClean="0"/>
              <a:t> class:</a:t>
            </a:r>
          </a:p>
          <a:p>
            <a:pPr lvl="1"/>
            <a:r>
              <a:rPr lang="en-US" dirty="0" err="1" smtClean="0"/>
              <a:t>AddFireParticle</a:t>
            </a:r>
            <a:endParaRPr lang="en-US" dirty="0" smtClean="0"/>
          </a:p>
          <a:p>
            <a:pPr lvl="1"/>
            <a:r>
              <a:rPr lang="en-US" dirty="0" smtClean="0"/>
              <a:t>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131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burning fire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0699" y="906087"/>
            <a:ext cx="631454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AddFireParticle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nParticle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for(</a:t>
            </a:r>
            <a:r>
              <a:rPr lang="en-US" sz="1200" dirty="0" err="1" smtClean="0">
                <a:latin typeface="Lucida Console" panose="020B0609040504020204" pitchFamily="49" charset="0"/>
              </a:rPr>
              <a:t>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</a:t>
            </a:r>
            <a:r>
              <a:rPr lang="en-US" sz="1200" dirty="0">
                <a:latin typeface="Lucida Console" panose="020B0609040504020204" pitchFamily="49" charset="0"/>
              </a:rPr>
              <a:t>=0; </a:t>
            </a:r>
            <a:r>
              <a:rPr lang="en-US" sz="1200" dirty="0" err="1">
                <a:latin typeface="Lucida Console" panose="020B0609040504020204" pitchFamily="49" charset="0"/>
              </a:rPr>
              <a:t>i</a:t>
            </a:r>
            <a:r>
              <a:rPr lang="en-US" sz="1200" dirty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nParticle</a:t>
            </a:r>
            <a:r>
              <a:rPr lang="en-US" sz="1200" dirty="0">
                <a:latin typeface="Lucida Console" panose="020B0609040504020204" pitchFamily="49" charset="0"/>
              </a:rPr>
              <a:t>; ++</a:t>
            </a:r>
            <a:r>
              <a:rPr lang="en-US" sz="1200" dirty="0" err="1">
                <a:latin typeface="Lucida Console" panose="020B0609040504020204" pitchFamily="49" charset="0"/>
              </a:rPr>
              <a:t>i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double </a:t>
            </a:r>
            <a:r>
              <a:rPr lang="en-US" sz="1200" dirty="0">
                <a:latin typeface="Lucida Console" panose="020B0609040504020204" pitchFamily="49" charset="0"/>
              </a:rPr>
              <a:t>x=(double)rand()/(double)RAND_MAX;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double </a:t>
            </a:r>
            <a:r>
              <a:rPr lang="en-US" sz="1200" dirty="0">
                <a:latin typeface="Lucida Console" panose="020B0609040504020204" pitchFamily="49" charset="0"/>
              </a:rPr>
              <a:t>y=0.0;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double </a:t>
            </a:r>
            <a:r>
              <a:rPr lang="en-US" sz="1200" dirty="0">
                <a:latin typeface="Lucida Console" panose="020B0609040504020204" pitchFamily="49" charset="0"/>
              </a:rPr>
              <a:t>z=(double)rand()/(double)RAND_MAX;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double </a:t>
            </a:r>
            <a:r>
              <a:rPr lang="en-US" sz="1200" dirty="0" err="1">
                <a:latin typeface="Lucida Console" panose="020B0609040504020204" pitchFamily="49" charset="0"/>
              </a:rPr>
              <a:t>vx</a:t>
            </a:r>
            <a:r>
              <a:rPr lang="en-US" sz="1200" dirty="0">
                <a:latin typeface="Lucida Console" panose="020B0609040504020204" pitchFamily="49" charset="0"/>
              </a:rPr>
              <a:t>=3.0*((double)rand()/(double)RAND_MAX-0.5);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double </a:t>
            </a:r>
            <a:r>
              <a:rPr lang="en-US" sz="1200" dirty="0" err="1" smtClean="0">
                <a:latin typeface="Lucida Console" panose="020B0609040504020204" pitchFamily="49" charset="0"/>
              </a:rPr>
              <a:t>vy</a:t>
            </a:r>
            <a:r>
              <a:rPr lang="en-US" sz="1200" dirty="0" smtClean="0">
                <a:latin typeface="Lucida Console" panose="020B0609040504020204" pitchFamily="49" charset="0"/>
              </a:rPr>
              <a:t>=1.0+3.0</a:t>
            </a:r>
            <a:r>
              <a:rPr lang="en-US" sz="1200" dirty="0">
                <a:latin typeface="Lucida Console" panose="020B0609040504020204" pitchFamily="49" charset="0"/>
              </a:rPr>
              <a:t>*((double)rand()/(double)RAND_MAX);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double </a:t>
            </a:r>
            <a:r>
              <a:rPr lang="en-US" sz="1200" dirty="0" err="1">
                <a:latin typeface="Lucida Console" panose="020B0609040504020204" pitchFamily="49" charset="0"/>
              </a:rPr>
              <a:t>vz</a:t>
            </a:r>
            <a:r>
              <a:rPr lang="en-US" sz="1200" dirty="0">
                <a:latin typeface="Lucida Console" panose="020B0609040504020204" pitchFamily="49" charset="0"/>
              </a:rPr>
              <a:t>=3.0*((double)rand()/(double)RAND_MAX-0.5);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Particle </a:t>
            </a:r>
            <a:r>
              <a:rPr lang="en-US" sz="1200" dirty="0" err="1">
                <a:latin typeface="Lucida Console" panose="020B0609040504020204" pitchFamily="49" charset="0"/>
              </a:rPr>
              <a:t>newParticle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newParticle.pos.Set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x,y,z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newParticle.vel.Set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vx,vy,vz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newParticle.t=0.0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newParticle.tRemain</a:t>
            </a:r>
            <a:r>
              <a:rPr lang="en-US" sz="1200" dirty="0" smtClean="0">
                <a:latin typeface="Lucida Console" panose="020B0609040504020204" pitchFamily="49" charset="0"/>
              </a:rPr>
              <a:t>=5.0</a:t>
            </a:r>
            <a:r>
              <a:rPr lang="en-US" sz="1200" dirty="0">
                <a:latin typeface="Lucida Console" panose="020B0609040504020204" pitchFamily="49" charset="0"/>
              </a:rPr>
              <a:t>+(double)rand()/(double)RAND_MAX;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// </a:t>
            </a:r>
            <a:r>
              <a:rPr lang="en-US" sz="1200" dirty="0">
                <a:latin typeface="Lucida Console" panose="020B0609040504020204" pitchFamily="49" charset="0"/>
              </a:rPr>
              <a:t>Assume 4x4 texture atlas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double </a:t>
            </a:r>
            <a:r>
              <a:rPr lang="en-US" sz="1200" dirty="0">
                <a:latin typeface="Lucida Console" panose="020B0609040504020204" pitchFamily="49" charset="0"/>
              </a:rPr>
              <a:t>s=0.25*(double)(rand()%4);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double </a:t>
            </a:r>
            <a:r>
              <a:rPr lang="en-US" sz="1200" dirty="0">
                <a:latin typeface="Lucida Console" panose="020B0609040504020204" pitchFamily="49" charset="0"/>
              </a:rPr>
              <a:t>t=0.75;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newParticle.texCoordRange</a:t>
            </a:r>
            <a:r>
              <a:rPr lang="en-US" sz="1200" dirty="0" smtClean="0">
                <a:latin typeface="Lucida Console" panose="020B0609040504020204" pitchFamily="49" charset="0"/>
              </a:rPr>
              <a:t>[0</a:t>
            </a:r>
            <a:r>
              <a:rPr lang="en-US" sz="1200" dirty="0">
                <a:latin typeface="Lucida Console" panose="020B0609040504020204" pitchFamily="49" charset="0"/>
              </a:rPr>
              <a:t>]=(float)s;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newParticle.texCoordRange</a:t>
            </a:r>
            <a:r>
              <a:rPr lang="en-US" sz="1200" dirty="0" smtClean="0">
                <a:latin typeface="Lucida Console" panose="020B0609040504020204" pitchFamily="49" charset="0"/>
              </a:rPr>
              <a:t>[1</a:t>
            </a:r>
            <a:r>
              <a:rPr lang="en-US" sz="1200" dirty="0">
                <a:latin typeface="Lucida Console" panose="020B0609040504020204" pitchFamily="49" charset="0"/>
              </a:rPr>
              <a:t>]=(float)t;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newParticle.texCoordRange</a:t>
            </a:r>
            <a:r>
              <a:rPr lang="en-US" sz="1200" dirty="0" smtClean="0">
                <a:latin typeface="Lucida Console" panose="020B0609040504020204" pitchFamily="49" charset="0"/>
              </a:rPr>
              <a:t>[2</a:t>
            </a:r>
            <a:r>
              <a:rPr lang="en-US" sz="1200" dirty="0">
                <a:latin typeface="Lucida Console" panose="020B0609040504020204" pitchFamily="49" charset="0"/>
              </a:rPr>
              <a:t>]=(float)s+0.25;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newParticle.texCoordRange</a:t>
            </a:r>
            <a:r>
              <a:rPr lang="en-US" sz="1200" dirty="0" smtClean="0">
                <a:latin typeface="Lucida Console" panose="020B0609040504020204" pitchFamily="49" charset="0"/>
              </a:rPr>
              <a:t>[3</a:t>
            </a:r>
            <a:r>
              <a:rPr lang="en-US" sz="1200" dirty="0">
                <a:latin typeface="Lucida Console" panose="020B0609040504020204" pitchFamily="49" charset="0"/>
              </a:rPr>
              <a:t>]=(float)t+0.25;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particle.push_back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newParticle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020887" y="1546167"/>
            <a:ext cx="99753" cy="706582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20640" y="1429788"/>
            <a:ext cx="3374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Pick a random location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0&lt;=x&lt;=1, 0&lt;=z&lt;=1, y=0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6029498" y="2354277"/>
            <a:ext cx="99753" cy="706582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76109" y="250213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Pick a random velocity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5120640" y="4264429"/>
            <a:ext cx="174567" cy="1313411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11586" y="4656126"/>
            <a:ext cx="353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Pick one of the four patterns in the texture atlas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6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Billboarding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Significance of Programmable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 smtClean="0"/>
              <a:t>You can add offset to the vertex position after model-view matrix because you define your own vertex transformation.</a:t>
            </a:r>
          </a:p>
          <a:p>
            <a:endParaRPr lang="en-US" dirty="0"/>
          </a:p>
          <a:p>
            <a:r>
              <a:rPr lang="en-US" dirty="0" smtClean="0"/>
              <a:t>How was it done before the programmable </a:t>
            </a:r>
            <a:r>
              <a:rPr lang="en-US" dirty="0" err="1" smtClean="0"/>
              <a:t>shader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CPU calculated the vector perpendicular to the view direction and added to the vertex coordinate.</a:t>
            </a:r>
          </a:p>
          <a:p>
            <a:pPr lvl="1"/>
            <a:r>
              <a:rPr lang="en-US" dirty="0" smtClean="0"/>
              <a:t>The function or class that renders the billboard needed to know the model-view and projection matrixes.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230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burning fire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1723" y="1221970"/>
            <a:ext cx="47404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r>
              <a:rPr lang="en-US" sz="1200" dirty="0">
                <a:latin typeface="Lucida Console" panose="020B0609040504020204" pitchFamily="49" charset="0"/>
              </a:rPr>
              <a:t>::Move(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double </a:t>
            </a:r>
            <a:r>
              <a:rPr lang="en-US" sz="1200" dirty="0" err="1">
                <a:latin typeface="Lucida Console" panose="020B0609040504020204" pitchFamily="49" charset="0"/>
              </a:rPr>
              <a:t>dt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for(auto </a:t>
            </a:r>
            <a:r>
              <a:rPr lang="en-US" sz="1200" dirty="0">
                <a:latin typeface="Lucida Console" panose="020B0609040504020204" pitchFamily="49" charset="0"/>
              </a:rPr>
              <a:t>&amp;p : particle)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p.pos</a:t>
            </a:r>
            <a:r>
              <a:rPr lang="en-US" sz="1200" dirty="0">
                <a:latin typeface="Lucida Console" panose="020B0609040504020204" pitchFamily="49" charset="0"/>
              </a:rPr>
              <a:t>+=</a:t>
            </a:r>
            <a:r>
              <a:rPr lang="en-US" sz="1200" dirty="0" err="1">
                <a:latin typeface="Lucida Console" panose="020B0609040504020204" pitchFamily="49" charset="0"/>
              </a:rPr>
              <a:t>p.vel</a:t>
            </a:r>
            <a:r>
              <a:rPr lang="en-US" sz="1200" dirty="0"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latin typeface="Lucida Console" panose="020B0609040504020204" pitchFamily="49" charset="0"/>
              </a:rPr>
              <a:t>dt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p.vel.AddY</a:t>
            </a:r>
            <a:r>
              <a:rPr lang="en-US" sz="1200" dirty="0" smtClean="0">
                <a:latin typeface="Lucida Console" panose="020B0609040504020204" pitchFamily="49" charset="0"/>
              </a:rPr>
              <a:t>(0.1*</a:t>
            </a:r>
            <a:r>
              <a:rPr lang="en-US" sz="1200" dirty="0" err="1" smtClean="0">
                <a:latin typeface="Lucida Console" panose="020B0609040504020204" pitchFamily="49" charset="0"/>
              </a:rPr>
              <a:t>dt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p.t</a:t>
            </a:r>
            <a:r>
              <a:rPr lang="en-US" sz="1200" dirty="0">
                <a:latin typeface="Lucida Console" panose="020B0609040504020204" pitchFamily="49" charset="0"/>
              </a:rPr>
              <a:t>+=</a:t>
            </a:r>
            <a:r>
              <a:rPr lang="en-US" sz="1200" dirty="0" err="1">
                <a:latin typeface="Lucida Console" panose="020B0609040504020204" pitchFamily="49" charset="0"/>
              </a:rPr>
              <a:t>dt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auto </a:t>
            </a:r>
            <a:r>
              <a:rPr lang="en-US" sz="1200" dirty="0" err="1">
                <a:latin typeface="Lucida Console" panose="020B0609040504020204" pitchFamily="49" charset="0"/>
              </a:rPr>
              <a:t>newSize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for(</a:t>
            </a:r>
            <a:r>
              <a:rPr lang="en-US" sz="1200" dirty="0" err="1" smtClean="0">
                <a:latin typeface="Lucida Console" panose="020B0609040504020204" pitchFamily="49" charset="0"/>
              </a:rPr>
              <a:t>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()-1; 0&lt;=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; --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if(particle[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].</a:t>
            </a:r>
            <a:r>
              <a:rPr lang="en-US" sz="1200" dirty="0" err="1">
                <a:latin typeface="Lucida Console" panose="020B0609040504020204" pitchFamily="49" charset="0"/>
              </a:rPr>
              <a:t>tRemain</a:t>
            </a:r>
            <a:r>
              <a:rPr lang="en-US" sz="1200" dirty="0">
                <a:latin typeface="Lucida Console" panose="020B0609040504020204" pitchFamily="49" charset="0"/>
              </a:rPr>
              <a:t>&lt;particle[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].t)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particle[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]=particle[newSize-1];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--</a:t>
            </a:r>
            <a:r>
              <a:rPr lang="en-US" sz="1200" dirty="0" err="1">
                <a:latin typeface="Lucida Console" panose="020B0609040504020204" pitchFamily="49" charset="0"/>
              </a:rPr>
              <a:t>newSize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particle.resize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newSize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948545" y="1645920"/>
            <a:ext cx="282633" cy="955964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4182" y="1837113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Move and give some upward acceleration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868785" y="2842953"/>
            <a:ext cx="307571" cy="2019992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09361" y="3366654"/>
            <a:ext cx="249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Delete particles that come to its life.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892829" y="2502131"/>
            <a:ext cx="1679171" cy="9975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0" y="2367341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Update the age of the particle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198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burning 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main .</a:t>
            </a:r>
            <a:r>
              <a:rPr lang="en-US" dirty="0" err="1" smtClean="0"/>
              <a:t>cpp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Delete </a:t>
            </a:r>
            <a:r>
              <a:rPr lang="en-US" dirty="0" err="1" smtClean="0"/>
              <a:t>MakeCloud</a:t>
            </a:r>
            <a:endParaRPr lang="en-US" dirty="0" smtClean="0"/>
          </a:p>
          <a:p>
            <a:pPr lvl="1"/>
            <a:r>
              <a:rPr lang="en-US" dirty="0" smtClean="0"/>
              <a:t>In Interval, add </a:t>
            </a:r>
            <a:r>
              <a:rPr lang="en-US" dirty="0" err="1" smtClean="0"/>
              <a:t>AddFireParticle</a:t>
            </a:r>
            <a:endParaRPr lang="en-US" dirty="0" smtClean="0"/>
          </a:p>
          <a:p>
            <a:pPr lvl="1"/>
            <a:r>
              <a:rPr lang="en-US" dirty="0" smtClean="0"/>
              <a:t>To calculate </a:t>
            </a:r>
            <a:r>
              <a:rPr lang="en-US" dirty="0" err="1" smtClean="0"/>
              <a:t>dt</a:t>
            </a:r>
            <a:r>
              <a:rPr lang="en-US" dirty="0" smtClean="0"/>
              <a:t>, add a member variable:</a:t>
            </a:r>
          </a:p>
          <a:p>
            <a:pPr marL="914400" lvl="2" indent="0">
              <a:buNone/>
            </a:pPr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lastTimer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299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burning 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Interval()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4647" y="1778923"/>
            <a:ext cx="5019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particleGroup.AddFireParticle</a:t>
            </a:r>
            <a:r>
              <a:rPr lang="en-US" sz="1200" dirty="0" smtClean="0">
                <a:latin typeface="Lucida Console" panose="020B0609040504020204" pitchFamily="49" charset="0"/>
              </a:rPr>
              <a:t>(10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long </a:t>
            </a:r>
            <a:r>
              <a:rPr lang="en-US" sz="1200" dirty="0" err="1">
                <a:latin typeface="Lucida Console" panose="020B0609040504020204" pitchFamily="49" charset="0"/>
              </a:rPr>
              <a:t>long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dt</a:t>
            </a:r>
            <a:r>
              <a:rPr lang="en-US" sz="1200" dirty="0">
                <a:latin typeface="Lucida Console" panose="020B0609040504020204" pitchFamily="49" charset="0"/>
              </a:rPr>
              <a:t>=(</a:t>
            </a:r>
            <a:r>
              <a:rPr lang="en-US" sz="1200" dirty="0" err="1">
                <a:latin typeface="Lucida Console" panose="020B0609040504020204" pitchFamily="49" charset="0"/>
              </a:rPr>
              <a:t>FsSubSecondTimer</a:t>
            </a:r>
            <a:r>
              <a:rPr lang="en-US" sz="1200" dirty="0">
                <a:latin typeface="Lucida Console" panose="020B0609040504020204" pitchFamily="49" charset="0"/>
              </a:rPr>
              <a:t>()-</a:t>
            </a:r>
            <a:r>
              <a:rPr lang="en-US" sz="1200" dirty="0" err="1">
                <a:latin typeface="Lucida Console" panose="020B0609040504020204" pitchFamily="49" charset="0"/>
              </a:rPr>
              <a:t>lastTimer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lastTimer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FsSubSecondTimer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particleGroup.Move</a:t>
            </a:r>
            <a:r>
              <a:rPr lang="en-US" sz="1200" dirty="0">
                <a:latin typeface="Lucida Console" panose="020B0609040504020204" pitchFamily="49" charset="0"/>
              </a:rPr>
              <a:t>((double)</a:t>
            </a:r>
            <a:r>
              <a:rPr lang="en-US" sz="1200" dirty="0" err="1">
                <a:latin typeface="Lucida Console" panose="020B0609040504020204" pitchFamily="49" charset="0"/>
              </a:rPr>
              <a:t>dt</a:t>
            </a:r>
            <a:r>
              <a:rPr lang="en-US" sz="1200" dirty="0">
                <a:latin typeface="Lucida Console" panose="020B0609040504020204" pitchFamily="49" charset="0"/>
              </a:rPr>
              <a:t>/1000.0);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590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burning 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point, white smoke billows from near the origin.</a:t>
            </a:r>
          </a:p>
          <a:p>
            <a:r>
              <a:rPr lang="en-US" dirty="0" smtClean="0"/>
              <a:t>The color and alpha needs to be changed based on the time.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06087" y="3108960"/>
            <a:ext cx="8313" cy="268501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40080" y="5486400"/>
            <a:ext cx="7498080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7856" y="5793971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White</a:t>
            </a:r>
            <a:br>
              <a:rPr lang="en-US" sz="1200" dirty="0" smtClean="0"/>
            </a:br>
            <a:r>
              <a:rPr lang="en-US" sz="1200" dirty="0" smtClean="0"/>
              <a:t>High temperature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660619" y="5793971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Yellow</a:t>
            </a:r>
          </a:p>
          <a:p>
            <a:r>
              <a:rPr lang="en-US" sz="1200" dirty="0" smtClean="0"/>
              <a:t>Mid temp.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07819" y="5793971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Red</a:t>
            </a:r>
            <a:br>
              <a:rPr lang="en-US" sz="1200" dirty="0" smtClean="0"/>
            </a:br>
            <a:r>
              <a:rPr lang="en-US" sz="1200" dirty="0" smtClean="0"/>
              <a:t>Low temp.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692748" y="5793971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Black</a:t>
            </a:r>
            <a:br>
              <a:rPr lang="en-US" sz="1200" dirty="0" smtClean="0"/>
            </a:br>
            <a:r>
              <a:rPr lang="en-US" sz="1200" dirty="0" smtClean="0"/>
              <a:t>Smoke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906086" y="4779818"/>
            <a:ext cx="939339" cy="706582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29748" y="4798388"/>
            <a:ext cx="939339" cy="706582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4779818"/>
            <a:ext cx="910242" cy="18570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60773" y="4798388"/>
            <a:ext cx="939339" cy="70658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14400" y="4763192"/>
            <a:ext cx="1854687" cy="1857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02404" y="4064923"/>
            <a:ext cx="939339" cy="706582"/>
          </a:xfrm>
          <a:prstGeom prst="line">
            <a:avLst/>
          </a:prstGeom>
          <a:ln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14070" y="4069479"/>
            <a:ext cx="939339" cy="706582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02404" y="3383410"/>
            <a:ext cx="939339" cy="706582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85802" y="544483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03799" y="544607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19147" y="544320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t=3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02404" y="4722447"/>
            <a:ext cx="3844163" cy="25911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746567" y="4748358"/>
            <a:ext cx="856211" cy="738042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96957" y="544320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t=life-1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95615" y="544320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t=life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46567" y="454706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089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burning fire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0204" y="847898"/>
            <a:ext cx="7436651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MakeVertexBuffer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YsVec3 &amp;</a:t>
            </a:r>
            <a:r>
              <a:rPr lang="en-US" sz="1200" dirty="0" err="1">
                <a:latin typeface="Lucida Console" panose="020B0609040504020204" pitchFamily="49" charset="0"/>
              </a:rPr>
              <a:t>viewDir,float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particleSize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vtx.resize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()*3);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col.resize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()*4);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pointSize.resize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texCoordRange.resize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()*4);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auto </a:t>
            </a:r>
            <a:r>
              <a:rPr lang="en-US" sz="1200" dirty="0" err="1">
                <a:latin typeface="Lucida Console" panose="020B0609040504020204" pitchFamily="49" charset="0"/>
              </a:rPr>
              <a:t>idxBuf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SortIndex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viewDir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for(auto </a:t>
            </a:r>
            <a:r>
              <a:rPr lang="en-US" sz="1200" dirty="0">
                <a:latin typeface="Lucida Console" panose="020B0609040504020204" pitchFamily="49" charset="0"/>
              </a:rPr>
              <a:t>&amp;</a:t>
            </a:r>
            <a:r>
              <a:rPr lang="en-US" sz="1200" dirty="0" err="1">
                <a:latin typeface="Lucida Console" panose="020B0609040504020204" pitchFamily="49" charset="0"/>
              </a:rPr>
              <a:t>sortedIdx</a:t>
            </a:r>
            <a:r>
              <a:rPr lang="en-US" sz="1200" dirty="0">
                <a:latin typeface="Lucida Console" panose="020B0609040504020204" pitchFamily="49" charset="0"/>
              </a:rPr>
              <a:t> : </a:t>
            </a:r>
            <a:r>
              <a:rPr lang="en-US" sz="1200" dirty="0" err="1">
                <a:latin typeface="Lucida Console" panose="020B0609040504020204" pitchFamily="49" charset="0"/>
              </a:rPr>
              <a:t>idxBuf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auto </a:t>
            </a:r>
            <a:r>
              <a:rPr lang="en-US" sz="1200" dirty="0">
                <a:latin typeface="Lucida Console" panose="020B0609040504020204" pitchFamily="49" charset="0"/>
              </a:rPr>
              <a:t>&amp;p=particle[</a:t>
            </a:r>
            <a:r>
              <a:rPr lang="en-US" sz="1200" dirty="0" err="1">
                <a:latin typeface="Lucida Console" panose="020B0609040504020204" pitchFamily="49" charset="0"/>
              </a:rPr>
              <a:t>sortedIdx</a:t>
            </a:r>
            <a:r>
              <a:rPr lang="en-US" sz="1200" dirty="0">
                <a:latin typeface="Lucida Console" panose="020B0609040504020204" pitchFamily="49" charset="0"/>
              </a:rPr>
              <a:t>];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vtx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*3  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p.pos.xf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vtx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*3+1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p.pos.yf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vtx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*3+2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p.pos.zf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float </a:t>
            </a:r>
            <a:r>
              <a:rPr lang="en-US" sz="1200" dirty="0">
                <a:latin typeface="Lucida Console" panose="020B0609040504020204" pitchFamily="49" charset="0"/>
              </a:rPr>
              <a:t>alpha=0.3*</a:t>
            </a:r>
            <a:r>
              <a:rPr lang="en-US" sz="1200" dirty="0" err="1">
                <a:latin typeface="Lucida Console" panose="020B0609040504020204" pitchFamily="49" charset="0"/>
              </a:rPr>
              <a:t>YsSmaller</a:t>
            </a:r>
            <a:r>
              <a:rPr lang="en-US" sz="1200" dirty="0">
                <a:latin typeface="Lucida Console" panose="020B0609040504020204" pitchFamily="49" charset="0"/>
              </a:rPr>
              <a:t>&lt;float&gt;(p.tRemain-p.t,1.0f);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float </a:t>
            </a:r>
            <a:r>
              <a:rPr lang="en-US" sz="1200" dirty="0">
                <a:latin typeface="Lucida Console" panose="020B0609040504020204" pitchFamily="49" charset="0"/>
              </a:rPr>
              <a:t>blue=</a:t>
            </a:r>
            <a:r>
              <a:rPr lang="en-US" sz="1200" dirty="0" err="1">
                <a:latin typeface="Lucida Console" panose="020B0609040504020204" pitchFamily="49" charset="0"/>
              </a:rPr>
              <a:t>YsGreater</a:t>
            </a:r>
            <a:r>
              <a:rPr lang="en-US" sz="1200" dirty="0">
                <a:latin typeface="Lucida Console" panose="020B0609040504020204" pitchFamily="49" charset="0"/>
              </a:rPr>
              <a:t> &lt;float&gt; (0.0f,1.0f-p.t);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float </a:t>
            </a:r>
            <a:r>
              <a:rPr lang="en-US" sz="1200" dirty="0">
                <a:latin typeface="Lucida Console" panose="020B0609040504020204" pitchFamily="49" charset="0"/>
              </a:rPr>
              <a:t>green=</a:t>
            </a:r>
            <a:r>
              <a:rPr lang="en-US" sz="1200" dirty="0" err="1">
                <a:latin typeface="Lucida Console" panose="020B0609040504020204" pitchFamily="49" charset="0"/>
              </a:rPr>
              <a:t>YsBound</a:t>
            </a:r>
            <a:r>
              <a:rPr lang="en-US" sz="1200" dirty="0">
                <a:latin typeface="Lucida Console" panose="020B0609040504020204" pitchFamily="49" charset="0"/>
              </a:rPr>
              <a:t> &lt;float&gt; (2.0-p.t,0.0f,1.0f);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float </a:t>
            </a:r>
            <a:r>
              <a:rPr lang="en-US" sz="1200" dirty="0">
                <a:latin typeface="Lucida Console" panose="020B0609040504020204" pitchFamily="49" charset="0"/>
              </a:rPr>
              <a:t>red=</a:t>
            </a:r>
            <a:r>
              <a:rPr lang="en-US" sz="1200" dirty="0" err="1">
                <a:latin typeface="Lucida Console" panose="020B0609040504020204" pitchFamily="49" charset="0"/>
              </a:rPr>
              <a:t>YsBound</a:t>
            </a:r>
            <a:r>
              <a:rPr lang="en-US" sz="1200" dirty="0">
                <a:latin typeface="Lucida Console" panose="020B0609040504020204" pitchFamily="49" charset="0"/>
              </a:rPr>
              <a:t> &lt;float&gt; (3.0-p.t,0.0f,1.0f);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col[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*4  </a:t>
            </a:r>
            <a:r>
              <a:rPr lang="en-US" sz="1200" dirty="0">
                <a:latin typeface="Lucida Console" panose="020B0609040504020204" pitchFamily="49" charset="0"/>
              </a:rPr>
              <a:t>]=red;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col[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*4+1</a:t>
            </a:r>
            <a:r>
              <a:rPr lang="en-US" sz="1200" dirty="0">
                <a:latin typeface="Lucida Console" panose="020B0609040504020204" pitchFamily="49" charset="0"/>
              </a:rPr>
              <a:t>]=green;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col[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*4+2</a:t>
            </a:r>
            <a:r>
              <a:rPr lang="en-US" sz="1200" dirty="0">
                <a:latin typeface="Lucida Console" panose="020B0609040504020204" pitchFamily="49" charset="0"/>
              </a:rPr>
              <a:t>]=blue;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col[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*4+3</a:t>
            </a:r>
            <a:r>
              <a:rPr lang="en-US" sz="1200" dirty="0">
                <a:latin typeface="Lucida Console" panose="020B0609040504020204" pitchFamily="49" charset="0"/>
              </a:rPr>
              <a:t>]=alpha;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pointSize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particleSize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texCoordRange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*4  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[0];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texCoordRange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*4+1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[1];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texCoordRange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*4+2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[2];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texCoordRange</a:t>
            </a:r>
            <a:r>
              <a:rPr lang="en-US" sz="1200" dirty="0" smtClean="0">
                <a:latin typeface="Lucida Console" panose="020B0609040504020204" pitchFamily="49" charset="0"/>
              </a:rPr>
              <a:t>[</a:t>
            </a:r>
            <a:r>
              <a:rPr lang="en-US" sz="1200" dirty="0" err="1" smtClean="0">
                <a:latin typeface="Lucida Console" panose="020B0609040504020204" pitchFamily="49" charset="0"/>
              </a:rPr>
              <a:t>idx</a:t>
            </a:r>
            <a:r>
              <a:rPr lang="en-US" sz="1200" dirty="0" smtClean="0">
                <a:latin typeface="Lucida Console" panose="020B0609040504020204" pitchFamily="49" charset="0"/>
              </a:rPr>
              <a:t>*4+3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[3];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++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6251171" y="3391593"/>
            <a:ext cx="290945" cy="1687483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83433" y="3840479"/>
            <a:ext cx="2319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Calculate color based on the age.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8868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draw shadow more accurately, but cannot afford running ray-tracing for interactive applications.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Assume planar light source.</a:t>
            </a:r>
          </a:p>
          <a:p>
            <a:pPr lvl="1"/>
            <a:r>
              <a:rPr lang="en-US" dirty="0" smtClean="0"/>
              <a:t>Create a distance map from the light source to the first intersection with an object (obstacle).</a:t>
            </a:r>
          </a:p>
          <a:p>
            <a:pPr lvl="1"/>
            <a:r>
              <a:rPr lang="en-US" dirty="0" smtClean="0"/>
              <a:t>For each pixel, check if the distance from the light source is farther than the distance on the map, use zero diffuse &amp; specular.</a:t>
            </a:r>
          </a:p>
        </p:txBody>
      </p:sp>
      <p:sp>
        <p:nvSpPr>
          <p:cNvPr id="4" name="Freeform 3"/>
          <p:cNvSpPr/>
          <p:nvPr/>
        </p:nvSpPr>
        <p:spPr>
          <a:xfrm>
            <a:off x="6526221" y="5254131"/>
            <a:ext cx="1496291" cy="1130531"/>
          </a:xfrm>
          <a:custGeom>
            <a:avLst/>
            <a:gdLst>
              <a:gd name="connsiteX0" fmla="*/ 83127 w 1496291"/>
              <a:gd name="connsiteY0" fmla="*/ 997527 h 1130531"/>
              <a:gd name="connsiteX1" fmla="*/ 0 w 1496291"/>
              <a:gd name="connsiteY1" fmla="*/ 390698 h 1130531"/>
              <a:gd name="connsiteX2" fmla="*/ 922713 w 1496291"/>
              <a:gd name="connsiteY2" fmla="*/ 0 h 1130531"/>
              <a:gd name="connsiteX3" fmla="*/ 1496291 w 1496291"/>
              <a:gd name="connsiteY3" fmla="*/ 698269 h 1130531"/>
              <a:gd name="connsiteX4" fmla="*/ 1072342 w 1496291"/>
              <a:gd name="connsiteY4" fmla="*/ 1130531 h 1130531"/>
              <a:gd name="connsiteX5" fmla="*/ 83127 w 1496291"/>
              <a:gd name="connsiteY5" fmla="*/ 997527 h 11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6291" h="1130531">
                <a:moveTo>
                  <a:pt x="83127" y="997527"/>
                </a:moveTo>
                <a:lnTo>
                  <a:pt x="0" y="390698"/>
                </a:lnTo>
                <a:lnTo>
                  <a:pt x="922713" y="0"/>
                </a:lnTo>
                <a:lnTo>
                  <a:pt x="1496291" y="698269"/>
                </a:lnTo>
                <a:lnTo>
                  <a:pt x="1072342" y="1130531"/>
                </a:lnTo>
                <a:lnTo>
                  <a:pt x="83127" y="99752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8916127">
            <a:off x="5319125" y="456541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 source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354126" y="3930780"/>
            <a:ext cx="1828800" cy="1824994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96930" y="5699167"/>
            <a:ext cx="1114669" cy="115019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06526" y="5612626"/>
            <a:ext cx="1225598" cy="1247089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02396" y="5517583"/>
            <a:ext cx="1306866" cy="133512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98266" y="5422539"/>
            <a:ext cx="1426785" cy="144238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88257" y="5302145"/>
            <a:ext cx="804739" cy="78965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97853" y="5215604"/>
            <a:ext cx="673458" cy="669264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1"/>
          </p:cNvCxnSpPr>
          <p:nvPr/>
        </p:nvCxnSpPr>
        <p:spPr>
          <a:xfrm>
            <a:off x="5993723" y="5120561"/>
            <a:ext cx="532498" cy="52426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89593" y="5025517"/>
            <a:ext cx="559933" cy="56308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193366" y="4904493"/>
            <a:ext cx="605096" cy="641246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02962" y="4817952"/>
            <a:ext cx="634174" cy="67561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98832" y="4722909"/>
            <a:ext cx="669812" cy="704906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94702" y="4627865"/>
            <a:ext cx="720541" cy="74530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585933" y="4524777"/>
            <a:ext cx="749097" cy="792666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4" idx="2"/>
          </p:cNvCxnSpPr>
          <p:nvPr/>
        </p:nvCxnSpPr>
        <p:spPr>
          <a:xfrm>
            <a:off x="6695529" y="4438236"/>
            <a:ext cx="753405" cy="815895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791399" y="4343193"/>
            <a:ext cx="1921168" cy="199622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87269" y="4248149"/>
            <a:ext cx="1939436" cy="198953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990325" y="4138827"/>
            <a:ext cx="1945162" cy="201689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82370" y="4032514"/>
            <a:ext cx="1931436" cy="1993276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178240" y="3937471"/>
            <a:ext cx="1939436" cy="1993276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0171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Creating a light-source to obstacle distance map</a:t>
            </a:r>
          </a:p>
          <a:p>
            <a:r>
              <a:rPr lang="en-US" dirty="0" smtClean="0"/>
              <a:t>Rendering to a texture.</a:t>
            </a:r>
          </a:p>
          <a:p>
            <a:r>
              <a:rPr lang="en-US" dirty="0" smtClean="0"/>
              <a:t>Draw the scene from the light point of view, then the depth buffer will be nothing but the distance map, that gives the distance from the light-source to the first intersection of an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952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you need to prepare</a:t>
            </a:r>
          </a:p>
          <a:p>
            <a:r>
              <a:rPr lang="en-US" dirty="0" smtClean="0"/>
              <a:t>An additional frame buffer.</a:t>
            </a:r>
          </a:p>
          <a:p>
            <a:r>
              <a:rPr lang="en-US" dirty="0" smtClean="0"/>
              <a:t>A texture, which serves as a depth buffer for the frame buffer.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294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First step is to create a frame buffer.  Let’s write a class called </a:t>
            </a:r>
            <a:r>
              <a:rPr lang="en-US" dirty="0" err="1" smtClean="0"/>
              <a:t>OpenGLShadowMapBuffer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303104"/>
            <a:ext cx="390363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ifndef</a:t>
            </a:r>
            <a:r>
              <a:rPr lang="en-US" sz="1200" dirty="0">
                <a:latin typeface="Lucida Console" panose="020B0609040504020204" pitchFamily="49" charset="0"/>
              </a:rPr>
              <a:t> SHADOW_MAP_BUFFER_IS_INCLUDED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#define SHADOW_MAP_BUFFER_IS_INCLUDED</a:t>
            </a:r>
          </a:p>
          <a:p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#</a:t>
            </a:r>
            <a:r>
              <a:rPr lang="en-US" sz="1200" dirty="0">
                <a:latin typeface="Lucida Console" panose="020B0609040504020204" pitchFamily="49" charset="0"/>
              </a:rPr>
              <a:t>include "</a:t>
            </a:r>
            <a:r>
              <a:rPr lang="en-US" sz="1200" dirty="0" err="1">
                <a:latin typeface="Lucida Console" panose="020B0609040504020204" pitchFamily="49" charset="0"/>
              </a:rPr>
              <a:t>opengl_header.h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class </a:t>
            </a:r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frameBufferIdent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shadowTexIdent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OpenGLShadowMapBuffer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~</a:t>
            </a:r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void </a:t>
            </a:r>
            <a:r>
              <a:rPr lang="en-US" sz="1200" dirty="0" err="1">
                <a:latin typeface="Lucida Console" panose="020B0609040504020204" pitchFamily="49" charset="0"/>
              </a:rPr>
              <a:t>CleanUp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void </a:t>
            </a:r>
            <a:r>
              <a:rPr lang="en-US" sz="1200" dirty="0" err="1">
                <a:latin typeface="Lucida Console" panose="020B0609040504020204" pitchFamily="49" charset="0"/>
              </a:rPr>
              <a:t>PrepareBuffer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wid,int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hei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648200" y="3810000"/>
            <a:ext cx="152400" cy="385930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2266" y="35814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class needs to remember two identifiers, one for frame buffer, one for texture.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063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295400"/>
            <a:ext cx="48333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r>
              <a:rPr lang="en-US" sz="12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frameBufferIdent</a:t>
            </a:r>
            <a:r>
              <a:rPr lang="en-US" sz="1200" dirty="0" smtClean="0">
                <a:latin typeface="Lucida Console" panose="020B0609040504020204" pitchFamily="49" charset="0"/>
              </a:rPr>
              <a:t>=0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shadowTexIdent</a:t>
            </a:r>
            <a:r>
              <a:rPr lang="en-US" sz="1200" dirty="0" smtClean="0">
                <a:latin typeface="Lucida Console" panose="020B0609040504020204" pitchFamily="49" charset="0"/>
              </a:rPr>
              <a:t>=0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CleanUp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r>
              <a:rPr lang="en-US" sz="1200" dirty="0">
                <a:latin typeface="Lucida Console" panose="020B0609040504020204" pitchFamily="49" charset="0"/>
              </a:rPr>
              <a:t>::~</a:t>
            </a:r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r>
              <a:rPr lang="en-US" sz="12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CleanUp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CleanUp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if(0&lt;</a:t>
            </a:r>
            <a:r>
              <a:rPr lang="en-US" sz="1200" dirty="0" err="1" smtClean="0">
                <a:latin typeface="Lucida Console" panose="020B0609040504020204" pitchFamily="49" charset="0"/>
              </a:rPr>
              <a:t>frameBufferIdent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glDeleteFramebuffers</a:t>
            </a:r>
            <a:r>
              <a:rPr lang="en-US" sz="1200" dirty="0" smtClean="0">
                <a:latin typeface="Lucida Console" panose="020B0609040504020204" pitchFamily="49" charset="0"/>
              </a:rPr>
              <a:t>(1</a:t>
            </a:r>
            <a:r>
              <a:rPr lang="en-US" sz="1200" dirty="0">
                <a:latin typeface="Lucida Console" panose="020B0609040504020204" pitchFamily="49" charset="0"/>
              </a:rPr>
              <a:t>,&amp;frameBufferIdent);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if(0&lt;</a:t>
            </a:r>
            <a:r>
              <a:rPr lang="en-US" sz="1200" dirty="0" err="1" smtClean="0">
                <a:latin typeface="Lucida Console" panose="020B0609040504020204" pitchFamily="49" charset="0"/>
              </a:rPr>
              <a:t>shadowTexIdent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glDeleteTextures</a:t>
            </a:r>
            <a:r>
              <a:rPr lang="en-US" sz="1200" dirty="0" smtClean="0">
                <a:latin typeface="Lucida Console" panose="020B0609040504020204" pitchFamily="49" charset="0"/>
              </a:rPr>
              <a:t>(1</a:t>
            </a:r>
            <a:r>
              <a:rPr lang="en-US" sz="1200" dirty="0">
                <a:latin typeface="Lucida Console" panose="020B0609040504020204" pitchFamily="49" charset="0"/>
              </a:rPr>
              <a:t>,&amp;shadowTexIdent);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196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Billboarding</a:t>
            </a:r>
            <a:r>
              <a:rPr lang="en-US" dirty="0" smtClean="0"/>
              <a:t> – Vertex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385930" cy="5059363"/>
          </a:xfrm>
        </p:spPr>
        <p:txBody>
          <a:bodyPr/>
          <a:lstStyle/>
          <a:p>
            <a:r>
              <a:rPr lang="en-US" dirty="0" smtClean="0"/>
              <a:t>Vertex attributes:</a:t>
            </a:r>
          </a:p>
          <a:p>
            <a:pPr lvl="1"/>
            <a:r>
              <a:rPr lang="en-US" dirty="0" smtClean="0"/>
              <a:t>Position 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Offset (</a:t>
            </a:r>
            <a:r>
              <a:rPr lang="en-US" dirty="0" err="1" smtClean="0"/>
              <a:t>dx,dy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Texture Coordinate</a:t>
            </a:r>
          </a:p>
          <a:p>
            <a:r>
              <a:rPr lang="en-US" dirty="0" smtClean="0"/>
              <a:t>When you draw a triangle, you repeat same (</a:t>
            </a:r>
            <a:r>
              <a:rPr lang="en-US" dirty="0" err="1" smtClean="0"/>
              <a:t>x,y,z</a:t>
            </a:r>
            <a:r>
              <a:rPr lang="en-US" dirty="0" smtClean="0"/>
              <a:t>) three times, but use different offset vectors.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0465" y="1068572"/>
            <a:ext cx="3327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       Offset</a:t>
            </a:r>
          </a:p>
          <a:p>
            <a:r>
              <a:rPr lang="en-US" dirty="0" smtClean="0"/>
              <a:t>(x0,y0,z0)      (-1,-1)</a:t>
            </a:r>
          </a:p>
          <a:p>
            <a:r>
              <a:rPr lang="en-US" dirty="0" smtClean="0"/>
              <a:t>(x0,y0,z0)    ( 3,-1)</a:t>
            </a:r>
          </a:p>
          <a:p>
            <a:r>
              <a:rPr lang="en-US" dirty="0" smtClean="0"/>
              <a:t>(x0,y0,z0)    (-1, 3)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05916" y="4226442"/>
            <a:ext cx="1850065" cy="118553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79535" y="3524693"/>
            <a:ext cx="10633" cy="935665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90168" y="4460358"/>
            <a:ext cx="95693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90168" y="3524693"/>
            <a:ext cx="956930" cy="935665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79535" y="3992525"/>
            <a:ext cx="489098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68633" y="3992525"/>
            <a:ext cx="0" cy="467833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7279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72507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PrepareBuffer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shadowTexWid,int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shadowTexHei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glGenTextures</a:t>
            </a:r>
            <a:r>
              <a:rPr lang="en-US" sz="1200" dirty="0">
                <a:latin typeface="Lucida Console" panose="020B0609040504020204" pitchFamily="49" charset="0"/>
              </a:rPr>
              <a:t>(1,&amp;shadowTexIdent);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glBindTexture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(GL_TEXTURE_2D,shadowTexIdent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#if (!defined(GL_ES) || GL_ES==0) &amp;&amp; !defined(GL_ES_VERSION_2_0)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glTexImage2D(GL_TEXTURE_2D,0</a:t>
            </a:r>
            <a:r>
              <a:rPr lang="en-US" sz="1200" dirty="0" smtClean="0"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       GL_DEPTH_COMPONENT32,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       shadowTexWid,shadowTexHei,0,GL_DEPTH_COMPONENT,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       GL_FLOAT,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#else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glTexImage2D(GL_TEXTURE_2D,0</a:t>
            </a:r>
            <a:r>
              <a:rPr lang="en-US" sz="1200" dirty="0" smtClean="0"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       GL_DEPTH_COMPONENT,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       shadowTexWid,shadowTexHei,0,GL_DEPTH_COMPONENT,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       GL_UNSIGNED_INT,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nullptr</a:t>
            </a:r>
            <a:r>
              <a:rPr lang="en-US" sz="1200" dirty="0" smtClean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#</a:t>
            </a:r>
            <a:r>
              <a:rPr lang="en-US" sz="1200" dirty="0" err="1" smtClean="0">
                <a:latin typeface="Lucida Console" panose="020B0609040504020204" pitchFamily="49" charset="0"/>
              </a:rPr>
              <a:t>endif</a:t>
            </a:r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(GL_TEXTURE_2D,GL_TEXTURE_MAG_FILTER,GL_NEAREST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(GL_TEXTURE_2D,GL_TEXTURE_MIN_FILTER,GL_NEAREST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(GL_TEXTURE_2D,GL_TEXTURE_WRAP_S,GL_CLAMP_TO_EDGE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(GL_TEXTURE_2D,GL_TEXTURE_WRAP_T,GL_CLAMP_TO_EDGE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768600" y="3615267"/>
            <a:ext cx="2489200" cy="8626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91667" y="3516868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ES needs to use UNSIGNED_INT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048000" y="3048000"/>
            <a:ext cx="1600200" cy="2286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88933" y="2883469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ES does not have depth-component 32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43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9242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glGenFramebuffers</a:t>
            </a:r>
            <a:r>
              <a:rPr lang="en-US" sz="1200" dirty="0" smtClean="0">
                <a:latin typeface="Lucida Console" panose="020B0609040504020204" pitchFamily="49" charset="0"/>
              </a:rPr>
              <a:t>(1</a:t>
            </a:r>
            <a:r>
              <a:rPr lang="en-US" sz="1200" dirty="0">
                <a:latin typeface="Lucida Console" panose="020B0609040504020204" pitchFamily="49" charset="0"/>
              </a:rPr>
              <a:t>,&amp;frameBufferIdent);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glBindFramebuffer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GL_FRAMEBUFFER,frameBufferIdent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glFramebufferTexture2D(GL_FRAMEBUFFER,GL_DEPTH_ATTACHMENT,GL_TEXTURE_2D,shadowTexIdent,0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#if (!defined(GL_ES) || GL_ES==0) &amp;&amp; !defined(GL_ES_VERSION_2_0)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glDrawBuffer</a:t>
            </a:r>
            <a:r>
              <a:rPr lang="en-US" sz="1200" dirty="0" smtClean="0">
                <a:latin typeface="Lucida Console" panose="020B0609040504020204" pitchFamily="49" charset="0"/>
              </a:rPr>
              <a:t>(GL_NONE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glReadBuffer</a:t>
            </a:r>
            <a:r>
              <a:rPr lang="en-US" sz="1200" dirty="0" smtClean="0">
                <a:latin typeface="Lucida Console" panose="020B0609040504020204" pitchFamily="49" charset="0"/>
              </a:rPr>
              <a:t>(GL_NONE);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#</a:t>
            </a:r>
            <a:r>
              <a:rPr lang="en-US" sz="1200" dirty="0">
                <a:latin typeface="Lucida Console" panose="020B0609040504020204" pitchFamily="49" charset="0"/>
              </a:rPr>
              <a:t>else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latin typeface="Lucida Console" panose="020B0609040504020204" pitchFamily="49" charset="0"/>
              </a:rPr>
              <a:t>colorTexIdent</a:t>
            </a:r>
            <a:r>
              <a:rPr lang="en-US" sz="1200" dirty="0" smtClean="0">
                <a:latin typeface="Lucida Console" panose="020B0609040504020204" pitchFamily="49" charset="0"/>
              </a:rPr>
              <a:t>;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glGenTextures</a:t>
            </a:r>
            <a:r>
              <a:rPr lang="en-US" sz="1200" dirty="0" smtClean="0">
                <a:latin typeface="Lucida Console" panose="020B0609040504020204" pitchFamily="49" charset="0"/>
              </a:rPr>
              <a:t>(1</a:t>
            </a:r>
            <a:r>
              <a:rPr lang="en-US" sz="1200" dirty="0">
                <a:latin typeface="Lucida Console" panose="020B0609040504020204" pitchFamily="49" charset="0"/>
              </a:rPr>
              <a:t>,&amp;colorTexIdent);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glBindTexture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(GL_TEXTURE_2D,colorTexIdent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glTexImage2D(GL_TEXTURE_2D,0,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       GL_RGBA,shadowTexWid,shadowTexHei,0,GL_RGBA,GL_UNSIGNED_BYTE,nullptr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(GL_TEXTURE_2D,GL_TEXTURE_MAG_FILTER,GL_NEAREST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(GL_TEXTURE_2D,GL_TEXTURE_MIN_FILTER,GL_NEAREST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(GL_TEXTURE_2D,GL_TEXTURE_WRAP_S,GL_CLAMP_TO_EDGE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(GL_TEXTURE_2D,GL_TEXTURE_WRAP_T,GL_CLAMP_TO_EDGE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glFramebufferTexture2D(GL_FRAMEBUFFER,GL_COLOR_ATTACHMENT0,GL_TEXTURE_2D,colorTexIdent,0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("%d %d\n",</a:t>
            </a:r>
            <a:r>
              <a:rPr lang="en-US" sz="1200" dirty="0" err="1">
                <a:latin typeface="Lucida Console" panose="020B0609040504020204" pitchFamily="49" charset="0"/>
              </a:rPr>
              <a:t>frameBufferIdent,shadowTexIdent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5339813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Without </a:t>
            </a:r>
            <a:r>
              <a:rPr lang="en-US" dirty="0">
                <a:solidFill>
                  <a:srgbClr val="FF0000"/>
                </a:solidFill>
              </a:rPr>
              <a:t>this, frame buffer status becomes 36060, which seems to be GL_FRAMEBUFFER_INCOMPLETE_READ_BUFFER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859578" y="2105703"/>
            <a:ext cx="6140908" cy="3297570"/>
          </a:xfrm>
          <a:custGeom>
            <a:avLst/>
            <a:gdLst>
              <a:gd name="connsiteX0" fmla="*/ 5120640 w 6140908"/>
              <a:gd name="connsiteY0" fmla="*/ 3297570 h 3297570"/>
              <a:gd name="connsiteX1" fmla="*/ 5760720 w 6140908"/>
              <a:gd name="connsiteY1" fmla="*/ 471242 h 3297570"/>
              <a:gd name="connsiteX2" fmla="*/ 0 w 6140908"/>
              <a:gd name="connsiteY2" fmla="*/ 30668 h 329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908" h="3297570">
                <a:moveTo>
                  <a:pt x="5120640" y="3297570"/>
                </a:moveTo>
                <a:cubicBezTo>
                  <a:pt x="5867400" y="2156648"/>
                  <a:pt x="6614160" y="1015726"/>
                  <a:pt x="5760720" y="471242"/>
                </a:cubicBezTo>
                <a:cubicBezTo>
                  <a:pt x="4907280" y="-73242"/>
                  <a:pt x="2453640" y="-21287"/>
                  <a:pt x="0" y="30668"/>
                </a:cubicBezTo>
              </a:path>
            </a:pathLst>
          </a:custGeom>
          <a:noFill/>
          <a:ln w="63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5994411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OpenGL ES does not allow framebuffer with a depth buffer without color buffer.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533400" y="2438400"/>
            <a:ext cx="152400" cy="2133600"/>
          </a:xfrm>
          <a:prstGeom prst="lef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99496" y="3507971"/>
            <a:ext cx="315893" cy="2610196"/>
          </a:xfrm>
          <a:custGeom>
            <a:avLst/>
            <a:gdLst>
              <a:gd name="connsiteX0" fmla="*/ 307580 w 315893"/>
              <a:gd name="connsiteY0" fmla="*/ 2610196 h 2610196"/>
              <a:gd name="connsiteX1" fmla="*/ 9 w 315893"/>
              <a:gd name="connsiteY1" fmla="*/ 1330036 h 2610196"/>
              <a:gd name="connsiteX2" fmla="*/ 315893 w 315893"/>
              <a:gd name="connsiteY2" fmla="*/ 0 h 261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893" h="2610196">
                <a:moveTo>
                  <a:pt x="307580" y="2610196"/>
                </a:moveTo>
                <a:cubicBezTo>
                  <a:pt x="153102" y="2187632"/>
                  <a:pt x="-1376" y="1765069"/>
                  <a:pt x="9" y="1330036"/>
                </a:cubicBezTo>
                <a:cubicBezTo>
                  <a:pt x="1394" y="895003"/>
                  <a:pt x="158643" y="447501"/>
                  <a:pt x="315893" y="0"/>
                </a:cubicBezTo>
              </a:path>
            </a:pathLst>
          </a:custGeom>
          <a:noFill/>
          <a:ln w="63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23461" y="736594"/>
            <a:ext cx="488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Create a frame buffer and link the texture to it.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609600" y="1143000"/>
            <a:ext cx="76200" cy="533400"/>
          </a:xfrm>
          <a:prstGeom prst="lef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27882" y="914400"/>
            <a:ext cx="2166183" cy="498764"/>
          </a:xfrm>
          <a:custGeom>
            <a:avLst/>
            <a:gdLst>
              <a:gd name="connsiteX0" fmla="*/ 2166183 w 2166183"/>
              <a:gd name="connsiteY0" fmla="*/ 0 h 498764"/>
              <a:gd name="connsiteX1" fmla="*/ 137878 w 2166183"/>
              <a:gd name="connsiteY1" fmla="*/ 116378 h 498764"/>
              <a:gd name="connsiteX2" fmla="*/ 345696 w 2166183"/>
              <a:gd name="connsiteY2" fmla="*/ 498764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183" h="498764">
                <a:moveTo>
                  <a:pt x="2166183" y="0"/>
                </a:moveTo>
                <a:cubicBezTo>
                  <a:pt x="1303737" y="16625"/>
                  <a:pt x="441292" y="33251"/>
                  <a:pt x="137878" y="116378"/>
                </a:cubicBezTo>
                <a:cubicBezTo>
                  <a:pt x="-165536" y="199505"/>
                  <a:pt x="90080" y="349134"/>
                  <a:pt x="345696" y="498764"/>
                </a:cubicBezTo>
              </a:path>
            </a:pathLst>
          </a:custGeom>
          <a:noFill/>
          <a:ln w="63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4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838200"/>
            <a:ext cx="6599884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auto </a:t>
            </a:r>
            <a:r>
              <a:rPr lang="en-US" sz="1200" dirty="0" err="1">
                <a:latin typeface="Lucida Console" panose="020B0609040504020204" pitchFamily="49" charset="0"/>
              </a:rPr>
              <a:t>sta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glCheckFramebufferStatus</a:t>
            </a:r>
            <a:r>
              <a:rPr lang="en-US" sz="1200" dirty="0">
                <a:latin typeface="Lucida Console" panose="020B0609040504020204" pitchFamily="49" charset="0"/>
              </a:rPr>
              <a:t>(GL_FRAMEBUFFER);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if(</a:t>
            </a:r>
            <a:r>
              <a:rPr lang="en-US" sz="1200" dirty="0" err="1" smtClean="0">
                <a:latin typeface="Lucida Console" panose="020B0609040504020204" pitchFamily="49" charset="0"/>
              </a:rPr>
              <a:t>sta</a:t>
            </a:r>
            <a:r>
              <a:rPr lang="en-US" sz="1200" dirty="0">
                <a:latin typeface="Lucida Console" panose="020B0609040504020204" pitchFamily="49" charset="0"/>
              </a:rPr>
              <a:t>!=GL_FRAMEBUFFER_COMPLETE)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switch(</a:t>
            </a:r>
            <a:r>
              <a:rPr lang="en-US" sz="1200" dirty="0" err="1" smtClean="0">
                <a:latin typeface="Lucida Console" panose="020B0609040504020204" pitchFamily="49" charset="0"/>
              </a:rPr>
              <a:t>sta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case </a:t>
            </a:r>
            <a:r>
              <a:rPr lang="en-US" sz="1200" dirty="0">
                <a:latin typeface="Lucida Console" panose="020B0609040504020204" pitchFamily="49" charset="0"/>
              </a:rPr>
              <a:t>GL_FRAMEBUFFER_INCOMPLETE_ATTACHMENT: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("GL_FRAMEBUFFER_INCOMPLETE_ATTACHMENT\n");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break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//</a:t>
            </a:r>
            <a:r>
              <a:rPr lang="en-US" sz="1200" dirty="0">
                <a:latin typeface="Lucida Console" panose="020B0609040504020204" pitchFamily="49" charset="0"/>
              </a:rPr>
              <a:t>case GL_FRAMEBUFFER_INCOMPLETE_DIMENSIONS: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//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("GL_FRAMEBUFFER_INCOMPLETE_DIMENSIONS\n");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//    break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#if (!defined(GL_ES) || GL_ES==0) &amp;&amp; !defined(GL_ES_VERSION_2_0)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latin typeface="Lucida Console" panose="020B0609040504020204" pitchFamily="49" charset="0"/>
              </a:rPr>
              <a:t>case </a:t>
            </a:r>
            <a:r>
              <a:rPr lang="en-US" sz="1200" dirty="0">
                <a:latin typeface="Lucida Console" panose="020B0609040504020204" pitchFamily="49" charset="0"/>
              </a:rPr>
              <a:t>GL_FRAMEBUFFER_INCOMPLETE_READ_BUFFER: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("GL_FRAMEBUFFER_INCOMPLETE_READ_BUFFER\n");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break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latin typeface="Lucida Console" panose="020B0609040504020204" pitchFamily="49" charset="0"/>
              </a:rPr>
              <a:t>case </a:t>
            </a:r>
            <a:r>
              <a:rPr lang="en-US" sz="1200" dirty="0">
                <a:latin typeface="Lucida Console" panose="020B0609040504020204" pitchFamily="49" charset="0"/>
              </a:rPr>
              <a:t>GL_FRAMEBUFFER_INCOMPLETE_MISSING_ATTACHMENT: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("GL_FRAMEBUFFER_INCOMPLETE_MISSING_ATTACHMENT\n");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break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case </a:t>
            </a:r>
            <a:r>
              <a:rPr lang="en-US" sz="1200" dirty="0">
                <a:latin typeface="Lucida Console" panose="020B0609040504020204" pitchFamily="49" charset="0"/>
              </a:rPr>
              <a:t>GL_FRAMEBUFFER_UNSUPPORTED: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("GL_FRAMEBUFFER_UNSUPPORTED\n");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break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default</a:t>
            </a:r>
            <a:r>
              <a:rPr lang="en-US" sz="12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("Unknown error %d\n",</a:t>
            </a:r>
            <a:r>
              <a:rPr lang="en-US" sz="1200" dirty="0" err="1">
                <a:latin typeface="Lucida Console" panose="020B0609040504020204" pitchFamily="49" charset="0"/>
              </a:rPr>
              <a:t>sta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break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("Cannot generate a frame buffer.\n");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exit(1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glBindFramebuffer</a:t>
            </a:r>
            <a:r>
              <a:rPr lang="en-US" sz="1200" dirty="0" smtClean="0">
                <a:latin typeface="Lucida Console" panose="020B0609040504020204" pitchFamily="49" charset="0"/>
              </a:rPr>
              <a:t>(GL_FRAMEBUFFER,0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6324600" y="2362200"/>
            <a:ext cx="152400" cy="533400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7000" y="224019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macro is supposed to exist according to the OpenGL specification…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855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the </a:t>
            </a:r>
            <a:r>
              <a:rPr lang="en-US" dirty="0" err="1" smtClean="0"/>
              <a:t>Phong</a:t>
            </a:r>
            <a:r>
              <a:rPr lang="en-US" dirty="0" smtClean="0"/>
              <a:t>-shading example, add shadow-map buffer.</a:t>
            </a:r>
          </a:p>
          <a:p>
            <a:r>
              <a:rPr lang="en-US" dirty="0" smtClean="0"/>
              <a:t>Add member variable:</a:t>
            </a:r>
          </a:p>
          <a:p>
            <a:pPr marL="457200" lvl="1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OpenGLShadowMapBuffer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shadowMapBuf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In Initialize() add:</a:t>
            </a:r>
          </a:p>
          <a:p>
            <a:pPr marL="457200" lvl="1" indent="0">
              <a:buNone/>
            </a:pPr>
            <a:r>
              <a:rPr lang="en-US" dirty="0" err="1" smtClean="0"/>
              <a:t>shadowMapBuf.PrepareBuffer</a:t>
            </a:r>
            <a:r>
              <a:rPr lang="en-US" dirty="0" smtClean="0"/>
              <a:t>(1024,1024);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Run and verify not getting an error message from the frame-buffer creation.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308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renderer.</a:t>
            </a:r>
          </a:p>
          <a:p>
            <a:pPr lvl="1"/>
            <a:r>
              <a:rPr lang="en-US" dirty="0" err="1" smtClean="0"/>
              <a:t>depth_verify_fragment_shader.glsl</a:t>
            </a:r>
            <a:endParaRPr lang="en-US" dirty="0" smtClean="0"/>
          </a:p>
          <a:p>
            <a:pPr lvl="1"/>
            <a:r>
              <a:rPr lang="en-US" dirty="0" err="1" smtClean="0"/>
              <a:t>depth_verify_vertex_shader.glsl</a:t>
            </a:r>
            <a:endParaRPr lang="en-US" dirty="0" smtClean="0"/>
          </a:p>
          <a:p>
            <a:r>
              <a:rPr lang="en-US" dirty="0" smtClean="0"/>
              <a:t>Purpose: To verify that the depth buffer is calculated correctly.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918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09600"/>
          </a:xfrm>
        </p:spPr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28800"/>
            <a:ext cx="36247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ifdef</a:t>
            </a:r>
            <a:r>
              <a:rPr lang="en-US" sz="1200" dirty="0">
                <a:latin typeface="Lucida Console" panose="020B0609040504020204" pitchFamily="49" charset="0"/>
              </a:rPr>
              <a:t> GL_ES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#</a:t>
            </a:r>
            <a:r>
              <a:rPr lang="en-US" sz="1200" dirty="0">
                <a:latin typeface="Lucida Console" panose="020B0609040504020204" pitchFamily="49" charset="0"/>
              </a:rPr>
              <a:t>define LOWP </a:t>
            </a:r>
            <a:r>
              <a:rPr lang="en-US" sz="1200" dirty="0" err="1">
                <a:latin typeface="Lucida Console" panose="020B0609040504020204" pitchFamily="49" charset="0"/>
              </a:rPr>
              <a:t>lowp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#</a:t>
            </a:r>
            <a:r>
              <a:rPr lang="en-US" sz="1200" dirty="0">
                <a:latin typeface="Lucida Console" panose="020B0609040504020204" pitchFamily="49" charset="0"/>
              </a:rPr>
              <a:t>define MIDP </a:t>
            </a:r>
            <a:r>
              <a:rPr lang="en-US" sz="1200" dirty="0" err="1">
                <a:latin typeface="Lucida Console" panose="020B0609040504020204" pitchFamily="49" charset="0"/>
              </a:rPr>
              <a:t>mediump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#</a:t>
            </a:r>
            <a:r>
              <a:rPr lang="en-US" sz="1200" dirty="0">
                <a:latin typeface="Lucida Console" panose="020B0609040504020204" pitchFamily="49" charset="0"/>
              </a:rPr>
              <a:t>define HIGHP </a:t>
            </a:r>
            <a:r>
              <a:rPr lang="en-US" sz="1200" dirty="0" err="1">
                <a:latin typeface="Lucida Console" panose="020B0609040504020204" pitchFamily="49" charset="0"/>
              </a:rPr>
              <a:t>highp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#else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#</a:t>
            </a:r>
            <a:r>
              <a:rPr lang="en-US" sz="1200" dirty="0">
                <a:latin typeface="Lucida Console" panose="020B0609040504020204" pitchFamily="49" charset="0"/>
              </a:rPr>
              <a:t>define LOWP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#</a:t>
            </a:r>
            <a:r>
              <a:rPr lang="en-US" sz="1200" dirty="0">
                <a:latin typeface="Lucida Console" panose="020B0609040504020204" pitchFamily="49" charset="0"/>
              </a:rPr>
              <a:t>define MIDP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#</a:t>
            </a:r>
            <a:r>
              <a:rPr lang="en-US" sz="1200" dirty="0">
                <a:latin typeface="Lucida Console" panose="020B0609040504020204" pitchFamily="49" charset="0"/>
              </a:rPr>
              <a:t>define HIGHP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attribute HIGHP vec2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HIGHP vec2 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HIGHP vec2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texCoordOut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gl_Position</a:t>
            </a:r>
            <a:r>
              <a:rPr lang="en-US" sz="1200" dirty="0" smtClean="0">
                <a:latin typeface="Lucida Console" panose="020B0609040504020204" pitchFamily="49" charset="0"/>
              </a:rPr>
              <a:t>=vec4(vertex,0.5,1.0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124200" y="1828800"/>
            <a:ext cx="228600" cy="1676400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5201" y="19050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GLSL program for OpenGL ES requires precision qualifier, which gives an error in the full-scale OpenGL.  Can avoid by adding these macros.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660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362471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ifdef</a:t>
            </a:r>
            <a:r>
              <a:rPr lang="en-US" sz="1200" dirty="0">
                <a:latin typeface="Lucida Console" panose="020B0609040504020204" pitchFamily="49" charset="0"/>
              </a:rPr>
              <a:t> GL_ES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#</a:t>
            </a:r>
            <a:r>
              <a:rPr lang="en-US" sz="1200" dirty="0">
                <a:latin typeface="Lucida Console" panose="020B0609040504020204" pitchFamily="49" charset="0"/>
              </a:rPr>
              <a:t>define LOWP </a:t>
            </a:r>
            <a:r>
              <a:rPr lang="en-US" sz="1200" dirty="0" err="1">
                <a:latin typeface="Lucida Console" panose="020B0609040504020204" pitchFamily="49" charset="0"/>
              </a:rPr>
              <a:t>lowp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#</a:t>
            </a:r>
            <a:r>
              <a:rPr lang="en-US" sz="1200" dirty="0">
                <a:latin typeface="Lucida Console" panose="020B0609040504020204" pitchFamily="49" charset="0"/>
              </a:rPr>
              <a:t>define MIDP </a:t>
            </a:r>
            <a:r>
              <a:rPr lang="en-US" sz="1200" dirty="0" err="1">
                <a:latin typeface="Lucida Console" panose="020B0609040504020204" pitchFamily="49" charset="0"/>
              </a:rPr>
              <a:t>mediump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#</a:t>
            </a:r>
            <a:r>
              <a:rPr lang="en-US" sz="1200" dirty="0">
                <a:latin typeface="Lucida Console" panose="020B0609040504020204" pitchFamily="49" charset="0"/>
              </a:rPr>
              <a:t>define HIGHP </a:t>
            </a:r>
            <a:r>
              <a:rPr lang="en-US" sz="1200" dirty="0" err="1">
                <a:latin typeface="Lucida Console" panose="020B0609040504020204" pitchFamily="49" charset="0"/>
              </a:rPr>
              <a:t>highp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#else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#</a:t>
            </a:r>
            <a:r>
              <a:rPr lang="en-US" sz="1200" dirty="0">
                <a:latin typeface="Lucida Console" panose="020B0609040504020204" pitchFamily="49" charset="0"/>
              </a:rPr>
              <a:t>define LOWP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#</a:t>
            </a:r>
            <a:r>
              <a:rPr lang="en-US" sz="1200" dirty="0">
                <a:latin typeface="Lucida Console" panose="020B0609040504020204" pitchFamily="49" charset="0"/>
              </a:rPr>
              <a:t>define MIDP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#</a:t>
            </a:r>
            <a:r>
              <a:rPr lang="en-US" sz="1200" dirty="0">
                <a:latin typeface="Lucida Console" panose="020B0609040504020204" pitchFamily="49" charset="0"/>
              </a:rPr>
              <a:t>define HIGHP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sampler2D texture;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HIGHP vec2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LOWP vec4 </a:t>
            </a:r>
            <a:r>
              <a:rPr lang="en-US" sz="1200" dirty="0" err="1">
                <a:latin typeface="Lucida Console" panose="020B0609040504020204" pitchFamily="49" charset="0"/>
              </a:rPr>
              <a:t>RainbowColor</a:t>
            </a:r>
            <a:r>
              <a:rPr lang="en-US" sz="1200" dirty="0">
                <a:latin typeface="Lucida Console" panose="020B0609040504020204" pitchFamily="49" charset="0"/>
              </a:rPr>
              <a:t>(HIGHP float t)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// </a:t>
            </a:r>
            <a:r>
              <a:rPr lang="en-US" sz="1200" dirty="0">
                <a:latin typeface="Lucida Console" panose="020B0609040504020204" pitchFamily="49" charset="0"/>
              </a:rPr>
              <a:t>0     0.25  0.5    0.75    1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// </a:t>
            </a:r>
            <a:r>
              <a:rPr lang="en-US" sz="1200" dirty="0">
                <a:latin typeface="Lucida Console" panose="020B0609040504020204" pitchFamily="49" charset="0"/>
              </a:rPr>
              <a:t>Blue-&gt;Cyan-&gt;Green-&gt;Yellow-&gt;Red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HIGHP </a:t>
            </a:r>
            <a:r>
              <a:rPr lang="en-US" sz="1200" dirty="0">
                <a:latin typeface="Lucida Console" panose="020B0609040504020204" pitchFamily="49" charset="0"/>
              </a:rPr>
              <a:t>float </a:t>
            </a:r>
            <a:r>
              <a:rPr lang="en-US" sz="1200" dirty="0" err="1">
                <a:latin typeface="Lucida Console" panose="020B0609040504020204" pitchFamily="49" charset="0"/>
              </a:rPr>
              <a:t>tt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if(t&lt;0.0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return </a:t>
            </a:r>
            <a:r>
              <a:rPr lang="en-US" sz="1200" dirty="0">
                <a:latin typeface="Lucida Console" panose="020B0609040504020204" pitchFamily="49" charset="0"/>
              </a:rPr>
              <a:t>vec4(0,0,1,1);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else </a:t>
            </a:r>
            <a:r>
              <a:rPr lang="en-US" sz="1200" dirty="0">
                <a:latin typeface="Lucida Console" panose="020B0609040504020204" pitchFamily="49" charset="0"/>
              </a:rPr>
              <a:t>if(t&lt;0.25)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tt</a:t>
            </a:r>
            <a:r>
              <a:rPr lang="en-US" sz="1200" dirty="0" smtClean="0">
                <a:latin typeface="Lucida Console" panose="020B0609040504020204" pitchFamily="49" charset="0"/>
              </a:rPr>
              <a:t>=t/0.25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return </a:t>
            </a:r>
            <a:r>
              <a:rPr lang="en-US" sz="1200" dirty="0">
                <a:latin typeface="Lucida Console" panose="020B0609040504020204" pitchFamily="49" charset="0"/>
              </a:rPr>
              <a:t>vec4(0,tt,1,1);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1231692"/>
            <a:ext cx="455445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else </a:t>
            </a:r>
            <a:r>
              <a:rPr lang="en-US" sz="1200" dirty="0">
                <a:latin typeface="Lucida Console" panose="020B0609040504020204" pitchFamily="49" charset="0"/>
              </a:rPr>
              <a:t>if(t&lt;0.5)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tt</a:t>
            </a:r>
            <a:r>
              <a:rPr lang="en-US" sz="1200" dirty="0">
                <a:latin typeface="Lucida Console" panose="020B0609040504020204" pitchFamily="49" charset="0"/>
              </a:rPr>
              <a:t>=(t-0.25)/0.25;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return </a:t>
            </a:r>
            <a:r>
              <a:rPr lang="en-US" sz="1200" dirty="0">
                <a:latin typeface="Lucida Console" panose="020B0609040504020204" pitchFamily="49" charset="0"/>
              </a:rPr>
              <a:t>vec4(0,1,1.0-tt,1);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else </a:t>
            </a:r>
            <a:r>
              <a:rPr lang="en-US" sz="1200" dirty="0">
                <a:latin typeface="Lucida Console" panose="020B0609040504020204" pitchFamily="49" charset="0"/>
              </a:rPr>
              <a:t>if(t&lt;0.75)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tt</a:t>
            </a:r>
            <a:r>
              <a:rPr lang="en-US" sz="1200" dirty="0">
                <a:latin typeface="Lucida Console" panose="020B0609040504020204" pitchFamily="49" charset="0"/>
              </a:rPr>
              <a:t>=(t-0.5)/0.25;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return </a:t>
            </a:r>
            <a:r>
              <a:rPr lang="en-US" sz="1200" dirty="0">
                <a:latin typeface="Lucida Console" panose="020B0609040504020204" pitchFamily="49" charset="0"/>
              </a:rPr>
              <a:t>vec4(tt,1,0,1);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else </a:t>
            </a:r>
            <a:r>
              <a:rPr lang="en-US" sz="1200" dirty="0">
                <a:latin typeface="Lucida Console" panose="020B0609040504020204" pitchFamily="49" charset="0"/>
              </a:rPr>
              <a:t>if(t&lt;1.0)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tt</a:t>
            </a:r>
            <a:r>
              <a:rPr lang="en-US" sz="1200" dirty="0">
                <a:latin typeface="Lucida Console" panose="020B0609040504020204" pitchFamily="49" charset="0"/>
              </a:rPr>
              <a:t>=(t-0.75)/0.25;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return </a:t>
            </a:r>
            <a:r>
              <a:rPr lang="en-US" sz="1200" dirty="0">
                <a:latin typeface="Lucida Console" panose="020B0609040504020204" pitchFamily="49" charset="0"/>
              </a:rPr>
              <a:t>vec4(1,1.0-tt,0,1);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else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return </a:t>
            </a:r>
            <a:r>
              <a:rPr lang="en-US" sz="1200" dirty="0">
                <a:latin typeface="Lucida Console" panose="020B0609040504020204" pitchFamily="49" charset="0"/>
              </a:rPr>
              <a:t>vec4(1,0,0,1);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HIGHP </a:t>
            </a:r>
            <a:r>
              <a:rPr lang="en-US" sz="1200" dirty="0">
                <a:latin typeface="Lucida Console" panose="020B0609040504020204" pitchFamily="49" charset="0"/>
              </a:rPr>
              <a:t>float intensity;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intensity=texture2D(</a:t>
            </a:r>
            <a:r>
              <a:rPr lang="en-US" sz="1200" dirty="0" err="1" smtClean="0">
                <a:latin typeface="Lucida Console" panose="020B0609040504020204" pitchFamily="49" charset="0"/>
              </a:rPr>
              <a:t>texture,texCoordOut</a:t>
            </a:r>
            <a:r>
              <a:rPr lang="en-US" sz="1200" dirty="0">
                <a:latin typeface="Lucida Console" panose="020B0609040504020204" pitchFamily="49" charset="0"/>
              </a:rPr>
              <a:t>).r</a:t>
            </a:r>
            <a:r>
              <a:rPr lang="en-US" sz="12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gl_FragColor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RainbowColor</a:t>
            </a:r>
            <a:r>
              <a:rPr lang="en-US" sz="1200" dirty="0" smtClean="0">
                <a:latin typeface="Lucida Console" panose="020B0609040504020204" pitchFamily="49" charset="0"/>
              </a:rPr>
              <a:t>(intensity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>
            <a:stCxn id="8" idx="2"/>
          </p:cNvCxnSpPr>
          <p:nvPr/>
        </p:nvCxnSpPr>
        <p:spPr>
          <a:xfrm>
            <a:off x="7171574" y="5167115"/>
            <a:ext cx="600826" cy="471685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9148" y="4520784"/>
            <a:ext cx="394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the texture is a depth texture, any component will return the depth.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046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renderer in </a:t>
            </a:r>
            <a:r>
              <a:rPr lang="en-US" dirty="0" err="1" smtClean="0"/>
              <a:t>renderer.h</a:t>
            </a:r>
            <a:r>
              <a:rPr lang="en-US" dirty="0" smtClean="0"/>
              <a:t> and renderere.cpp</a:t>
            </a:r>
          </a:p>
          <a:p>
            <a:r>
              <a:rPr lang="en-US" dirty="0" smtClean="0"/>
              <a:t>Add two member variables:</a:t>
            </a:r>
          </a:p>
          <a:p>
            <a:pPr marL="457200" lvl="1" indent="0">
              <a:buNone/>
            </a:pPr>
            <a:r>
              <a:rPr lang="en-US" dirty="0" smtClean="0"/>
              <a:t>YsMatrix4x4 </a:t>
            </a:r>
            <a:r>
              <a:rPr lang="en-US" dirty="0" err="1" smtClean="0"/>
              <a:t>lightViewTfm,lightProjTfm</a:t>
            </a:r>
            <a:endParaRPr lang="en-US" dirty="0" smtClean="0"/>
          </a:p>
          <a:p>
            <a:r>
              <a:rPr lang="en-US" dirty="0" smtClean="0"/>
              <a:t>These two matrices are needed for later rendering of the actual scene.</a:t>
            </a:r>
          </a:p>
          <a:p>
            <a:r>
              <a:rPr lang="en-US" dirty="0" smtClean="0"/>
              <a:t>Then add two new functions</a:t>
            </a:r>
          </a:p>
          <a:p>
            <a:pPr lvl="1"/>
            <a:r>
              <a:rPr lang="en-US" dirty="0" err="1" smtClean="0"/>
              <a:t>RenderDepthBuffer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Render to the depth buffer, and create the distance map.</a:t>
            </a:r>
          </a:p>
          <a:p>
            <a:pPr lvl="1"/>
            <a:r>
              <a:rPr lang="en-US" dirty="0" err="1" smtClean="0"/>
              <a:t>VerifyDepthBuffer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Directly show the distance map contents.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109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6599884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FsLazyWindowApplication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RenderShadowBuffer</a:t>
            </a:r>
            <a:r>
              <a:rPr lang="en-US" sz="1200" dirty="0">
                <a:latin typeface="Lucida Console" panose="020B0609040504020204" pitchFamily="49" charset="0"/>
              </a:rPr>
              <a:t>(void)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glBindTexture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curFrameBuffer</a:t>
            </a:r>
            <a:r>
              <a:rPr lang="en-US" sz="12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glGetIntegerv</a:t>
            </a:r>
            <a:r>
              <a:rPr lang="en-US" sz="1200" dirty="0">
                <a:latin typeface="Lucida Console" panose="020B0609040504020204" pitchFamily="49" charset="0"/>
              </a:rPr>
              <a:t>(GL_FRAMEBUFFER_BINDING,&amp;</a:t>
            </a:r>
            <a:r>
              <a:rPr lang="en-US" sz="1200" dirty="0" err="1">
                <a:latin typeface="Lucida Console" panose="020B0609040504020204" pitchFamily="49" charset="0"/>
              </a:rPr>
              <a:t>curFrameBuffer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glBindFramebuffer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GL_FRAMEBUFFER,shadowMapBuf.frameBufferIdent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YsAtt3 </a:t>
            </a:r>
            <a:r>
              <a:rPr lang="en-US" sz="1200" dirty="0" err="1">
                <a:latin typeface="Lucida Console" panose="020B0609040504020204" pitchFamily="49" charset="0"/>
              </a:rPr>
              <a:t>viewAtt</a:t>
            </a:r>
            <a:r>
              <a:rPr lang="en-US" sz="1200" dirty="0">
                <a:latin typeface="Lucida Console" panose="020B0609040504020204" pitchFamily="49" charset="0"/>
              </a:rPr>
              <a:t>(0,0,0);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viewAtt.SetForwardVector</a:t>
            </a:r>
            <a:r>
              <a:rPr lang="en-US" sz="1200" dirty="0" smtClean="0">
                <a:latin typeface="Lucida Console" panose="020B0609040504020204" pitchFamily="49" charset="0"/>
              </a:rPr>
              <a:t>(-</a:t>
            </a:r>
            <a:r>
              <a:rPr lang="en-US" sz="1200" dirty="0" err="1" smtClean="0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Ys3DDrawingEnvironment </a:t>
            </a:r>
            <a:r>
              <a:rPr lang="en-US" sz="1200" dirty="0" err="1">
                <a:latin typeface="Lucida Console" panose="020B0609040504020204" pitchFamily="49" charset="0"/>
              </a:rPr>
              <a:t>drawEnv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wid,hei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FsGetWindowSize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wid,hei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drawEnv.SetProjectionMode</a:t>
            </a:r>
            <a:r>
              <a:rPr lang="en-US" sz="1200" dirty="0" smtClean="0">
                <a:latin typeface="Lucida Console" panose="020B0609040504020204" pitchFamily="49" charset="0"/>
              </a:rPr>
              <a:t>(Ys3DDrawingEnvironment</a:t>
            </a:r>
            <a:r>
              <a:rPr lang="en-US" sz="1200" dirty="0">
                <a:latin typeface="Lucida Console" panose="020B0609040504020204" pitchFamily="49" charset="0"/>
              </a:rPr>
              <a:t>::ORTHOGONAL);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drawEnv.SetAspectRatio</a:t>
            </a:r>
            <a:r>
              <a:rPr lang="en-US" sz="1200" dirty="0" smtClean="0">
                <a:latin typeface="Lucida Console" panose="020B0609040504020204" pitchFamily="49" charset="0"/>
              </a:rPr>
              <a:t>(1.0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drawEnv.SetOrthogonalProjectionHeight</a:t>
            </a:r>
            <a:r>
              <a:rPr lang="en-US" sz="1200" dirty="0" smtClean="0">
                <a:latin typeface="Lucida Console" panose="020B0609040504020204" pitchFamily="49" charset="0"/>
              </a:rPr>
              <a:t>(10.0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drawEnv.SetNearFar</a:t>
            </a:r>
            <a:r>
              <a:rPr lang="en-US" sz="1200" dirty="0" smtClean="0">
                <a:latin typeface="Lucida Console" panose="020B0609040504020204" pitchFamily="49" charset="0"/>
              </a:rPr>
              <a:t>(8.0,100.0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drawEnv.SetViewTarget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YsOrigin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drawEnv.SetViewDistance</a:t>
            </a:r>
            <a:r>
              <a:rPr lang="en-US" sz="1200" dirty="0" smtClean="0">
                <a:latin typeface="Lucida Console" panose="020B0609040504020204" pitchFamily="49" charset="0"/>
              </a:rPr>
              <a:t>(40.0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drawEnv.SetViewAttitude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viewAtt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glViewport</a:t>
            </a:r>
            <a:r>
              <a:rPr lang="en-US" sz="1200" dirty="0" smtClean="0">
                <a:latin typeface="Lucida Console" panose="020B0609040504020204" pitchFamily="49" charset="0"/>
              </a:rPr>
              <a:t>(0,0,1024,1024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float </a:t>
            </a:r>
            <a:r>
              <a:rPr lang="en-US" sz="1200" dirty="0" err="1">
                <a:latin typeface="Lucida Console" panose="020B0609040504020204" pitchFamily="49" charset="0"/>
              </a:rPr>
              <a:t>viewTfm</a:t>
            </a:r>
            <a:r>
              <a:rPr lang="en-US" sz="1200" dirty="0">
                <a:latin typeface="Lucida Console" panose="020B0609040504020204" pitchFamily="49" charset="0"/>
              </a:rPr>
              <a:t>[16],</a:t>
            </a:r>
            <a:r>
              <a:rPr lang="en-US" sz="1200" dirty="0" err="1">
                <a:latin typeface="Lucida Console" panose="020B0609040504020204" pitchFamily="49" charset="0"/>
              </a:rPr>
              <a:t>projTfm</a:t>
            </a:r>
            <a:r>
              <a:rPr lang="en-US" sz="1200" dirty="0">
                <a:latin typeface="Lucida Console" panose="020B0609040504020204" pitchFamily="49" charset="0"/>
              </a:rPr>
              <a:t>[16];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drawEnv.GetViewMatrix</a:t>
            </a:r>
            <a:r>
              <a:rPr lang="en-US" sz="1200" dirty="0">
                <a:latin typeface="Lucida Console" panose="020B0609040504020204" pitchFamily="49" charset="0"/>
              </a:rPr>
              <a:t>().</a:t>
            </a:r>
            <a:r>
              <a:rPr lang="en-US" sz="1200" dirty="0" err="1">
                <a:latin typeface="Lucida Console" panose="020B0609040504020204" pitchFamily="49" charset="0"/>
              </a:rPr>
              <a:t>GetOpenGlCompatibleMatrix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viewTfm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drawEnv.GetProjectionMatrix</a:t>
            </a:r>
            <a:r>
              <a:rPr lang="en-US" sz="1200" dirty="0">
                <a:latin typeface="Lucida Console" panose="020B0609040504020204" pitchFamily="49" charset="0"/>
              </a:rPr>
              <a:t>().</a:t>
            </a:r>
            <a:r>
              <a:rPr lang="en-US" sz="1200" dirty="0" err="1">
                <a:latin typeface="Lucida Console" panose="020B0609040504020204" pitchFamily="49" charset="0"/>
              </a:rPr>
              <a:t>GetOpenGlCompatibleMatrix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projTfm</a:t>
            </a:r>
            <a:r>
              <a:rPr lang="en-US" sz="1200" dirty="0" smtClean="0">
                <a:latin typeface="Lucida Console" panose="020B0609040504020204" pitchFamily="49" charset="0"/>
              </a:rPr>
              <a:t>);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4191000" y="2590800"/>
            <a:ext cx="228600" cy="457200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19600" y="2454826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lightDir</a:t>
            </a:r>
            <a:r>
              <a:rPr lang="en-US" dirty="0" smtClean="0">
                <a:solidFill>
                  <a:srgbClr val="FF0000"/>
                </a:solidFill>
              </a:rPr>
              <a:t> is TO the light.  To draw from the light point of view, the forward vector should be opposite of </a:t>
            </a:r>
            <a:r>
              <a:rPr lang="en-US" dirty="0" err="1" smtClean="0">
                <a:solidFill>
                  <a:srgbClr val="FF0000"/>
                </a:solidFill>
              </a:rPr>
              <a:t>lightDir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038600" y="4648200"/>
            <a:ext cx="152400" cy="609600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24867" y="4454391"/>
            <a:ext cx="461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Distance should be far enough, but not too far away from the subject.  The subject stays between </a:t>
            </a:r>
            <a:r>
              <a:rPr lang="en-US" dirty="0" err="1" smtClean="0">
                <a:solidFill>
                  <a:srgbClr val="FF0000"/>
                </a:solidFill>
              </a:rPr>
              <a:t>nearz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farz</a:t>
            </a:r>
            <a:r>
              <a:rPr lang="en-US" dirty="0" smtClean="0">
                <a:solidFill>
                  <a:srgbClr val="FF0000"/>
                </a:solidFill>
              </a:rPr>
              <a:t> in the light’s coordinate system.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505200" y="4191000"/>
            <a:ext cx="1905000" cy="76200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6400" y="4114800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Because 1024x1024 texture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077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799449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lightViewTfm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drawEnv.GetViewMatrix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lightProjTfm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drawEnv.GetProjectionMatrix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glClear</a:t>
            </a:r>
            <a:r>
              <a:rPr lang="en-US" sz="1200" dirty="0" smtClean="0">
                <a:latin typeface="Lucida Console" panose="020B0609040504020204" pitchFamily="49" charset="0"/>
              </a:rPr>
              <a:t>(GL_DEPTH_BUFFER_BIT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</a:t>
            </a:r>
            <a:r>
              <a:rPr lang="en-US" sz="1200" dirty="0" smtClean="0">
                <a:latin typeface="Lucida Console" panose="020B0609040504020204" pitchFamily="49" charset="0"/>
              </a:rPr>
              <a:t>(GL_DEPTH_TEST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projMat</a:t>
            </a:r>
            <a:r>
              <a:rPr lang="en-US" sz="1200" dirty="0">
                <a:latin typeface="Lucida Console" panose="020B0609040504020204" pitchFamily="49" charset="0"/>
              </a:rPr>
              <a:t>[16];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drawEnv.GetProjectionMatrix</a:t>
            </a:r>
            <a:r>
              <a:rPr lang="en-US" sz="1200" dirty="0">
                <a:latin typeface="Lucida Console" panose="020B0609040504020204" pitchFamily="49" charset="0"/>
              </a:rPr>
              <a:t>().</a:t>
            </a:r>
            <a:r>
              <a:rPr lang="en-US" sz="1200" dirty="0" err="1">
                <a:latin typeface="Lucida Console" panose="020B0609040504020204" pitchFamily="49" charset="0"/>
              </a:rPr>
              <a:t>GetOpenGlCompatibleMatrix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projMat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viewMat</a:t>
            </a:r>
            <a:r>
              <a:rPr lang="en-US" sz="1200" dirty="0">
                <a:latin typeface="Lucida Console" panose="020B0609040504020204" pitchFamily="49" charset="0"/>
              </a:rPr>
              <a:t>[16];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drawEnv.GetViewMatrix</a:t>
            </a:r>
            <a:r>
              <a:rPr lang="en-US" sz="1200" dirty="0">
                <a:latin typeface="Lucida Console" panose="020B0609040504020204" pitchFamily="49" charset="0"/>
              </a:rPr>
              <a:t>().</a:t>
            </a:r>
            <a:r>
              <a:rPr lang="en-US" sz="1200" dirty="0" err="1">
                <a:latin typeface="Lucida Console" panose="020B0609040504020204" pitchFamily="49" charset="0"/>
              </a:rPr>
              <a:t>GetOpenGlCompatibleMatrix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viewMat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glUseProgram</a:t>
            </a:r>
            <a:r>
              <a:rPr lang="en-US" sz="1200" dirty="0" smtClean="0">
                <a:latin typeface="Lucida Console" panose="020B0609040504020204" pitchFamily="49" charset="0"/>
              </a:rPr>
              <a:t>(plain3d.programIdent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glUniformMatrix4fv(plain3d.uniformProjectionPos,1,GL_FALSE,projMat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glUniformMatrix4fv(plain3d.uniformModelViewPos,1,GL_FALSE,viewMat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(plain3d.attribVertexPos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(plain3d.attribColorPos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latin typeface="Lucida Console" panose="020B0609040504020204" pitchFamily="49" charset="0"/>
              </a:rPr>
              <a:t>(plain3d.attribVertexPos,3,GL_FLOAT,GL_FALSE,0,vtx.data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latin typeface="Lucida Console" panose="020B0609040504020204" pitchFamily="49" charset="0"/>
              </a:rPr>
              <a:t>(plain3d.attribColorPos,4,GL_FLOAT,GL_FALSE,0,col.data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glDrawArrays</a:t>
            </a:r>
            <a:r>
              <a:rPr lang="en-US" sz="1200" dirty="0" smtClean="0">
                <a:latin typeface="Lucida Console" panose="020B0609040504020204" pitchFamily="49" charset="0"/>
              </a:rPr>
              <a:t>(GL_TRIANGLES,0,vtx.size</a:t>
            </a:r>
            <a:r>
              <a:rPr lang="en-US" sz="1200" dirty="0">
                <a:latin typeface="Lucida Console" panose="020B0609040504020204" pitchFamily="49" charset="0"/>
              </a:rPr>
              <a:t>()/3);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(plain3d.attribVertexPos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(plain3d.attribColorPos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glBindFramebuffer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GL_FRAMEBUFFER,curFrameBuffer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800600" y="1066800"/>
            <a:ext cx="228600" cy="457200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924098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Cache transformations for the later process.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3581400" y="1676400"/>
            <a:ext cx="76200" cy="228600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600" y="164385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don’t have to clear the color buffer.  Only depth matters.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626971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rest is same as the rendering of the actual scene.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609600" y="3352800"/>
            <a:ext cx="121919" cy="2837765"/>
          </a:xfrm>
          <a:prstGeom prst="lef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3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Billboading</a:t>
            </a:r>
            <a:r>
              <a:rPr lang="en-US" dirty="0" smtClean="0"/>
              <a:t> – 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721" y="925033"/>
            <a:ext cx="850073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attribute vec2 offset;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vec2 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uniform </a:t>
            </a:r>
            <a:r>
              <a:rPr lang="en-US" sz="1200" dirty="0">
                <a:latin typeface="Lucida Console" panose="020B0609040504020204" pitchFamily="49" charset="0"/>
              </a:rPr>
              <a:t>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offsetInView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viewportWidth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sampler2D texture2d;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varying </a:t>
            </a:r>
            <a:r>
              <a:rPr lang="en-US" sz="1200" dirty="0">
                <a:latin typeface="Lucida Console" panose="020B0609040504020204" pitchFamily="49" charset="0"/>
              </a:rPr>
              <a:t>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vec2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vec4 </a:t>
            </a:r>
            <a:r>
              <a:rPr lang="en-US" sz="1200" dirty="0" err="1">
                <a:latin typeface="Lucida Console" panose="020B0609040504020204" pitchFamily="49" charset="0"/>
              </a:rPr>
              <a:t>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pos.xy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pos.xy+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offsetInView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*offset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pos</a:t>
            </a:r>
            <a:r>
              <a:rPr lang="en-US" sz="1200" dirty="0" smtClean="0">
                <a:latin typeface="Lucida Console" panose="020B0609040504020204" pitchFamily="49" charset="0"/>
              </a:rPr>
              <a:t>=projection*</a:t>
            </a:r>
            <a:r>
              <a:rPr lang="en-US" sz="1200" dirty="0" err="1" smtClean="0">
                <a:latin typeface="Lucida Console" panose="020B0609040504020204" pitchFamily="49" charset="0"/>
              </a:rPr>
              <a:t>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vec2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offsetInScreen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offsetInScreen.x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offsetInPixel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offset.x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viewportWidth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/2.0)/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pos.w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offsetInScreen.y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offsetInPixel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offset.y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/2.0)/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pos.w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pos.xy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pos.xy+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offsetInScreen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</a:t>
            </a:r>
            <a:r>
              <a:rPr lang="en-US" sz="1200" dirty="0" smtClean="0">
                <a:latin typeface="Lucida Console" panose="020B0609040504020204" pitchFamily="49" charset="0"/>
              </a:rPr>
              <a:t>=color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texCoordOut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gl_Position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283841" y="4540102"/>
            <a:ext cx="903768" cy="568842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61567" y="364885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 division by w?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3" idx="0"/>
          </p:cNvCxnSpPr>
          <p:nvPr/>
        </p:nvCxnSpPr>
        <p:spPr>
          <a:xfrm flipH="1">
            <a:off x="6735725" y="4018187"/>
            <a:ext cx="499213" cy="52191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715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5710" y="762000"/>
            <a:ext cx="873829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FsLazyWindowApplication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VerifyShadowMap</a:t>
            </a:r>
            <a:r>
              <a:rPr lang="en-US" sz="1200" dirty="0">
                <a:latin typeface="Lucida Console" panose="020B0609040504020204" pitchFamily="49" charset="0"/>
              </a:rPr>
              <a:t>(void)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</a:t>
            </a:r>
            <a:r>
              <a:rPr lang="en-US" sz="1200" dirty="0" smtClean="0">
                <a:latin typeface="Lucida Console" panose="020B0609040504020204" pitchFamily="49" charset="0"/>
              </a:rPr>
              <a:t>(GL_DEPTH_TEST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const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float </a:t>
            </a:r>
            <a:r>
              <a:rPr lang="en-US" sz="1200" dirty="0" err="1">
                <a:latin typeface="Lucida Console" panose="020B0609040504020204" pitchFamily="49" charset="0"/>
              </a:rPr>
              <a:t>rectVtx</a:t>
            </a:r>
            <a:r>
              <a:rPr lang="en-US" sz="12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-</a:t>
            </a:r>
            <a:r>
              <a:rPr lang="en-US" sz="1200" dirty="0">
                <a:latin typeface="Lucida Console" panose="020B0609040504020204" pitchFamily="49" charset="0"/>
              </a:rPr>
              <a:t>1   ,-1</a:t>
            </a:r>
            <a:r>
              <a:rPr lang="en-US" sz="1200" dirty="0" smtClean="0">
                <a:latin typeface="Lucida Console" panose="020B0609040504020204" pitchFamily="49" charset="0"/>
              </a:rPr>
              <a:t>,       -0.3f,-1,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-0.3f,-0.3f,    -1   ,-0.3f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};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const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float </a:t>
            </a:r>
            <a:r>
              <a:rPr lang="en-US" sz="1200" dirty="0" err="1">
                <a:latin typeface="Lucida Console" panose="020B0609040504020204" pitchFamily="49" charset="0"/>
              </a:rPr>
              <a:t>rectTexCoord</a:t>
            </a:r>
            <a:r>
              <a:rPr lang="en-US" sz="12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0,0,        1,0</a:t>
            </a:r>
            <a:r>
              <a:rPr lang="en-US" sz="12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1,1,        0,1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};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glActiveTexture</a:t>
            </a:r>
            <a:r>
              <a:rPr lang="en-US" sz="1200" dirty="0" smtClean="0">
                <a:latin typeface="Lucida Console" panose="020B0609040504020204" pitchFamily="49" charset="0"/>
              </a:rPr>
              <a:t>(GL_TEXTURE0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glBindTexture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(GL_TEXTURE_2D,shadowMapBuf.shadowTexIdent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glUseProgram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depthVerify.programIdent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depthVerify.attribVertexPos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depthVerify.attribTexCoordPos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glUniform1i(depthVerify.uniformTexturePos,0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latin typeface="Lucida Console" panose="020B0609040504020204" pitchFamily="49" charset="0"/>
              </a:rPr>
              <a:t>(depthVerify.attribVertexPos,2,GL_FLOAT,GL_FALSE,0,rectVtx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latin typeface="Lucida Console" panose="020B0609040504020204" pitchFamily="49" charset="0"/>
              </a:rPr>
              <a:t>(depthVerify.attribTexCoordPos,2,GL_FLOAT,GL_FALSE,0,rectTexCoord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glDrawArrays</a:t>
            </a:r>
            <a:r>
              <a:rPr lang="en-US" sz="1200" dirty="0" smtClean="0">
                <a:latin typeface="Lucida Console" panose="020B0609040504020204" pitchFamily="49" charset="0"/>
              </a:rPr>
              <a:t>(GL_TRIANGLE_FAN,0,4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depthVerify.attribVertexPos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depthVerify.attribTexCoordPos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6565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beginning of Draw() function, call </a:t>
            </a:r>
            <a:r>
              <a:rPr lang="en-US" dirty="0" err="1" smtClean="0"/>
              <a:t>RenderShadowBuffer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Before </a:t>
            </a:r>
            <a:r>
              <a:rPr lang="en-US" dirty="0" err="1" smtClean="0"/>
              <a:t>FsSwapBuffers</a:t>
            </a:r>
            <a:r>
              <a:rPr lang="en-US" dirty="0" smtClean="0"/>
              <a:t>(), call </a:t>
            </a:r>
            <a:r>
              <a:rPr lang="en-US" dirty="0" err="1" smtClean="0"/>
              <a:t>VerifyShaowMap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smtClean="0"/>
              <a:t>Make sure the distance map makes sense.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802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the light-source to obstacle distance.</a:t>
            </a:r>
          </a:p>
          <a:p>
            <a:r>
              <a:rPr lang="en-US" dirty="0" smtClean="0"/>
              <a:t>For each pixel, need to find the screen coordinate (which is same as the texture coordinate) in the light’s point of view.</a:t>
            </a:r>
          </a:p>
          <a:p>
            <a:r>
              <a:rPr lang="en-US" dirty="0" smtClean="0"/>
              <a:t>The transformation for the light’s point of view:</a:t>
            </a:r>
          </a:p>
          <a:p>
            <a:pPr marL="457200" lvl="1" indent="0">
              <a:buNone/>
            </a:pPr>
            <a:r>
              <a:rPr lang="en-US" dirty="0" smtClean="0"/>
              <a:t>q=P</a:t>
            </a:r>
            <a:r>
              <a:rPr lang="en-US" baseline="-25000" dirty="0" smtClean="0"/>
              <a:t>L</a:t>
            </a:r>
            <a:r>
              <a:rPr lang="en-US" dirty="0" smtClean="0"/>
              <a:t>*V</a:t>
            </a:r>
            <a:r>
              <a:rPr lang="en-US" baseline="-25000" dirty="0" smtClean="0"/>
              <a:t>L</a:t>
            </a:r>
            <a:r>
              <a:rPr lang="en-US" dirty="0" smtClean="0"/>
              <a:t>*M*p</a:t>
            </a:r>
          </a:p>
          <a:p>
            <a:pPr marL="457200" lvl="1" indent="0">
              <a:buNone/>
            </a:pPr>
            <a:r>
              <a:rPr lang="en-US" dirty="0" smtClean="0"/>
              <a:t>where </a:t>
            </a:r>
            <a:r>
              <a:rPr lang="en-US" dirty="0"/>
              <a:t>P</a:t>
            </a:r>
            <a:r>
              <a:rPr lang="en-US" baseline="-25000" dirty="0"/>
              <a:t>L</a:t>
            </a:r>
            <a:r>
              <a:rPr lang="en-US" dirty="0" smtClean="0"/>
              <a:t>, </a:t>
            </a:r>
            <a:r>
              <a:rPr lang="en-US" dirty="0"/>
              <a:t>V</a:t>
            </a:r>
            <a:r>
              <a:rPr lang="en-US" baseline="-25000" dirty="0"/>
              <a:t>L</a:t>
            </a:r>
            <a:r>
              <a:rPr lang="en-US" dirty="0" smtClean="0"/>
              <a:t>, and M are the projection matrix, view matrix, and modeling matrix (optional) used for rendering the distance map, respectively.</a:t>
            </a:r>
            <a:endParaRPr lang="en-US" dirty="0"/>
          </a:p>
          <a:p>
            <a:r>
              <a:rPr lang="en-US" dirty="0" smtClean="0"/>
              <a:t>The transformation for rendering the actual scene:</a:t>
            </a:r>
          </a:p>
          <a:p>
            <a:pPr marL="457200" lvl="1" indent="0">
              <a:buNone/>
            </a:pPr>
            <a:r>
              <a:rPr lang="en-US" dirty="0" smtClean="0"/>
              <a:t>p'=P*V*M*p</a:t>
            </a:r>
          </a:p>
          <a:p>
            <a:pPr marL="457200" lvl="1" indent="0">
              <a:buNone/>
            </a:pPr>
            <a:r>
              <a:rPr lang="en-US" dirty="0" smtClean="0"/>
              <a:t>where P, V, and M are the projection matrix, view matrix, and modeling matrix (optional).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446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3D renderer (like </a:t>
            </a:r>
            <a:r>
              <a:rPr lang="en-US" dirty="0" err="1" smtClean="0"/>
              <a:t>Phong</a:t>
            </a:r>
            <a:r>
              <a:rPr lang="en-US" dirty="0" smtClean="0"/>
              <a:t>-shading renderer) knows P (projection matrix), and V*M (model-view matrix).</a:t>
            </a:r>
          </a:p>
          <a:p>
            <a:r>
              <a:rPr lang="en-US" dirty="0" smtClean="0"/>
              <a:t>To find q in the 3D renderer,</a:t>
            </a:r>
          </a:p>
          <a:p>
            <a:pPr marL="457200" lvl="1" indent="0">
              <a:buNone/>
            </a:pPr>
            <a:r>
              <a:rPr lang="en-US" dirty="0" smtClean="0"/>
              <a:t>q=P</a:t>
            </a:r>
            <a:r>
              <a:rPr lang="en-US" baseline="-25000" dirty="0" smtClean="0"/>
              <a:t>L</a:t>
            </a:r>
            <a:r>
              <a:rPr lang="en-US" dirty="0" smtClean="0"/>
              <a:t>*V</a:t>
            </a:r>
            <a:r>
              <a:rPr lang="en-US" baseline="-25000" dirty="0" smtClean="0"/>
              <a:t>L</a:t>
            </a:r>
            <a:r>
              <a:rPr lang="en-US" dirty="0" smtClean="0"/>
              <a:t>*V</a:t>
            </a:r>
            <a:r>
              <a:rPr lang="en-US" baseline="30000" dirty="0" smtClean="0"/>
              <a:t>-1</a:t>
            </a:r>
            <a:r>
              <a:rPr lang="en-US" dirty="0" smtClean="0"/>
              <a:t>*V*M*p</a:t>
            </a:r>
            <a:endParaRPr lang="en-US" dirty="0"/>
          </a:p>
          <a:p>
            <a:r>
              <a:rPr lang="en-US" dirty="0" smtClean="0"/>
              <a:t>Therefore, T</a:t>
            </a:r>
            <a:r>
              <a:rPr lang="en-US" baseline="-25000" dirty="0" smtClean="0"/>
              <a:t>L</a:t>
            </a:r>
            <a:r>
              <a:rPr lang="en-US" dirty="0" smtClean="0"/>
              <a:t>=P</a:t>
            </a:r>
            <a:r>
              <a:rPr lang="en-US" baseline="-25000" dirty="0" smtClean="0"/>
              <a:t>L</a:t>
            </a:r>
            <a:r>
              <a:rPr lang="en-US" dirty="0" smtClean="0"/>
              <a:t>*V</a:t>
            </a:r>
            <a:r>
              <a:rPr lang="en-US" baseline="-25000" dirty="0" smtClean="0"/>
              <a:t>L</a:t>
            </a:r>
            <a:r>
              <a:rPr lang="en-US" dirty="0" smtClean="0"/>
              <a:t>*V</a:t>
            </a:r>
            <a:r>
              <a:rPr lang="en-US" baseline="30000" dirty="0" smtClean="0"/>
              <a:t>-1 </a:t>
            </a:r>
            <a:r>
              <a:rPr lang="en-US" dirty="0" smtClean="0"/>
              <a:t>must be given as an additional uniform.  (Shadow-map transformation)</a:t>
            </a:r>
          </a:p>
          <a:p>
            <a:r>
              <a:rPr lang="en-US" dirty="0" smtClean="0"/>
              <a:t>Also additional varying q (position in the light-coordinate) is needed.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730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09600"/>
          </a:xfrm>
        </p:spPr>
        <p:txBody>
          <a:bodyPr/>
          <a:lstStyle/>
          <a:p>
            <a:r>
              <a:rPr lang="en-US" dirty="0" smtClean="0"/>
              <a:t>Changes in the </a:t>
            </a:r>
            <a:r>
              <a:rPr lang="en-US" dirty="0" err="1" smtClean="0"/>
              <a:t>Phong</a:t>
            </a:r>
            <a:r>
              <a:rPr lang="en-US" dirty="0" smtClean="0"/>
              <a:t>-shading vertex </a:t>
            </a:r>
            <a:r>
              <a:rPr lang="en-US" dirty="0" err="1" smtClean="0"/>
              <a:t>shader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43152"/>
            <a:ext cx="56701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normal;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vec3 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ambient;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shadowMapTfm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normalOut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viewDirOut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shadowMapCoord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vec4 </a:t>
            </a:r>
            <a:r>
              <a:rPr lang="en-US" sz="1200" dirty="0" err="1">
                <a:latin typeface="Lucida Console" panose="020B0609040504020204" pitchFamily="49" charset="0"/>
              </a:rPr>
              <a:t>posInView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viewDirOut</a:t>
            </a:r>
            <a:r>
              <a:rPr lang="en-US" sz="1200" dirty="0">
                <a:latin typeface="Lucida Console" panose="020B0609040504020204" pitchFamily="49" charset="0"/>
              </a:rPr>
              <a:t>=-normalize(</a:t>
            </a:r>
            <a:r>
              <a:rPr lang="en-US" sz="1200" dirty="0" err="1">
                <a:latin typeface="Lucida Console" panose="020B0609040504020204" pitchFamily="49" charset="0"/>
              </a:rPr>
              <a:t>posInView.xyz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normalOut</a:t>
            </a:r>
            <a:r>
              <a:rPr lang="en-US" sz="1200" dirty="0" smtClean="0">
                <a:latin typeface="Lucida Console" panose="020B0609040504020204" pitchFamily="49" charset="0"/>
              </a:rPr>
              <a:t>=normalize</a:t>
            </a:r>
            <a:r>
              <a:rPr lang="en-US" sz="1200" dirty="0">
                <a:latin typeface="Lucida Console" panose="020B0609040504020204" pitchFamily="49" charset="0"/>
              </a:rPr>
              <a:t>((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*vec4(normal,0.0)).xyz);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</a:t>
            </a:r>
            <a:r>
              <a:rPr lang="en-US" sz="1200" dirty="0" smtClean="0">
                <a:latin typeface="Lucida Console" panose="020B0609040504020204" pitchFamily="49" charset="0"/>
              </a:rPr>
              <a:t>=color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gl_Position</a:t>
            </a:r>
            <a:r>
              <a:rPr lang="en-US" sz="1200" dirty="0" smtClean="0">
                <a:latin typeface="Lucida Console" panose="020B0609040504020204" pitchFamily="49" charset="0"/>
              </a:rPr>
              <a:t>=projection*</a:t>
            </a:r>
            <a:r>
              <a:rPr lang="en-US" sz="1200" dirty="0" err="1" smtClean="0">
                <a:latin typeface="Lucida Console" panose="020B0609040504020204" pitchFamily="49" charset="0"/>
              </a:rPr>
              <a:t>modelView</a:t>
            </a:r>
            <a:r>
              <a:rPr lang="en-US" sz="1200" dirty="0" smtClean="0">
                <a:latin typeface="Lucida Console" panose="020B0609040504020204" pitchFamily="49" charset="0"/>
              </a:rPr>
              <a:t>*vec4(vertex,1.0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shadowMapCoord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shadowMapTfm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modelView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*vec4(vertex,1.0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5657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33400"/>
          </a:xfrm>
        </p:spPr>
        <p:txBody>
          <a:bodyPr/>
          <a:lstStyle/>
          <a:p>
            <a:r>
              <a:rPr lang="en-US" dirty="0" smtClean="0"/>
              <a:t>Changes in the Fragment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28800"/>
            <a:ext cx="52982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normalOut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viewDirOut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vec3 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ambient;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sampler2D </a:t>
            </a:r>
            <a:r>
              <a:rPr lang="en-US" sz="1200" dirty="0" err="1">
                <a:latin typeface="Lucida Console" panose="020B0609040504020204" pitchFamily="49" charset="0"/>
              </a:rPr>
              <a:t>shadowMapTexture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shadowMapCoord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vec4 </a:t>
            </a:r>
            <a:r>
              <a:rPr lang="en-US" sz="1200" dirty="0" err="1">
                <a:latin typeface="Lucida Console" panose="020B0609040504020204" pitchFamily="49" charset="0"/>
              </a:rPr>
              <a:t>RainbowColor</a:t>
            </a:r>
            <a:r>
              <a:rPr lang="en-US" sz="1200" dirty="0">
                <a:latin typeface="Lucida Console" panose="020B0609040504020204" pitchFamily="49" charset="0"/>
              </a:rPr>
              <a:t>(float t)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(Copied from the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depth_verify_fragment_shader.glsl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520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222" y="914400"/>
            <a:ext cx="7715574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void </a:t>
            </a:r>
            <a:r>
              <a:rPr lang="en-US" sz="1200" dirty="0">
                <a:latin typeface="Lucida Console" panose="020B0609040504020204" pitchFamily="49" charset="0"/>
              </a:rPr>
              <a:t>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vec3 </a:t>
            </a:r>
            <a:r>
              <a:rPr lang="en-US" sz="1200" dirty="0">
                <a:latin typeface="Lucida Console" panose="020B0609040504020204" pitchFamily="49" charset="0"/>
              </a:rPr>
              <a:t>lit=normalize(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float </a:t>
            </a:r>
            <a:r>
              <a:rPr lang="en-US" sz="1200" dirty="0">
                <a:latin typeface="Lucida Console" panose="020B0609040504020204" pitchFamily="49" charset="0"/>
              </a:rPr>
              <a:t>diffuse=max(0.0,dot(</a:t>
            </a:r>
            <a:r>
              <a:rPr lang="en-US" sz="1200" dirty="0" err="1">
                <a:latin typeface="Lucida Console" panose="020B0609040504020204" pitchFamily="49" charset="0"/>
              </a:rPr>
              <a:t>normalOut,lit</a:t>
            </a:r>
            <a:r>
              <a:rPr lang="en-US" sz="1200" dirty="0">
                <a:latin typeface="Lucida Console" panose="020B0609040504020204" pitchFamily="49" charset="0"/>
              </a:rPr>
              <a:t>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vec3 </a:t>
            </a:r>
            <a:r>
              <a:rPr lang="en-US" sz="1200" dirty="0" err="1">
                <a:latin typeface="Lucida Console" panose="020B0609040504020204" pitchFamily="49" charset="0"/>
              </a:rPr>
              <a:t>midDir</a:t>
            </a:r>
            <a:r>
              <a:rPr lang="en-US" sz="1200" dirty="0">
                <a:latin typeface="Lucida Console" panose="020B0609040504020204" pitchFamily="49" charset="0"/>
              </a:rPr>
              <a:t>=normalize(</a:t>
            </a:r>
            <a:r>
              <a:rPr lang="en-US" sz="1200" dirty="0" err="1">
                <a:latin typeface="Lucida Console" panose="020B0609040504020204" pitchFamily="49" charset="0"/>
              </a:rPr>
              <a:t>viewDirOut+lightDir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float </a:t>
            </a:r>
            <a:r>
              <a:rPr lang="en-US" sz="1200" dirty="0">
                <a:latin typeface="Lucida Console" panose="020B0609040504020204" pitchFamily="49" charset="0"/>
              </a:rPr>
              <a:t>specular=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*pow(dot(</a:t>
            </a:r>
            <a:r>
              <a:rPr lang="en-US" sz="1200" dirty="0" err="1">
                <a:latin typeface="Lucida Console" panose="020B0609040504020204" pitchFamily="49" charset="0"/>
              </a:rPr>
              <a:t>midDir,normalOut</a:t>
            </a:r>
            <a:r>
              <a:rPr lang="en-US" sz="1200" dirty="0">
                <a:latin typeface="Lucida Console" panose="020B0609040504020204" pitchFamily="49" charset="0"/>
              </a:rPr>
              <a:t>),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vec3 </a:t>
            </a:r>
            <a:r>
              <a:rPr lang="en-US" sz="1200" dirty="0" err="1">
                <a:latin typeface="Lucida Console" panose="020B0609040504020204" pitchFamily="49" charset="0"/>
              </a:rPr>
              <a:t>shadowCoordTfm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shadowMapCoord.xyz</a:t>
            </a:r>
            <a:r>
              <a:rPr lang="en-US" sz="1200" dirty="0"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latin typeface="Lucida Console" panose="020B0609040504020204" pitchFamily="49" charset="0"/>
              </a:rPr>
              <a:t>shadowMapCoord.w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shadowCoordTfm</a:t>
            </a:r>
            <a:r>
              <a:rPr lang="en-US" sz="1200" dirty="0">
                <a:latin typeface="Lucida Console" panose="020B0609040504020204" pitchFamily="49" charset="0"/>
              </a:rPr>
              <a:t>=(shadowCoordTfm+vec3(1,1,1))/2.0;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if(0.0&lt;</a:t>
            </a:r>
            <a:r>
              <a:rPr lang="en-US" sz="1200" dirty="0" err="1" smtClean="0">
                <a:latin typeface="Lucida Console" panose="020B0609040504020204" pitchFamily="49" charset="0"/>
              </a:rPr>
              <a:t>shadowCoordTfm.x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&amp;&amp; </a:t>
            </a:r>
            <a:r>
              <a:rPr lang="en-US" sz="1200" dirty="0" err="1">
                <a:latin typeface="Lucida Console" panose="020B0609040504020204" pitchFamily="49" charset="0"/>
              </a:rPr>
              <a:t>shadowCoordTfm.x</a:t>
            </a:r>
            <a:r>
              <a:rPr lang="en-US" sz="1200" dirty="0">
                <a:latin typeface="Lucida Console" panose="020B0609040504020204" pitchFamily="49" charset="0"/>
              </a:rPr>
              <a:t>&lt;1.0 &amp;&amp;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</a:t>
            </a:r>
            <a:r>
              <a:rPr lang="en-US" sz="1200" dirty="0">
                <a:latin typeface="Lucida Console" panose="020B0609040504020204" pitchFamily="49" charset="0"/>
              </a:rPr>
              <a:t>0.0&lt;</a:t>
            </a:r>
            <a:r>
              <a:rPr lang="en-US" sz="1200" dirty="0" err="1">
                <a:latin typeface="Lucida Console" panose="020B0609040504020204" pitchFamily="49" charset="0"/>
              </a:rPr>
              <a:t>shadowCoordTfm.y</a:t>
            </a:r>
            <a:r>
              <a:rPr lang="en-US" sz="1200" dirty="0">
                <a:latin typeface="Lucida Console" panose="020B0609040504020204" pitchFamily="49" charset="0"/>
              </a:rPr>
              <a:t> &amp;&amp; </a:t>
            </a:r>
            <a:r>
              <a:rPr lang="en-US" sz="1200" dirty="0" err="1">
                <a:latin typeface="Lucida Console" panose="020B0609040504020204" pitchFamily="49" charset="0"/>
              </a:rPr>
              <a:t>shadowCoordTfm.y</a:t>
            </a:r>
            <a:r>
              <a:rPr lang="en-US" sz="1200" dirty="0">
                <a:latin typeface="Lucida Console" panose="020B0609040504020204" pitchFamily="49" charset="0"/>
              </a:rPr>
              <a:t>&lt;1.0)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float </a:t>
            </a:r>
            <a:r>
              <a:rPr lang="en-US" sz="1200" dirty="0">
                <a:latin typeface="Lucida Console" panose="020B0609040504020204" pitchFamily="49" charset="0"/>
              </a:rPr>
              <a:t>depth;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depth=texture2D(</a:t>
            </a:r>
            <a:r>
              <a:rPr lang="en-US" sz="1200" dirty="0" err="1" smtClean="0">
                <a:latin typeface="Lucida Console" panose="020B0609040504020204" pitchFamily="49" charset="0"/>
              </a:rPr>
              <a:t>shadowMapTexture,shadowCoordTfm.xy</a:t>
            </a:r>
            <a:r>
              <a:rPr lang="en-US" sz="1200" dirty="0">
                <a:latin typeface="Lucida Console" panose="020B0609040504020204" pitchFamily="49" charset="0"/>
              </a:rPr>
              <a:t>).r;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gl_FragColor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RainbowColor</a:t>
            </a:r>
            <a:r>
              <a:rPr lang="en-US" sz="1200" dirty="0" smtClean="0">
                <a:latin typeface="Lucida Console" panose="020B0609040504020204" pitchFamily="49" charset="0"/>
              </a:rPr>
              <a:t>(depth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else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gl_FragColor</a:t>
            </a:r>
            <a:r>
              <a:rPr lang="en-US" sz="1200" dirty="0" smtClean="0">
                <a:latin typeface="Lucida Console" panose="020B0609040504020204" pitchFamily="49" charset="0"/>
              </a:rPr>
              <a:t>=vec4(1,0,1,1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//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=vec4(</a:t>
            </a:r>
            <a:r>
              <a:rPr lang="en-US" sz="1200" dirty="0" err="1">
                <a:latin typeface="Lucida Console" panose="020B0609040504020204" pitchFamily="49" charset="0"/>
              </a:rPr>
              <a:t>colorOut.rgb</a:t>
            </a:r>
            <a:r>
              <a:rPr lang="en-US" sz="1200" dirty="0">
                <a:latin typeface="Lucida Console" panose="020B0609040504020204" pitchFamily="49" charset="0"/>
              </a:rPr>
              <a:t>*(</a:t>
            </a:r>
            <a:r>
              <a:rPr lang="en-US" sz="1200" dirty="0" err="1">
                <a:latin typeface="Lucida Console" panose="020B0609040504020204" pitchFamily="49" charset="0"/>
              </a:rPr>
              <a:t>ambient+diffuse</a:t>
            </a:r>
            <a:r>
              <a:rPr lang="en-US" sz="1200" dirty="0">
                <a:latin typeface="Lucida Console" panose="020B0609040504020204" pitchFamily="49" charset="0"/>
              </a:rPr>
              <a:t>),</a:t>
            </a:r>
            <a:r>
              <a:rPr lang="en-US" sz="1200" dirty="0" err="1">
                <a:latin typeface="Lucida Console" panose="020B0609040504020204" pitchFamily="49" charset="0"/>
              </a:rPr>
              <a:t>colorOut.a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//        +vec4(specular,specular,specular,0.0);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248400" y="2819400"/>
            <a:ext cx="228600" cy="2209800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68533" y="32004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Assigns a color depending on the distance from the light-source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5450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85800"/>
          </a:xfrm>
        </p:spPr>
        <p:txBody>
          <a:bodyPr/>
          <a:lstStyle/>
          <a:p>
            <a:r>
              <a:rPr lang="en-US" dirty="0" smtClean="0"/>
              <a:t>In Draw() function,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133600"/>
            <a:ext cx="734367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glActiveTexture</a:t>
            </a:r>
            <a:r>
              <a:rPr lang="en-US" sz="1200" dirty="0" smtClean="0">
                <a:latin typeface="Lucida Console" panose="020B0609040504020204" pitchFamily="49" charset="0"/>
              </a:rPr>
              <a:t>(GL_TEXTURE0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glBindTexture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(GL_TEXTURE_2D,shadowMapBuf.shadowTexIdent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glUniform1f(phong3d.uniformShadowMapTexturePos,0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YsMatrix4x4 </a:t>
            </a:r>
            <a:r>
              <a:rPr lang="en-US" sz="1200" dirty="0" err="1">
                <a:latin typeface="Lucida Console" panose="020B0609040504020204" pitchFamily="49" charset="0"/>
              </a:rPr>
              <a:t>viewInv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drawEnv.GetViewMatrix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viewInv.Invert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YsMatrix4x4 </a:t>
            </a:r>
            <a:r>
              <a:rPr lang="en-US" sz="1200" dirty="0" err="1">
                <a:latin typeface="Lucida Console" panose="020B0609040504020204" pitchFamily="49" charset="0"/>
              </a:rPr>
              <a:t>shadowTfm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lightProjTfm</a:t>
            </a:r>
            <a:r>
              <a:rPr lang="en-US" sz="1200" dirty="0"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latin typeface="Lucida Console" panose="020B0609040504020204" pitchFamily="49" charset="0"/>
              </a:rPr>
              <a:t>lightViewTfm</a:t>
            </a:r>
            <a:r>
              <a:rPr lang="en-US" sz="1200" dirty="0"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latin typeface="Lucida Console" panose="020B0609040504020204" pitchFamily="49" charset="0"/>
              </a:rPr>
              <a:t>viewInv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GLfloat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shadowTfmf</a:t>
            </a:r>
            <a:r>
              <a:rPr lang="en-US" sz="1200" dirty="0">
                <a:latin typeface="Lucida Console" panose="020B0609040504020204" pitchFamily="49" charset="0"/>
              </a:rPr>
              <a:t>[16];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shadowTfm.GetOpenGlCompatibleMatrix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shadowTfmf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glUniformMatrix4fv(phong3d.uniformShadowMapTfmPos,1,GL_FALSE,shadowTfmf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618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verify light-source to obstacle distances are correctly mapped.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914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Shadow-mapping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Finally, the fragment </a:t>
            </a:r>
            <a:r>
              <a:rPr lang="en-US" dirty="0" err="1" smtClean="0"/>
              <a:t>shader</a:t>
            </a:r>
            <a:r>
              <a:rPr lang="en-US" dirty="0" smtClean="0"/>
              <a:t> is modified so that diffuse and specular are set to zero if the vertex to light-source distance is greater than light-source to first obstacle distance.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895600"/>
            <a:ext cx="61286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vec3 </a:t>
            </a:r>
            <a:r>
              <a:rPr lang="en-US" sz="1200" dirty="0" err="1">
                <a:latin typeface="Lucida Console" panose="020B0609040504020204" pitchFamily="49" charset="0"/>
              </a:rPr>
              <a:t>shadowCoordTfm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shadowMapCoord.xyz</a:t>
            </a:r>
            <a:r>
              <a:rPr lang="en-US" sz="1200" dirty="0"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latin typeface="Lucida Console" panose="020B0609040504020204" pitchFamily="49" charset="0"/>
              </a:rPr>
              <a:t>shadowMapCoord.w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shadowCoordTfm</a:t>
            </a:r>
            <a:r>
              <a:rPr lang="en-US" sz="1200" dirty="0">
                <a:latin typeface="Lucida Console" panose="020B0609040504020204" pitchFamily="49" charset="0"/>
              </a:rPr>
              <a:t>=(shadowCoordTfm+vec3(1,1,1))/2.0;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if(0.0&lt;</a:t>
            </a:r>
            <a:r>
              <a:rPr lang="en-US" sz="1200" dirty="0" err="1" smtClean="0">
                <a:latin typeface="Lucida Console" panose="020B0609040504020204" pitchFamily="49" charset="0"/>
              </a:rPr>
              <a:t>shadowCoordTfm.x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&amp;&amp; </a:t>
            </a:r>
            <a:r>
              <a:rPr lang="en-US" sz="1200" dirty="0" err="1">
                <a:latin typeface="Lucida Console" panose="020B0609040504020204" pitchFamily="49" charset="0"/>
              </a:rPr>
              <a:t>shadowCoordTfm.x</a:t>
            </a:r>
            <a:r>
              <a:rPr lang="en-US" sz="1200" dirty="0">
                <a:latin typeface="Lucida Console" panose="020B0609040504020204" pitchFamily="49" charset="0"/>
              </a:rPr>
              <a:t>&lt;1.0 &amp;&amp;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</a:t>
            </a:r>
            <a:r>
              <a:rPr lang="en-US" sz="1200" dirty="0">
                <a:latin typeface="Lucida Console" panose="020B0609040504020204" pitchFamily="49" charset="0"/>
              </a:rPr>
              <a:t>0.0&lt;</a:t>
            </a:r>
            <a:r>
              <a:rPr lang="en-US" sz="1200" dirty="0" err="1">
                <a:latin typeface="Lucida Console" panose="020B0609040504020204" pitchFamily="49" charset="0"/>
              </a:rPr>
              <a:t>shadowCoordTfm.y</a:t>
            </a:r>
            <a:r>
              <a:rPr lang="en-US" sz="1200" dirty="0">
                <a:latin typeface="Lucida Console" panose="020B0609040504020204" pitchFamily="49" charset="0"/>
              </a:rPr>
              <a:t> &amp;&amp; </a:t>
            </a:r>
            <a:r>
              <a:rPr lang="en-US" sz="1200" dirty="0" err="1">
                <a:latin typeface="Lucida Console" panose="020B0609040504020204" pitchFamily="49" charset="0"/>
              </a:rPr>
              <a:t>shadowCoordTfm.y</a:t>
            </a:r>
            <a:r>
              <a:rPr lang="en-US" sz="1200" dirty="0">
                <a:latin typeface="Lucida Console" panose="020B0609040504020204" pitchFamily="49" charset="0"/>
              </a:rPr>
              <a:t>&lt;1.0)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float </a:t>
            </a:r>
            <a:r>
              <a:rPr lang="en-US" sz="1200" dirty="0">
                <a:latin typeface="Lucida Console" panose="020B0609040504020204" pitchFamily="49" charset="0"/>
              </a:rPr>
              <a:t>depth;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depth=texture2D(</a:t>
            </a:r>
            <a:r>
              <a:rPr lang="en-US" sz="1200" dirty="0" err="1" smtClean="0">
                <a:latin typeface="Lucida Console" panose="020B0609040504020204" pitchFamily="49" charset="0"/>
              </a:rPr>
              <a:t>shadowMapTexture,shadowCoordTfm.xy</a:t>
            </a:r>
            <a:r>
              <a:rPr lang="en-US" sz="1200" dirty="0">
                <a:latin typeface="Lucida Console" panose="020B0609040504020204" pitchFamily="49" charset="0"/>
              </a:rPr>
              <a:t>).r;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if(</a:t>
            </a:r>
            <a:r>
              <a:rPr lang="en-US" sz="1200" dirty="0" err="1" smtClean="0">
                <a:latin typeface="Lucida Console" panose="020B0609040504020204" pitchFamily="49" charset="0"/>
              </a:rPr>
              <a:t>shadowCoordTfm.z</a:t>
            </a:r>
            <a:r>
              <a:rPr lang="en-US" sz="1200" dirty="0" smtClean="0">
                <a:latin typeface="Lucida Console" panose="020B0609040504020204" pitchFamily="49" charset="0"/>
              </a:rPr>
              <a:t>&gt;depth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diffuse=0.0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specular=0.0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75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Billboading</a:t>
            </a:r>
            <a:r>
              <a:rPr lang="en-US" dirty="0" smtClean="0"/>
              <a:t> –Fragment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720" y="925033"/>
            <a:ext cx="71663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uniform sampler2D texture2d;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vec2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if(0.0&lt;</a:t>
            </a:r>
            <a:r>
              <a:rPr lang="en-US" sz="1200" dirty="0" err="1" smtClean="0">
                <a:latin typeface="Lucida Console" panose="020B0609040504020204" pitchFamily="49" charset="0"/>
              </a:rPr>
              <a:t>texCoordOut.x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&amp;&amp; </a:t>
            </a:r>
            <a:r>
              <a:rPr lang="en-US" sz="1200" dirty="0" err="1">
                <a:latin typeface="Lucida Console" panose="020B0609040504020204" pitchFamily="49" charset="0"/>
              </a:rPr>
              <a:t>texCoordOut.x</a:t>
            </a:r>
            <a:r>
              <a:rPr lang="en-US" sz="1200" dirty="0">
                <a:latin typeface="Lucida Console" panose="020B0609040504020204" pitchFamily="49" charset="0"/>
              </a:rPr>
              <a:t>&lt;1.0 &amp;&amp; 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</a:t>
            </a:r>
            <a:r>
              <a:rPr lang="en-US" sz="1200" dirty="0">
                <a:latin typeface="Lucida Console" panose="020B0609040504020204" pitchFamily="49" charset="0"/>
              </a:rPr>
              <a:t>0.0&lt;</a:t>
            </a:r>
            <a:r>
              <a:rPr lang="en-US" sz="1200" dirty="0" err="1">
                <a:latin typeface="Lucida Console" panose="020B0609040504020204" pitchFamily="49" charset="0"/>
              </a:rPr>
              <a:t>texCoordOut.y</a:t>
            </a:r>
            <a:r>
              <a:rPr lang="en-US" sz="1200" dirty="0">
                <a:latin typeface="Lucida Console" panose="020B0609040504020204" pitchFamily="49" charset="0"/>
              </a:rPr>
              <a:t> &amp;&amp; </a:t>
            </a:r>
            <a:r>
              <a:rPr lang="en-US" sz="1200" dirty="0" err="1">
                <a:latin typeface="Lucida Console" panose="020B0609040504020204" pitchFamily="49" charset="0"/>
              </a:rPr>
              <a:t>texCoordOut.y</a:t>
            </a:r>
            <a:r>
              <a:rPr lang="en-US" sz="1200" dirty="0">
                <a:latin typeface="Lucida Console" panose="020B0609040504020204" pitchFamily="49" charset="0"/>
              </a:rPr>
              <a:t>&lt;1.0)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gl_FragColor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</a:t>
            </a:r>
            <a:r>
              <a:rPr lang="en-US" sz="1200" dirty="0" smtClean="0">
                <a:latin typeface="Lucida Console" panose="020B0609040504020204" pitchFamily="49" charset="0"/>
              </a:rPr>
              <a:t>*texture(texture2d,texCoordOut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else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discard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9672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Shadow-map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do with the </a:t>
            </a:r>
            <a:r>
              <a:rPr lang="en-US" dirty="0" err="1" smtClean="0"/>
              <a:t>moire</a:t>
            </a:r>
            <a:r>
              <a:rPr lang="en-US" dirty="0" smtClean="0"/>
              <a:t> pattern?</a:t>
            </a:r>
          </a:p>
          <a:p>
            <a:r>
              <a:rPr lang="en-US" dirty="0" smtClean="0"/>
              <a:t>Coming from the numerical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721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4689</TotalTime>
  <Words>6660</Words>
  <Application>Microsoft Office PowerPoint</Application>
  <PresentationFormat>On-screen Show (4:3)</PresentationFormat>
  <Paragraphs>1521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5" baseType="lpstr">
      <vt:lpstr>굴림</vt:lpstr>
      <vt:lpstr>Arial</vt:lpstr>
      <vt:lpstr>Calibri</vt:lpstr>
      <vt:lpstr>Lucida Console</vt:lpstr>
      <vt:lpstr>Default Design</vt:lpstr>
      <vt:lpstr>24-783 Lecture 25</vt:lpstr>
      <vt:lpstr>PowerPoint Presentation</vt:lpstr>
      <vt:lpstr>Billboarding</vt:lpstr>
      <vt:lpstr>Billboading</vt:lpstr>
      <vt:lpstr>Billboarding</vt:lpstr>
      <vt:lpstr>Billboarding</vt:lpstr>
      <vt:lpstr>Billboarding – Vertex Attributes</vt:lpstr>
      <vt:lpstr>Billboading – Vertex Shader</vt:lpstr>
      <vt:lpstr>Billboading –Fragment Shader</vt:lpstr>
      <vt:lpstr>Billboading – In renderer.h</vt:lpstr>
      <vt:lpstr>Billboading – In renderer.cpp</vt:lpstr>
      <vt:lpstr>Billboading – In main.cpp, Initialize</vt:lpstr>
      <vt:lpstr>Billboarding –Draw function</vt:lpstr>
      <vt:lpstr>Billboarding –Draw function</vt:lpstr>
      <vt:lpstr>Adding a texture.</vt:lpstr>
      <vt:lpstr>Adding a texture</vt:lpstr>
      <vt:lpstr>Adding a texture</vt:lpstr>
      <vt:lpstr>More efficient way of drawing a billboard</vt:lpstr>
      <vt:lpstr>Program Point Size</vt:lpstr>
      <vt:lpstr>Program Point Size</vt:lpstr>
      <vt:lpstr>Program Point Size</vt:lpstr>
      <vt:lpstr>Program Point Size</vt:lpstr>
      <vt:lpstr>Program Point Size</vt:lpstr>
      <vt:lpstr>Program Point Size</vt:lpstr>
      <vt:lpstr>Program Point Size – Point-Size in 3D space</vt:lpstr>
      <vt:lpstr>Program Point Size – Point-Size in 3D space</vt:lpstr>
      <vt:lpstr>Program Point Size – Point-Size in 3D space</vt:lpstr>
      <vt:lpstr>Program Point Size – Point-Size in 3D space</vt:lpstr>
      <vt:lpstr>Program Point Size – Point-Size in 3D space</vt:lpstr>
      <vt:lpstr>Program Point Size – Point-Size in 3D space</vt:lpstr>
      <vt:lpstr>Point Sprite</vt:lpstr>
      <vt:lpstr>Point Sprite</vt:lpstr>
      <vt:lpstr>Point Sprite</vt:lpstr>
      <vt:lpstr>Point Sprite</vt:lpstr>
      <vt:lpstr>Point Sprite</vt:lpstr>
      <vt:lpstr>Point Sprite</vt:lpstr>
      <vt:lpstr>Point Sprite with Texture Atlas</vt:lpstr>
      <vt:lpstr>Point Sprite with Texture</vt:lpstr>
      <vt:lpstr>Point Sprite with Texture</vt:lpstr>
      <vt:lpstr>Point Sprite with Texture</vt:lpstr>
      <vt:lpstr>Point Sprite with Texture</vt:lpstr>
      <vt:lpstr>Point Sprite with Texture</vt:lpstr>
      <vt:lpstr>Point Sprite with Texture</vt:lpstr>
      <vt:lpstr>Transparency in 3D</vt:lpstr>
      <vt:lpstr>Transparency in 3D</vt:lpstr>
      <vt:lpstr>Transparency in 3D</vt:lpstr>
      <vt:lpstr>Drawing a cloud with particle method</vt:lpstr>
      <vt:lpstr>PowerPoint Presentation</vt:lpstr>
      <vt:lpstr>Drawing a cloud with particle method</vt:lpstr>
      <vt:lpstr>Drawing a cloud with particle method</vt:lpstr>
      <vt:lpstr>Drawing a cloud with particle method</vt:lpstr>
      <vt:lpstr>Drawing a cloud with particle method</vt:lpstr>
      <vt:lpstr>Drawing a cloud with particle method</vt:lpstr>
      <vt:lpstr>Drawing a cloud with particle method</vt:lpstr>
      <vt:lpstr>Drawing a cloud with particle method</vt:lpstr>
      <vt:lpstr>Drawing a cloud with particle method</vt:lpstr>
      <vt:lpstr>Drawing burning fire</vt:lpstr>
      <vt:lpstr>Drawing burning fire</vt:lpstr>
      <vt:lpstr>Drawing burning fire</vt:lpstr>
      <vt:lpstr>Drawing burning fire</vt:lpstr>
      <vt:lpstr>Drawing burning fire</vt:lpstr>
      <vt:lpstr>Drawing burning fire</vt:lpstr>
      <vt:lpstr>Drawing burning fire</vt:lpstr>
      <vt:lpstr>Draw burning fire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Shadow-mapping method</vt:lpstr>
      <vt:lpstr>Shadow-map method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717</cp:revision>
  <dcterms:created xsi:type="dcterms:W3CDTF">2009-08-19T14:18:47Z</dcterms:created>
  <dcterms:modified xsi:type="dcterms:W3CDTF">2017-04-24T20:24:24Z</dcterms:modified>
</cp:coreProperties>
</file>