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79" r:id="rId3"/>
    <p:sldId id="328" r:id="rId4"/>
    <p:sldId id="329" r:id="rId5"/>
    <p:sldId id="330" r:id="rId6"/>
    <p:sldId id="331" r:id="rId7"/>
    <p:sldId id="306" r:id="rId8"/>
    <p:sldId id="313" r:id="rId9"/>
    <p:sldId id="319" r:id="rId10"/>
    <p:sldId id="332" r:id="rId11"/>
    <p:sldId id="321" r:id="rId12"/>
    <p:sldId id="323" r:id="rId13"/>
    <p:sldId id="327" r:id="rId14"/>
    <p:sldId id="333" r:id="rId15"/>
    <p:sldId id="316" r:id="rId16"/>
    <p:sldId id="324" r:id="rId17"/>
    <p:sldId id="325" r:id="rId18"/>
    <p:sldId id="326" r:id="rId19"/>
    <p:sldId id="334" r:id="rId20"/>
    <p:sldId id="318" r:id="rId21"/>
    <p:sldId id="339" r:id="rId22"/>
    <p:sldId id="336" r:id="rId23"/>
    <p:sldId id="337" r:id="rId24"/>
    <p:sldId id="30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7BF9"/>
    <a:srgbClr val="F1DBEC"/>
    <a:srgbClr val="D8F4D2"/>
    <a:srgbClr val="F4D2DC"/>
    <a:srgbClr val="F2650E"/>
    <a:srgbClr val="F7A9A3"/>
    <a:srgbClr val="FDE0AD"/>
    <a:srgbClr val="87E9A5"/>
    <a:srgbClr val="D7F5DE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6016" autoAdjust="0"/>
  </p:normalViewPr>
  <p:slideViewPr>
    <p:cSldViewPr snapToGrid="0" showGuides="1">
      <p:cViewPr varScale="1">
        <p:scale>
          <a:sx n="59" d="100"/>
          <a:sy n="59" d="100"/>
        </p:scale>
        <p:origin x="1613" y="30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A7CD3-B3AD-41F7-A147-0F57AD0B4598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332F-45D9-4031-B6DD-11C91546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8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1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와 비교를 하는 순서로 발표를 진행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4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u="none" dirty="0"/>
              <a:t>Mybatis</a:t>
            </a:r>
            <a:r>
              <a:rPr lang="ko-KR" altLang="en-US" b="0" u="none" dirty="0"/>
              <a:t>를 이용하여 데이터베이스에 접근하는 계층별 흐름입니다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일반적으로 많이 사용되고 있는 컨트롤러 서비스 </a:t>
            </a:r>
            <a:r>
              <a:rPr lang="en-US" altLang="ko-KR" b="0" u="none" dirty="0"/>
              <a:t>DAO </a:t>
            </a:r>
            <a:r>
              <a:rPr lang="ko-KR" altLang="en-US" b="0" u="none" dirty="0"/>
              <a:t>레이어가 있고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이제 </a:t>
            </a:r>
            <a:r>
              <a:rPr lang="en-US" altLang="ko-KR" b="0" u="none" dirty="0"/>
              <a:t>DAO</a:t>
            </a:r>
            <a:r>
              <a:rPr lang="ko-KR" altLang="en-US" b="0" u="none" dirty="0"/>
              <a:t>에서 </a:t>
            </a:r>
            <a:r>
              <a:rPr lang="en-US" altLang="ko-KR" b="0" u="none" dirty="0"/>
              <a:t>Mybatis Framework</a:t>
            </a:r>
            <a:r>
              <a:rPr lang="ko-KR" altLang="en-US" b="0" u="none" dirty="0"/>
              <a:t>로 요청과 응답을 받게 되는데요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Mybatis</a:t>
            </a:r>
            <a:r>
              <a:rPr lang="ko-KR" altLang="en-US" b="0" u="none" dirty="0"/>
              <a:t>는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구성요소인 </a:t>
            </a:r>
            <a:r>
              <a:rPr lang="en-US" altLang="ko-KR" b="0" u="none" dirty="0"/>
              <a:t>mapper, </a:t>
            </a:r>
            <a:r>
              <a:rPr lang="en-US" altLang="ko-KR" b="0" u="none" dirty="0" err="1"/>
              <a:t>jdbc</a:t>
            </a:r>
            <a:r>
              <a:rPr lang="ko-KR" altLang="en-US" b="0" u="none" dirty="0"/>
              <a:t>의 파라미터들과 </a:t>
            </a:r>
            <a:r>
              <a:rPr lang="en-US" altLang="ko-KR" b="0" u="none" dirty="0" err="1"/>
              <a:t>sqlMapConfig</a:t>
            </a:r>
            <a:r>
              <a:rPr lang="ko-KR" altLang="en-US" b="0" u="none" dirty="0"/>
              <a:t>의 설정들을 가지고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 err="1"/>
              <a:t>SqlSessingFactory</a:t>
            </a:r>
            <a:r>
              <a:rPr lang="ko-KR" altLang="en-US" b="0" u="none" dirty="0"/>
              <a:t>를 생성하고</a:t>
            </a:r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4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5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/>
              <a:t>왼쪽 부분은 프로그램이 실행되면 한번 실행되고 오른쪽은 요청이 있을 때마다 </a:t>
            </a:r>
            <a:r>
              <a:rPr lang="ko-KR" altLang="en-US" b="0" u="none" dirty="0" err="1"/>
              <a:t>실행이됩니다</a:t>
            </a:r>
            <a:endParaRPr lang="en-US" altLang="ko-KR" b="0" u="none" dirty="0"/>
          </a:p>
          <a:p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1 </a:t>
            </a:r>
            <a:r>
              <a:rPr lang="ko-KR" altLang="en-US" b="0" u="none" dirty="0"/>
              <a:t>응용 프로그램이 </a:t>
            </a:r>
            <a:r>
              <a:rPr lang="en-US" altLang="ko-KR" b="0" u="none" dirty="0" err="1"/>
              <a:t>SqlSessionFactoryBuilder</a:t>
            </a:r>
            <a:r>
              <a:rPr lang="ko-KR" altLang="en-US" b="0" u="none" dirty="0"/>
              <a:t>로 </a:t>
            </a:r>
            <a:r>
              <a:rPr lang="en-US" altLang="ko-KR" b="0" u="none" dirty="0"/>
              <a:t>SqlSessionFactory</a:t>
            </a:r>
            <a:r>
              <a:rPr lang="ko-KR" altLang="en-US" b="0" u="none" dirty="0"/>
              <a:t>를 빌드하도록 요청합니다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2 </a:t>
            </a:r>
            <a:r>
              <a:rPr lang="en-US" altLang="ko-KR" b="0" u="none" dirty="0" err="1"/>
              <a:t>SqlSessionFactoryBuilder</a:t>
            </a:r>
            <a:r>
              <a:rPr lang="ko-KR" altLang="en-US" b="0" u="none" dirty="0"/>
              <a:t>는 </a:t>
            </a:r>
            <a:r>
              <a:rPr lang="en-US" altLang="ko-KR" b="0" u="none" dirty="0"/>
              <a:t>SqlSessionFactory</a:t>
            </a:r>
            <a:r>
              <a:rPr lang="ko-KR" altLang="en-US" b="0" u="none" dirty="0"/>
              <a:t>를 생성하기 위한 </a:t>
            </a:r>
            <a:r>
              <a:rPr lang="en-US" altLang="ko-KR" b="0" u="none" dirty="0" err="1"/>
              <a:t>MyBatis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구성 파일을 읽습니다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3 </a:t>
            </a:r>
            <a:r>
              <a:rPr lang="en-US" altLang="ko-KR" b="0" u="none" dirty="0" err="1"/>
              <a:t>SqlSessionFactoryBuilder</a:t>
            </a:r>
            <a:r>
              <a:rPr lang="ko-KR" altLang="en-US" b="0" u="none" dirty="0"/>
              <a:t>는 </a:t>
            </a:r>
            <a:r>
              <a:rPr lang="en-US" altLang="ko-KR" b="0" u="none" dirty="0" err="1"/>
              <a:t>MyBatis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구성 파일의 정의에 따라 </a:t>
            </a:r>
            <a:r>
              <a:rPr lang="en-US" altLang="ko-KR" b="0" u="none" dirty="0"/>
              <a:t>SqlSessionFactory</a:t>
            </a:r>
            <a:r>
              <a:rPr lang="ko-KR" altLang="en-US" b="0" u="none" dirty="0"/>
              <a:t>를 생성합니다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4  </a:t>
            </a:r>
            <a:r>
              <a:rPr lang="ko-KR" altLang="en-US" b="0" u="none" dirty="0"/>
              <a:t>클라이언트가 응용 프로그램에 대한 프로세스를 요청합니다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5  </a:t>
            </a:r>
            <a:r>
              <a:rPr lang="ko-KR" altLang="en-US" b="0" u="none" dirty="0"/>
              <a:t>응용 프로그램은 </a:t>
            </a:r>
            <a:r>
              <a:rPr lang="en-US" altLang="ko-KR" b="0" u="none" dirty="0" err="1"/>
              <a:t>SqlSessionFactoryBuilder</a:t>
            </a:r>
            <a:r>
              <a:rPr lang="ko-KR" altLang="en-US" b="0" u="none" dirty="0"/>
              <a:t>를 사용하여 </a:t>
            </a:r>
            <a:r>
              <a:rPr lang="ko-KR" altLang="en-US" b="0" u="none" dirty="0" err="1"/>
              <a:t>빌드된</a:t>
            </a:r>
            <a:r>
              <a:rPr lang="ko-KR" altLang="en-US" b="0" u="none" dirty="0"/>
              <a:t> </a:t>
            </a:r>
            <a:r>
              <a:rPr lang="en-US" altLang="ko-KR" b="0" u="none" dirty="0"/>
              <a:t>SqlSessionFactory</a:t>
            </a:r>
            <a:r>
              <a:rPr lang="ko-KR" altLang="en-US" b="0" u="none" dirty="0"/>
              <a:t>에서 </a:t>
            </a:r>
            <a:r>
              <a:rPr lang="en-US" altLang="ko-KR" b="0" u="none" dirty="0"/>
              <a:t>SqlSession</a:t>
            </a:r>
            <a:r>
              <a:rPr lang="ko-KR" altLang="en-US" b="0" u="none" dirty="0"/>
              <a:t>을 가져옵니다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6 SqlSessionFactory</a:t>
            </a:r>
            <a:r>
              <a:rPr lang="ko-KR" altLang="en-US" b="0" u="none" dirty="0"/>
              <a:t>는 </a:t>
            </a:r>
            <a:r>
              <a:rPr lang="en-US" altLang="ko-KR" b="0" u="none" dirty="0"/>
              <a:t>SqlSession</a:t>
            </a:r>
            <a:r>
              <a:rPr lang="ko-KR" altLang="en-US" b="0" u="none" dirty="0"/>
              <a:t>을 생성하고 이를 애플리케이션에 반환합니다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7 </a:t>
            </a:r>
            <a:r>
              <a:rPr lang="ko-KR" altLang="en-US" b="0" u="none" dirty="0"/>
              <a:t>응용 프로그램이 </a:t>
            </a:r>
            <a:r>
              <a:rPr lang="en-US" altLang="ko-KR" b="0" u="none" dirty="0"/>
              <a:t>SqlSession</a:t>
            </a:r>
            <a:r>
              <a:rPr lang="ko-KR" altLang="en-US" b="0" u="none" dirty="0"/>
              <a:t>에서 구현 개체를 가져옵니다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8 </a:t>
            </a:r>
            <a:r>
              <a:rPr lang="ko-KR" altLang="en-US" b="0" u="none" dirty="0"/>
              <a:t>응용 프로그램이 </a:t>
            </a:r>
            <a:r>
              <a:rPr lang="ko-KR" altLang="en-US" b="0" u="none" dirty="0" err="1"/>
              <a:t>매퍼</a:t>
            </a:r>
            <a:r>
              <a:rPr lang="ko-KR" altLang="en-US" b="0" u="none" dirty="0"/>
              <a:t> 인터페이스 메서드를 호출합니다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9 </a:t>
            </a:r>
            <a:r>
              <a:rPr lang="ko-KR" altLang="en-US" b="0" u="none" dirty="0" err="1"/>
              <a:t>매퍼</a:t>
            </a:r>
            <a:r>
              <a:rPr lang="ko-KR" altLang="en-US" b="0" u="none" dirty="0"/>
              <a:t> 인터페이스의 구현 개체가 </a:t>
            </a:r>
            <a:r>
              <a:rPr lang="en-US" altLang="ko-KR" b="0" u="none" dirty="0"/>
              <a:t>SqlSession </a:t>
            </a:r>
            <a:r>
              <a:rPr lang="ko-KR" altLang="en-US" b="0" u="none" dirty="0"/>
              <a:t>메서드를 호출하고 </a:t>
            </a:r>
            <a:r>
              <a:rPr lang="en-US" altLang="ko-KR" b="0" u="none" dirty="0"/>
              <a:t>SQL </a:t>
            </a:r>
            <a:r>
              <a:rPr lang="ko-KR" altLang="en-US" b="0" u="none" dirty="0"/>
              <a:t>실행을 요청합니다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/>
              <a:t>10 SqlSession</a:t>
            </a:r>
            <a:r>
              <a:rPr lang="ko-KR" altLang="en-US" b="0" u="none" dirty="0"/>
              <a:t>은 매핑 파일에서 실행할 </a:t>
            </a:r>
            <a:r>
              <a:rPr lang="en-US" altLang="ko-KR" b="0" u="none" dirty="0"/>
              <a:t>SQL</a:t>
            </a:r>
            <a:r>
              <a:rPr lang="ko-KR" altLang="en-US" b="0" u="none" dirty="0"/>
              <a:t>을 가져와 </a:t>
            </a:r>
            <a:r>
              <a:rPr lang="en-US" altLang="ko-KR" b="0" u="none" dirty="0"/>
              <a:t>SQL</a:t>
            </a:r>
            <a:r>
              <a:rPr lang="ko-KR" altLang="en-US" b="0" u="none" dirty="0"/>
              <a:t>을 실행합니다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endParaRPr lang="en-US" altLang="ko-KR" b="0" u="none" dirty="0"/>
          </a:p>
          <a:p>
            <a:endParaRPr lang="en-US" altLang="ko-KR" b="0" u="none" dirty="0"/>
          </a:p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와 비교를 하는 순서로 발표를 진행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5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/>
              <a:t>우선 </a:t>
            </a:r>
            <a:r>
              <a:rPr lang="en-US" altLang="ko-KR" b="0" u="none" dirty="0" err="1"/>
              <a:t>iBatis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같은 경우는 </a:t>
            </a:r>
            <a:r>
              <a:rPr lang="en-US" altLang="ko-KR" b="0" u="none" dirty="0"/>
              <a:t>SqlMapConfig.xml </a:t>
            </a:r>
            <a:r>
              <a:rPr lang="ko-KR" altLang="en-US" b="0" u="none" dirty="0"/>
              <a:t>에서 </a:t>
            </a:r>
            <a:r>
              <a:rPr lang="en-US" altLang="ko-KR" b="0" u="none" dirty="0" err="1"/>
              <a:t>sqlMap</a:t>
            </a:r>
            <a:r>
              <a:rPr lang="ko-KR" altLang="en-US" b="0" u="none" dirty="0"/>
              <a:t>을 등록해주고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 err="1"/>
              <a:t>sqlMap</a:t>
            </a:r>
            <a:r>
              <a:rPr lang="ko-KR" altLang="en-US" b="0" u="none" dirty="0"/>
              <a:t>에서 실질적으로 사용되는 쿼리와 </a:t>
            </a:r>
            <a:r>
              <a:rPr lang="en-US" altLang="ko-KR" b="0" u="none" dirty="0"/>
              <a:t>name</a:t>
            </a:r>
            <a:r>
              <a:rPr lang="ko-KR" altLang="en-US" b="0" u="none" dirty="0"/>
              <a:t>을 지정해줍니다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그리고 </a:t>
            </a:r>
            <a:r>
              <a:rPr lang="en-US" altLang="ko-KR" b="0" u="none" dirty="0"/>
              <a:t>DAO</a:t>
            </a:r>
            <a:r>
              <a:rPr lang="ko-KR" altLang="en-US" b="0" u="none" dirty="0"/>
              <a:t>에서 </a:t>
            </a:r>
            <a:r>
              <a:rPr lang="ko-KR" altLang="en-US" b="0" u="none" dirty="0" err="1"/>
              <a:t>호출할때는</a:t>
            </a:r>
            <a:r>
              <a:rPr lang="ko-KR" altLang="en-US" b="0" u="none" dirty="0"/>
              <a:t> </a:t>
            </a:r>
            <a:r>
              <a:rPr lang="en-US" altLang="ko-KR" b="0" u="none" dirty="0" err="1"/>
              <a:t>sqlMapTemplate</a:t>
            </a:r>
            <a:r>
              <a:rPr lang="ko-KR" altLang="en-US" b="0" u="none" dirty="0"/>
              <a:t>을 이용해서 호출하는 </a:t>
            </a:r>
            <a:r>
              <a:rPr lang="ko-KR" altLang="en-US" b="0" u="none" dirty="0" err="1"/>
              <a:t>방식었다면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Mybatis</a:t>
            </a:r>
            <a:r>
              <a:rPr lang="ko-KR" altLang="en-US" b="0" u="none" dirty="0"/>
              <a:t>에서는 </a:t>
            </a:r>
            <a:r>
              <a:rPr lang="en-US" altLang="ko-KR" b="0" u="none" dirty="0" err="1"/>
              <a:t>SqlMapConfig</a:t>
            </a:r>
            <a:r>
              <a:rPr lang="ko-KR" altLang="en-US" b="0" u="none" dirty="0"/>
              <a:t>에 따로 등록하지 않고 </a:t>
            </a:r>
            <a:r>
              <a:rPr lang="en-US" altLang="ko-KR" b="0" u="none" dirty="0"/>
              <a:t>mapper.xml</a:t>
            </a:r>
            <a:r>
              <a:rPr lang="ko-KR" altLang="en-US" b="0" u="none" dirty="0"/>
              <a:t>에서 </a:t>
            </a:r>
            <a:r>
              <a:rPr lang="en-US" altLang="ko-KR" b="0" u="none" dirty="0"/>
              <a:t>namespace</a:t>
            </a:r>
            <a:r>
              <a:rPr lang="ko-KR" altLang="en-US" b="0" u="none" dirty="0"/>
              <a:t>로 </a:t>
            </a:r>
            <a:r>
              <a:rPr lang="en-US" altLang="ko-KR" b="0" u="none" dirty="0" err="1"/>
              <a:t>dao</a:t>
            </a:r>
            <a:r>
              <a:rPr lang="ko-KR" altLang="en-US" b="0" u="none" dirty="0"/>
              <a:t>를 등록해주고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DAO</a:t>
            </a:r>
            <a:r>
              <a:rPr lang="ko-KR" altLang="en-US" b="0" u="none" dirty="0"/>
              <a:t>에 </a:t>
            </a:r>
            <a:r>
              <a:rPr lang="en-US" altLang="ko-KR" b="0" u="none" dirty="0"/>
              <a:t>annotation</a:t>
            </a:r>
            <a:r>
              <a:rPr lang="ko-KR" altLang="en-US" b="0" u="none" dirty="0"/>
              <a:t>을 추가해주면 </a:t>
            </a:r>
            <a:r>
              <a:rPr lang="en-US" altLang="ko-KR" b="0" u="none" dirty="0"/>
              <a:t>Mapper</a:t>
            </a:r>
            <a:r>
              <a:rPr lang="ko-KR" altLang="en-US" b="0" u="none" dirty="0"/>
              <a:t>와 </a:t>
            </a:r>
            <a:r>
              <a:rPr lang="en-US" altLang="ko-KR" b="0" u="none" dirty="0"/>
              <a:t>DAO</a:t>
            </a:r>
            <a:r>
              <a:rPr lang="ko-KR" altLang="en-US" b="0" u="none" dirty="0"/>
              <a:t>가 연결이 되게 됩니다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호출을 </a:t>
            </a:r>
            <a:r>
              <a:rPr lang="ko-KR" altLang="en-US" b="0" u="none" dirty="0" err="1"/>
              <a:t>할때는</a:t>
            </a:r>
            <a:r>
              <a:rPr lang="ko-KR" altLang="en-US" b="0" u="none" dirty="0"/>
              <a:t> </a:t>
            </a:r>
            <a:r>
              <a:rPr lang="en-US" altLang="ko-KR" b="0" u="none" dirty="0"/>
              <a:t>mapper</a:t>
            </a:r>
            <a:r>
              <a:rPr lang="ko-KR" altLang="en-US" b="0" u="none" dirty="0"/>
              <a:t>의 </a:t>
            </a:r>
            <a:r>
              <a:rPr lang="en-US" altLang="ko-KR" b="0" u="none" dirty="0"/>
              <a:t>id</a:t>
            </a:r>
            <a:r>
              <a:rPr lang="ko-KR" altLang="en-US" b="0" u="none" dirty="0"/>
              <a:t>와 </a:t>
            </a:r>
            <a:r>
              <a:rPr lang="en-US" altLang="ko-KR" b="0" u="none" dirty="0" err="1"/>
              <a:t>dao</a:t>
            </a:r>
            <a:r>
              <a:rPr lang="ko-KR" altLang="en-US" b="0" u="none" dirty="0"/>
              <a:t>의 </a:t>
            </a:r>
            <a:r>
              <a:rPr lang="ko-KR" altLang="en-US" b="0" u="none" dirty="0" err="1"/>
              <a:t>메서드명을</a:t>
            </a:r>
            <a:r>
              <a:rPr lang="ko-KR" altLang="en-US" b="0" u="none" dirty="0"/>
              <a:t> 같게 하면 호출을 할 수 있습니다</a:t>
            </a:r>
            <a:r>
              <a:rPr lang="en-US" altLang="ko-KR" b="0" u="none" dirty="0"/>
              <a:t>.</a:t>
            </a:r>
          </a:p>
          <a:p>
            <a:endParaRPr lang="en-US" altLang="ko-KR" b="0" u="none" dirty="0"/>
          </a:p>
          <a:p>
            <a:r>
              <a:rPr lang="en-US" altLang="ko-KR" b="0" u="none" dirty="0" err="1"/>
              <a:t>iBatis</a:t>
            </a:r>
            <a:r>
              <a:rPr lang="ko-KR" altLang="en-US" b="0" u="none" dirty="0"/>
              <a:t>에서는 </a:t>
            </a:r>
            <a:r>
              <a:rPr lang="en-US" altLang="ko-KR" b="0" u="none" dirty="0"/>
              <a:t>DAO</a:t>
            </a:r>
            <a:r>
              <a:rPr lang="ko-KR" altLang="en-US" b="0" u="none" dirty="0"/>
              <a:t>의 메서드를 호출하고 다시 </a:t>
            </a:r>
            <a:r>
              <a:rPr lang="en-US" altLang="ko-KR" b="0" u="none" dirty="0" err="1"/>
              <a:t>sqlMapTemplate</a:t>
            </a:r>
            <a:r>
              <a:rPr lang="ko-KR" altLang="en-US" b="0" u="none" dirty="0"/>
              <a:t>를 호출했다면 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Mybatis</a:t>
            </a:r>
            <a:r>
              <a:rPr lang="ko-KR" altLang="en-US" b="0" u="none" dirty="0"/>
              <a:t>는 </a:t>
            </a:r>
            <a:r>
              <a:rPr lang="en-US" altLang="ko-KR" b="0" u="none" dirty="0"/>
              <a:t>DAO </a:t>
            </a:r>
            <a:r>
              <a:rPr lang="en-US" altLang="ko-KR" b="0" u="none" dirty="0" err="1"/>
              <a:t>interfac</a:t>
            </a:r>
            <a:r>
              <a:rPr lang="ko-KR" altLang="en-US" b="0" u="none" dirty="0"/>
              <a:t>의 메서드를 </a:t>
            </a:r>
            <a:r>
              <a:rPr lang="ko-KR" altLang="en-US" b="0" u="none" dirty="0" err="1"/>
              <a:t>호출만하면</a:t>
            </a:r>
            <a:r>
              <a:rPr lang="ko-KR" altLang="en-US" b="0" u="none" dirty="0"/>
              <a:t> 되니 </a:t>
            </a:r>
            <a:r>
              <a:rPr lang="en-US" altLang="ko-KR" b="0" u="none" dirty="0" err="1"/>
              <a:t>iBatis</a:t>
            </a:r>
            <a:r>
              <a:rPr lang="ko-KR" altLang="en-US" b="0" u="none" dirty="0"/>
              <a:t>에 비해 </a:t>
            </a:r>
            <a:r>
              <a:rPr lang="ko-KR" altLang="en-US" b="0" u="none" dirty="0" err="1"/>
              <a:t>조금더</a:t>
            </a:r>
            <a:r>
              <a:rPr lang="ko-KR" altLang="en-US" b="0" u="none" dirty="0"/>
              <a:t> </a:t>
            </a:r>
            <a:r>
              <a:rPr lang="ko-KR" altLang="en-US" b="0" u="none" dirty="0" err="1"/>
              <a:t>수훨해진걸</a:t>
            </a:r>
            <a:r>
              <a:rPr lang="ko-KR" altLang="en-US" b="0" u="none" dirty="0"/>
              <a:t> </a:t>
            </a:r>
            <a:r>
              <a:rPr lang="ko-KR" altLang="en-US" b="0" u="none" dirty="0" err="1"/>
              <a:t>알수있습니다</a:t>
            </a:r>
            <a:r>
              <a:rPr lang="en-US" altLang="ko-KR" b="0" u="none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07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u="none" dirty="0"/>
              <a:t>그리고 </a:t>
            </a:r>
            <a:r>
              <a:rPr lang="en-US" altLang="ko-KR" b="0" u="none" dirty="0" err="1"/>
              <a:t>iBatis</a:t>
            </a:r>
            <a:r>
              <a:rPr lang="ko-KR" altLang="en-US" b="0" u="none" dirty="0"/>
              <a:t>의 </a:t>
            </a:r>
            <a:r>
              <a:rPr lang="en-US" altLang="ko-KR" b="0" u="none" dirty="0" err="1"/>
              <a:t>isEqual</a:t>
            </a:r>
            <a:r>
              <a:rPr lang="en-US" altLang="ko-KR" b="0" u="none" dirty="0"/>
              <a:t>, ……. , </a:t>
            </a:r>
            <a:r>
              <a:rPr lang="en-US" altLang="ko-KR" b="0" u="none" dirty="0" err="1"/>
              <a:t>isNotEmpty</a:t>
            </a:r>
            <a:r>
              <a:rPr lang="en-US" altLang="ko-KR" b="0" u="none" dirty="0"/>
              <a:t> </a:t>
            </a:r>
            <a:r>
              <a:rPr lang="ko-KR" altLang="en-US" b="0" u="none" dirty="0"/>
              <a:t>와 같은 </a:t>
            </a:r>
            <a:r>
              <a:rPr lang="ko-KR" altLang="en-US" b="0" u="none" dirty="0" err="1"/>
              <a:t>동적쿼리</a:t>
            </a:r>
            <a:r>
              <a:rPr lang="ko-KR" altLang="en-US" b="0" u="none" dirty="0"/>
              <a:t> 태그들이 전부 사라지고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/>
              <a:t>If </a:t>
            </a:r>
            <a:r>
              <a:rPr lang="ko-KR" altLang="en-US" b="0" u="none" dirty="0"/>
              <a:t>하나로 사용할 수 있게 되었습니다</a:t>
            </a:r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2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u="none" dirty="0"/>
              <a:t>if</a:t>
            </a:r>
            <a:r>
              <a:rPr lang="ko-KR" altLang="en-US" b="0" u="none" dirty="0"/>
              <a:t> 태그 안에 </a:t>
            </a:r>
            <a:r>
              <a:rPr lang="en-US" altLang="ko-KR" b="0" u="none" dirty="0"/>
              <a:t>test </a:t>
            </a:r>
            <a:r>
              <a:rPr lang="ko-KR" altLang="en-US" b="0" u="none" dirty="0"/>
              <a:t>속성에 </a:t>
            </a:r>
            <a:r>
              <a:rPr lang="en-US" altLang="ko-KR" b="0" u="none" dirty="0"/>
              <a:t>Boolean </a:t>
            </a:r>
            <a:r>
              <a:rPr lang="ko-KR" altLang="en-US" b="0" u="none" dirty="0"/>
              <a:t>형태의 식을 넣어 사용을 할 수 있어서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en-US" altLang="ko-KR" b="0" u="none" dirty="0" err="1"/>
              <a:t>Ibatis</a:t>
            </a:r>
            <a:r>
              <a:rPr lang="ko-KR" altLang="en-US" b="0" u="none" dirty="0"/>
              <a:t>의 여러 태그들을 </a:t>
            </a:r>
            <a:r>
              <a:rPr lang="en-US" altLang="ko-KR" b="0" u="none" dirty="0"/>
              <a:t>if </a:t>
            </a:r>
            <a:r>
              <a:rPr lang="ko-KR" altLang="en-US" b="0" u="none" dirty="0"/>
              <a:t>태그 하나로 사용할 수 있게 되었습니다</a:t>
            </a:r>
            <a:endParaRPr lang="en-US" altLang="ko-KR" b="0" u="none" dirty="0"/>
          </a:p>
          <a:p>
            <a:endParaRPr lang="en-US" altLang="ko-KR" b="0" u="none" dirty="0"/>
          </a:p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5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와 비교를 하는 순서로 발표를 진행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0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 err="1"/>
              <a:t>동적쿼리에</a:t>
            </a:r>
            <a:r>
              <a:rPr lang="ko-KR" altLang="en-US" dirty="0"/>
              <a:t> 대해 설명하도록 하겠습니다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만약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&lt;when&gt;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태그의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조건식중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true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반환한 것이 없다면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&lt;otherwise&gt;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태그 내에 작성된 쿼리문이 실행됩니다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&lt;otherwise&gt;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태그는 생략 가능합니다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42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48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65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 err="1"/>
              <a:t>동적쿼리에</a:t>
            </a:r>
            <a:r>
              <a:rPr lang="ko-KR" altLang="en-US" dirty="0"/>
              <a:t> 대해 설명하도록 하겠습니다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8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 err="1"/>
              <a:t>동적쿼리에</a:t>
            </a:r>
            <a:r>
              <a:rPr lang="ko-KR" altLang="en-US" dirty="0"/>
              <a:t> 대해 설명하도록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7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 err="1"/>
              <a:t>동적쿼리에</a:t>
            </a:r>
            <a:r>
              <a:rPr lang="ko-KR" altLang="en-US" dirty="0"/>
              <a:t> 대해 설명하도록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2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ORM</a:t>
            </a:r>
            <a:r>
              <a:rPr lang="ko-KR" altLang="en-US" dirty="0"/>
              <a:t>이라는 것을 먼저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Mybatis</a:t>
            </a:r>
            <a:r>
              <a:rPr lang="ko-KR" altLang="en-US" dirty="0"/>
              <a:t>의 데이터흐름</a:t>
            </a:r>
            <a:r>
              <a:rPr lang="en-US" altLang="ko-KR" dirty="0"/>
              <a:t>, </a:t>
            </a:r>
            <a:r>
              <a:rPr lang="ko-KR" altLang="en-US" dirty="0"/>
              <a:t>구성요소들에 대해서 설명하고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/>
              <a:t>Mybatis </a:t>
            </a:r>
            <a:r>
              <a:rPr lang="ko-KR" altLang="en-US" dirty="0"/>
              <a:t>와 </a:t>
            </a:r>
            <a:r>
              <a:rPr lang="en-US" altLang="ko-KR" dirty="0"/>
              <a:t>iBATIS</a:t>
            </a:r>
            <a:r>
              <a:rPr lang="ko-KR" altLang="en-US" dirty="0"/>
              <a:t> 비교하고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Mybatis </a:t>
            </a:r>
            <a:r>
              <a:rPr lang="ko-KR" altLang="en-US" dirty="0" err="1"/>
              <a:t>동적쿼리에</a:t>
            </a:r>
            <a:r>
              <a:rPr lang="ko-KR" altLang="en-US" dirty="0"/>
              <a:t> 대해 설명하도록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u="none" dirty="0"/>
              <a:t>ORM</a:t>
            </a:r>
            <a:r>
              <a:rPr lang="ko-KR" altLang="en-US" b="0" u="none" dirty="0"/>
              <a:t>은 </a:t>
            </a:r>
            <a:r>
              <a:rPr lang="en-US" altLang="ko-KR" b="0" u="none" dirty="0"/>
              <a:t>Object Relational Mapping </a:t>
            </a:r>
            <a:r>
              <a:rPr lang="ko-KR" altLang="en-US" b="0" u="none" dirty="0"/>
              <a:t>이라는 단어로 객체지향언어로 만들어진</a:t>
            </a:r>
            <a:r>
              <a:rPr lang="en-US" altLang="ko-KR" b="0" u="none" dirty="0"/>
              <a:t>(</a:t>
            </a:r>
            <a:r>
              <a:rPr lang="ko-KR" altLang="en-US" b="0" u="none" dirty="0"/>
              <a:t>클릭</a:t>
            </a:r>
            <a:r>
              <a:rPr lang="en-US" altLang="ko-KR" b="0" u="none" dirty="0"/>
              <a:t>)</a:t>
            </a:r>
            <a:r>
              <a:rPr lang="ko-KR" altLang="en-US" b="0" u="none" dirty="0"/>
              <a:t> </a:t>
            </a:r>
            <a:endParaRPr lang="en-US" altLang="ko-KR" b="0" u="none" dirty="0"/>
          </a:p>
          <a:p>
            <a:endParaRPr lang="en-US" altLang="ko-KR" b="0" u="none" dirty="0"/>
          </a:p>
          <a:p>
            <a:r>
              <a:rPr lang="ko-KR" altLang="en-US" b="0" u="none" dirty="0"/>
              <a:t>어플리케이션의 객체와 데이터베이스의 데이터의 관계를 </a:t>
            </a:r>
            <a:r>
              <a:rPr lang="en-US" altLang="ko-KR" b="0" u="none" dirty="0"/>
              <a:t>Mapping</a:t>
            </a:r>
            <a:r>
              <a:rPr lang="ko-KR" altLang="en-US" b="0" u="none" dirty="0"/>
              <a:t>하는 기술을 뜻합니다</a:t>
            </a:r>
            <a:endParaRPr lang="en-US" altLang="ko-KR" b="0" u="none" dirty="0"/>
          </a:p>
          <a:p>
            <a:endParaRPr lang="en-US" altLang="ko-KR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0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객체지향언어인 자바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C++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다양한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Framework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이용되고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Framework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오늘의 주제인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조금 다르게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사용하지않는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EclipseLink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Django, storm,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QxOrm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3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Framework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필요한가 하면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코드는 제가 학원에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다닐때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작성했던코드를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수정한건데요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않으면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prepareStatement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쿼리를 준비해서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executeQuery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쿼리를 실행합니다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쿼리의 결과는 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사용을하게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 그리고 이 코드에서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빠진게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해줘야하는데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복잡하고 길게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없애주는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 Framework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D332F-45D9-4031-B6DD-11C9154697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5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0" y="6410960"/>
            <a:ext cx="12192000" cy="284480"/>
            <a:chOff x="0" y="6410960"/>
            <a:chExt cx="1219200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0" y="6410960"/>
              <a:ext cx="1219200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11986950" y="6428899"/>
              <a:ext cx="184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BA32B-9755-4097-AD16-655EC88CA9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9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103274"/>
            <a:ext cx="538303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MyBatis logo">
            <a:extLst>
              <a:ext uri="{FF2B5EF4-FFF2-40B4-BE49-F238E27FC236}">
                <a16:creationId xmlns:a16="http://schemas.microsoft.com/office/drawing/2014/main" id="{398C16FB-4842-4FE1-8E60-DBAC44EC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43" y="2754579"/>
            <a:ext cx="5364714" cy="13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39">
        <p159:morph option="byObject"/>
      </p:transition>
    </mc:Choice>
    <mc:Fallback xmlns="">
      <p:transition spd="slow" advTm="83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2323969" cy="523220"/>
            <a:chOff x="1191929" y="2733040"/>
            <a:chExt cx="2323969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5397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66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07C2-FAC6-4F9E-91D8-E292172C392E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Access Layer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C111A6E-4DBD-48E2-B897-1E58FD23BA1F}"/>
              </a:ext>
            </a:extLst>
          </p:cNvPr>
          <p:cNvSpPr/>
          <p:nvPr/>
        </p:nvSpPr>
        <p:spPr>
          <a:xfrm>
            <a:off x="847216" y="3297209"/>
            <a:ext cx="2278537" cy="1446245"/>
          </a:xfrm>
          <a:prstGeom prst="roundRect">
            <a:avLst>
              <a:gd name="adj" fmla="val 607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062426-50C3-4169-A107-91BD196CB2A1}"/>
              </a:ext>
            </a:extLst>
          </p:cNvPr>
          <p:cNvSpPr/>
          <p:nvPr/>
        </p:nvSpPr>
        <p:spPr>
          <a:xfrm>
            <a:off x="4011226" y="4180113"/>
            <a:ext cx="2642430" cy="1785653"/>
          </a:xfrm>
          <a:prstGeom prst="roundRect">
            <a:avLst>
              <a:gd name="adj" fmla="val 6079"/>
            </a:avLst>
          </a:prstGeom>
          <a:solidFill>
            <a:srgbClr val="D7F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516AC2-0BC1-4AB7-A407-826963D1CFFC}"/>
              </a:ext>
            </a:extLst>
          </p:cNvPr>
          <p:cNvSpPr/>
          <p:nvPr/>
        </p:nvSpPr>
        <p:spPr>
          <a:xfrm>
            <a:off x="7473817" y="1962933"/>
            <a:ext cx="3946849" cy="4002833"/>
          </a:xfrm>
          <a:prstGeom prst="roundRect">
            <a:avLst>
              <a:gd name="adj" fmla="val 607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E681F6-D5F3-4CDB-A9C1-A87069ECD368}"/>
              </a:ext>
            </a:extLst>
          </p:cNvPr>
          <p:cNvSpPr/>
          <p:nvPr/>
        </p:nvSpPr>
        <p:spPr>
          <a:xfrm>
            <a:off x="4011226" y="1962933"/>
            <a:ext cx="2642430" cy="1785653"/>
          </a:xfrm>
          <a:prstGeom prst="roundRect">
            <a:avLst>
              <a:gd name="adj" fmla="val 6079"/>
            </a:avLst>
          </a:prstGeom>
          <a:solidFill>
            <a:srgbClr val="D7F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13584-2CCB-4F36-B06A-041562FBB8BA}"/>
              </a:ext>
            </a:extLst>
          </p:cNvPr>
          <p:cNvSpPr txBox="1"/>
          <p:nvPr/>
        </p:nvSpPr>
        <p:spPr>
          <a:xfrm flipH="1">
            <a:off x="744574" y="3014207"/>
            <a:ext cx="246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Presentation Layer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F18B1-5DFB-49A9-9110-0F6824DBEBD5}"/>
              </a:ext>
            </a:extLst>
          </p:cNvPr>
          <p:cNvSpPr txBox="1"/>
          <p:nvPr/>
        </p:nvSpPr>
        <p:spPr>
          <a:xfrm flipH="1">
            <a:off x="4054147" y="1684126"/>
            <a:ext cx="255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Access Layer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67BDC-D112-4332-8AA2-C87227B16E9A}"/>
              </a:ext>
            </a:extLst>
          </p:cNvPr>
          <p:cNvSpPr txBox="1"/>
          <p:nvPr/>
        </p:nvSpPr>
        <p:spPr>
          <a:xfrm flipH="1">
            <a:off x="4193171" y="5900454"/>
            <a:ext cx="227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 Layer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17792-0FD1-4E8B-87D3-C259B0025667}"/>
              </a:ext>
            </a:extLst>
          </p:cNvPr>
          <p:cNvSpPr txBox="1"/>
          <p:nvPr/>
        </p:nvSpPr>
        <p:spPr>
          <a:xfrm flipH="1">
            <a:off x="7884980" y="1566330"/>
            <a:ext cx="314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Framework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1E81BC20-FBAE-4513-BB1C-CBF975C8CAB9}"/>
              </a:ext>
            </a:extLst>
          </p:cNvPr>
          <p:cNvSpPr/>
          <p:nvPr/>
        </p:nvSpPr>
        <p:spPr>
          <a:xfrm>
            <a:off x="992774" y="3726416"/>
            <a:ext cx="1987420" cy="587829"/>
          </a:xfrm>
          <a:prstGeom prst="snip1Rect">
            <a:avLst>
              <a:gd name="adj" fmla="val 3888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8D381A4E-BA11-4A8C-9D45-BBC43949B933}"/>
              </a:ext>
            </a:extLst>
          </p:cNvPr>
          <p:cNvSpPr/>
          <p:nvPr/>
        </p:nvSpPr>
        <p:spPr>
          <a:xfrm>
            <a:off x="4338730" y="5140001"/>
            <a:ext cx="1987420" cy="587829"/>
          </a:xfrm>
          <a:prstGeom prst="snip1Rect">
            <a:avLst>
              <a:gd name="adj" fmla="val 38889"/>
            </a:avLst>
          </a:prstGeom>
          <a:solidFill>
            <a:srgbClr val="87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E3263A71-A91D-4606-92BF-6BEC662B8703}"/>
              </a:ext>
            </a:extLst>
          </p:cNvPr>
          <p:cNvSpPr/>
          <p:nvPr/>
        </p:nvSpPr>
        <p:spPr>
          <a:xfrm>
            <a:off x="4338730" y="4375444"/>
            <a:ext cx="1987420" cy="587829"/>
          </a:xfrm>
          <a:prstGeom prst="snip1Rect">
            <a:avLst>
              <a:gd name="adj" fmla="val 38889"/>
            </a:avLst>
          </a:prstGeom>
          <a:solidFill>
            <a:srgbClr val="87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SeviceImpl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236AED28-AAB5-49BF-BBAF-2975996B4408}"/>
              </a:ext>
            </a:extLst>
          </p:cNvPr>
          <p:cNvSpPr/>
          <p:nvPr/>
        </p:nvSpPr>
        <p:spPr>
          <a:xfrm>
            <a:off x="4338730" y="2941542"/>
            <a:ext cx="1987420" cy="587829"/>
          </a:xfrm>
          <a:prstGeom prst="snip1Rect">
            <a:avLst>
              <a:gd name="adj" fmla="val 38889"/>
            </a:avLst>
          </a:prstGeom>
          <a:solidFill>
            <a:srgbClr val="87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DAOImpl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0C752F4D-1298-4CB7-9649-75EDF0392257}"/>
              </a:ext>
            </a:extLst>
          </p:cNvPr>
          <p:cNvSpPr/>
          <p:nvPr/>
        </p:nvSpPr>
        <p:spPr>
          <a:xfrm>
            <a:off x="4338730" y="2176985"/>
            <a:ext cx="1987420" cy="587829"/>
          </a:xfrm>
          <a:prstGeom prst="snip1Rect">
            <a:avLst>
              <a:gd name="adj" fmla="val 38889"/>
            </a:avLst>
          </a:prstGeom>
          <a:solidFill>
            <a:srgbClr val="87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사각형: 잘린 한쪽 모서리 22">
            <a:extLst>
              <a:ext uri="{FF2B5EF4-FFF2-40B4-BE49-F238E27FC236}">
                <a16:creationId xmlns:a16="http://schemas.microsoft.com/office/drawing/2014/main" id="{6680A0CA-6D48-43AF-9FE1-EFE7170DDA7D}"/>
              </a:ext>
            </a:extLst>
          </p:cNvPr>
          <p:cNvSpPr/>
          <p:nvPr/>
        </p:nvSpPr>
        <p:spPr>
          <a:xfrm>
            <a:off x="7683752" y="5206213"/>
            <a:ext cx="150410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mapper.xml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286BDE10-D8EB-4814-8AF1-A395D661F4AB}"/>
              </a:ext>
            </a:extLst>
          </p:cNvPr>
          <p:cNvSpPr/>
          <p:nvPr/>
        </p:nvSpPr>
        <p:spPr>
          <a:xfrm>
            <a:off x="8285581" y="4192944"/>
            <a:ext cx="219518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sqlMapConfig.xml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96208C5C-BA81-4B5E-B061-2FBDBF6BEA92}"/>
              </a:ext>
            </a:extLst>
          </p:cNvPr>
          <p:cNvSpPr/>
          <p:nvPr/>
        </p:nvSpPr>
        <p:spPr>
          <a:xfrm>
            <a:off x="8243902" y="3212387"/>
            <a:ext cx="219518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SqlSessionFactory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604C589E-876F-4389-82E1-75AD7069C3B6}"/>
              </a:ext>
            </a:extLst>
          </p:cNvPr>
          <p:cNvSpPr/>
          <p:nvPr/>
        </p:nvSpPr>
        <p:spPr>
          <a:xfrm>
            <a:off x="8243902" y="2229416"/>
            <a:ext cx="219518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SqlSession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한쪽 모서리 26">
            <a:extLst>
              <a:ext uri="{FF2B5EF4-FFF2-40B4-BE49-F238E27FC236}">
                <a16:creationId xmlns:a16="http://schemas.microsoft.com/office/drawing/2014/main" id="{DAB96B39-47F8-49E9-AD79-DD3C2825DABE}"/>
              </a:ext>
            </a:extLst>
          </p:cNvPr>
          <p:cNvSpPr/>
          <p:nvPr/>
        </p:nvSpPr>
        <p:spPr>
          <a:xfrm>
            <a:off x="9419248" y="5210825"/>
            <a:ext cx="1859591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jdbc.properties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B5F2526-9A18-48A2-B292-CE150682C381}"/>
              </a:ext>
            </a:extLst>
          </p:cNvPr>
          <p:cNvCxnSpPr>
            <a:cxnSpLocks/>
          </p:cNvCxnSpPr>
          <p:nvPr/>
        </p:nvCxnSpPr>
        <p:spPr>
          <a:xfrm>
            <a:off x="2980194" y="4192944"/>
            <a:ext cx="1366470" cy="587829"/>
          </a:xfrm>
          <a:prstGeom prst="curvedConnector3">
            <a:avLst>
              <a:gd name="adj1" fmla="val 4522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구부러짐 2047">
            <a:extLst>
              <a:ext uri="{FF2B5EF4-FFF2-40B4-BE49-F238E27FC236}">
                <a16:creationId xmlns:a16="http://schemas.microsoft.com/office/drawing/2014/main" id="{88D4EAE4-1F57-46B1-99E7-6460B1E5C809}"/>
              </a:ext>
            </a:extLst>
          </p:cNvPr>
          <p:cNvCxnSpPr/>
          <p:nvPr/>
        </p:nvCxnSpPr>
        <p:spPr>
          <a:xfrm rot="5400000" flipH="1" flipV="1">
            <a:off x="4967853" y="3754261"/>
            <a:ext cx="869143" cy="373224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연결선: 구부러짐 2050">
            <a:extLst>
              <a:ext uri="{FF2B5EF4-FFF2-40B4-BE49-F238E27FC236}">
                <a16:creationId xmlns:a16="http://schemas.microsoft.com/office/drawing/2014/main" id="{E835AA8A-CCB4-43C0-9E91-7141306CA171}"/>
              </a:ext>
            </a:extLst>
          </p:cNvPr>
          <p:cNvCxnSpPr>
            <a:cxnSpLocks/>
          </p:cNvCxnSpPr>
          <p:nvPr/>
        </p:nvCxnSpPr>
        <p:spPr>
          <a:xfrm flipV="1">
            <a:off x="6326150" y="2597973"/>
            <a:ext cx="1917752" cy="807012"/>
          </a:xfrm>
          <a:prstGeom prst="curvedConnector3">
            <a:avLst>
              <a:gd name="adj1" fmla="val 5340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연결선: 구부러짐 2052">
            <a:extLst>
              <a:ext uri="{FF2B5EF4-FFF2-40B4-BE49-F238E27FC236}">
                <a16:creationId xmlns:a16="http://schemas.microsoft.com/office/drawing/2014/main" id="{C9B3D917-70BA-4027-A887-8D63148440A4}"/>
              </a:ext>
            </a:extLst>
          </p:cNvPr>
          <p:cNvCxnSpPr/>
          <p:nvPr/>
        </p:nvCxnSpPr>
        <p:spPr>
          <a:xfrm rot="10800000" flipV="1">
            <a:off x="6316819" y="2407270"/>
            <a:ext cx="1917752" cy="748867"/>
          </a:xfrm>
          <a:prstGeom prst="curvedConnector3">
            <a:avLst>
              <a:gd name="adj1" fmla="val 534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연결선: 구부러짐 2055">
            <a:extLst>
              <a:ext uri="{FF2B5EF4-FFF2-40B4-BE49-F238E27FC236}">
                <a16:creationId xmlns:a16="http://schemas.microsoft.com/office/drawing/2014/main" id="{6987D572-9EB4-4BEA-A313-3D82AF41A8B8}"/>
              </a:ext>
            </a:extLst>
          </p:cNvPr>
          <p:cNvCxnSpPr/>
          <p:nvPr/>
        </p:nvCxnSpPr>
        <p:spPr>
          <a:xfrm rot="5400000">
            <a:off x="4631952" y="3735599"/>
            <a:ext cx="869143" cy="4292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연결선: 구부러짐 2059">
            <a:extLst>
              <a:ext uri="{FF2B5EF4-FFF2-40B4-BE49-F238E27FC236}">
                <a16:creationId xmlns:a16="http://schemas.microsoft.com/office/drawing/2014/main" id="{20C37782-DB5C-4D20-8FE8-5C2F64942572}"/>
              </a:ext>
            </a:extLst>
          </p:cNvPr>
          <p:cNvCxnSpPr>
            <a:cxnSpLocks/>
          </p:cNvCxnSpPr>
          <p:nvPr/>
        </p:nvCxnSpPr>
        <p:spPr>
          <a:xfrm rot="10800000">
            <a:off x="2980195" y="3940873"/>
            <a:ext cx="1338945" cy="619122"/>
          </a:xfrm>
          <a:prstGeom prst="curvedConnector3">
            <a:avLst>
              <a:gd name="adj1" fmla="val 430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직선 화살표 연결선 2069">
            <a:extLst>
              <a:ext uri="{FF2B5EF4-FFF2-40B4-BE49-F238E27FC236}">
                <a16:creationId xmlns:a16="http://schemas.microsoft.com/office/drawing/2014/main" id="{3673B761-9911-40D3-B1B6-239030ACAFC6}"/>
              </a:ext>
            </a:extLst>
          </p:cNvPr>
          <p:cNvCxnSpPr>
            <a:stCxn id="23" idx="3"/>
          </p:cNvCxnSpPr>
          <p:nvPr/>
        </p:nvCxnSpPr>
        <p:spPr>
          <a:xfrm flipV="1">
            <a:off x="8435802" y="4780773"/>
            <a:ext cx="232337" cy="4254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FE904B-0D0B-4809-9A6D-47BBDF199E0D}"/>
              </a:ext>
            </a:extLst>
          </p:cNvPr>
          <p:cNvCxnSpPr>
            <a:cxnSpLocks/>
            <a:stCxn id="27" idx="3"/>
          </p:cNvCxnSpPr>
          <p:nvPr/>
        </p:nvCxnSpPr>
        <p:spPr>
          <a:xfrm flipH="1" flipV="1">
            <a:off x="10095722" y="4780773"/>
            <a:ext cx="253322" cy="4300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4FBE4C-E898-47FD-823A-9F1407A2369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341492" y="3800216"/>
            <a:ext cx="0" cy="3798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060317-0B47-4564-9FDF-806AF982DC7B}"/>
              </a:ext>
            </a:extLst>
          </p:cNvPr>
          <p:cNvCxnSpPr>
            <a:cxnSpLocks/>
          </p:cNvCxnSpPr>
          <p:nvPr/>
        </p:nvCxnSpPr>
        <p:spPr>
          <a:xfrm flipV="1">
            <a:off x="9341492" y="2807348"/>
            <a:ext cx="0" cy="3798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화살표: 왼쪽/오른쪽 2076">
            <a:extLst>
              <a:ext uri="{FF2B5EF4-FFF2-40B4-BE49-F238E27FC236}">
                <a16:creationId xmlns:a16="http://schemas.microsoft.com/office/drawing/2014/main" id="{57CFD689-3CF4-4FFD-88C0-7E284B9B2EDC}"/>
              </a:ext>
            </a:extLst>
          </p:cNvPr>
          <p:cNvSpPr/>
          <p:nvPr/>
        </p:nvSpPr>
        <p:spPr>
          <a:xfrm>
            <a:off x="10554005" y="2407270"/>
            <a:ext cx="1449668" cy="33225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C2C5DE-88B2-48DA-8D6D-2D622FC21A95}"/>
              </a:ext>
            </a:extLst>
          </p:cNvPr>
          <p:cNvSpPr txBox="1"/>
          <p:nvPr/>
        </p:nvSpPr>
        <p:spPr>
          <a:xfrm>
            <a:off x="10377036" y="2164015"/>
            <a:ext cx="1800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접근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9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07C2-FAC6-4F9E-91D8-E292172C392E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Component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사각형: 잘린 한쪽 모서리 22">
            <a:extLst>
              <a:ext uri="{FF2B5EF4-FFF2-40B4-BE49-F238E27FC236}">
                <a16:creationId xmlns:a16="http://schemas.microsoft.com/office/drawing/2014/main" id="{6680A0CA-6D48-43AF-9FE1-EFE7170DDA7D}"/>
              </a:ext>
            </a:extLst>
          </p:cNvPr>
          <p:cNvSpPr/>
          <p:nvPr/>
        </p:nvSpPr>
        <p:spPr>
          <a:xfrm>
            <a:off x="1138335" y="4703375"/>
            <a:ext cx="2195179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SqlSessionFactory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286BDE10-D8EB-4814-8AF1-A395D661F4AB}"/>
              </a:ext>
            </a:extLst>
          </p:cNvPr>
          <p:cNvSpPr/>
          <p:nvPr/>
        </p:nvSpPr>
        <p:spPr>
          <a:xfrm>
            <a:off x="1138336" y="3763734"/>
            <a:ext cx="219518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SqlMapConfig.xml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96208C5C-BA81-4B5E-B061-2FBDBF6BEA92}"/>
              </a:ext>
            </a:extLst>
          </p:cNvPr>
          <p:cNvSpPr/>
          <p:nvPr/>
        </p:nvSpPr>
        <p:spPr>
          <a:xfrm>
            <a:off x="1096657" y="2824093"/>
            <a:ext cx="2236857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mapper.xml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604C589E-876F-4389-82E1-75AD7069C3B6}"/>
              </a:ext>
            </a:extLst>
          </p:cNvPr>
          <p:cNvSpPr/>
          <p:nvPr/>
        </p:nvSpPr>
        <p:spPr>
          <a:xfrm>
            <a:off x="1096657" y="1884452"/>
            <a:ext cx="2195180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jdbc.properties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한쪽 모서리 26">
            <a:extLst>
              <a:ext uri="{FF2B5EF4-FFF2-40B4-BE49-F238E27FC236}">
                <a16:creationId xmlns:a16="http://schemas.microsoft.com/office/drawing/2014/main" id="{DAB96B39-47F8-49E9-AD79-DD3C2825DABE}"/>
              </a:ext>
            </a:extLst>
          </p:cNvPr>
          <p:cNvSpPr/>
          <p:nvPr/>
        </p:nvSpPr>
        <p:spPr>
          <a:xfrm>
            <a:off x="1138335" y="5643016"/>
            <a:ext cx="2195178" cy="587829"/>
          </a:xfrm>
          <a:prstGeom prst="snip1Rect">
            <a:avLst>
              <a:gd name="adj" fmla="val 388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SqlSession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ECE2C4-9A16-4822-BC8A-A316A8646860}"/>
              </a:ext>
            </a:extLst>
          </p:cNvPr>
          <p:cNvSpPr txBox="1"/>
          <p:nvPr/>
        </p:nvSpPr>
        <p:spPr>
          <a:xfrm flipH="1">
            <a:off x="3559464" y="4828012"/>
            <a:ext cx="80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설정파일을 바탕으로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SqlSession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생성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370428-E452-4279-A5DF-8106A3FDDB8A}"/>
              </a:ext>
            </a:extLst>
          </p:cNvPr>
          <p:cNvSpPr txBox="1"/>
          <p:nvPr/>
        </p:nvSpPr>
        <p:spPr>
          <a:xfrm flipH="1">
            <a:off x="3559464" y="5767653"/>
            <a:ext cx="80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핵심적인 역할을 하는 클래스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SQL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실행과 트랜잭션 수행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1B20F-5AA3-4A10-AEFB-6D0EABD4CA1C}"/>
              </a:ext>
            </a:extLst>
          </p:cNvPr>
          <p:cNvSpPr txBox="1"/>
          <p:nvPr/>
        </p:nvSpPr>
        <p:spPr>
          <a:xfrm flipH="1">
            <a:off x="3559461" y="3888371"/>
            <a:ext cx="80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74EC0-A4B6-416D-BA57-39A10B8AFB6A}"/>
              </a:ext>
            </a:extLst>
          </p:cNvPr>
          <p:cNvSpPr txBox="1"/>
          <p:nvPr/>
        </p:nvSpPr>
        <p:spPr>
          <a:xfrm flipH="1">
            <a:off x="3559463" y="2948730"/>
            <a:ext cx="80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실행할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정의해 놓은 파일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SQL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실행결과를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 Object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자동 바인딩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DD726-D12F-435E-A5F6-470BC863FE72}"/>
              </a:ext>
            </a:extLst>
          </p:cNvPr>
          <p:cNvSpPr txBox="1"/>
          <p:nvPr/>
        </p:nvSpPr>
        <p:spPr>
          <a:xfrm flipH="1">
            <a:off x="3559462" y="2010866"/>
            <a:ext cx="80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접속에 사용되는 파라미터들을 저장</a:t>
            </a:r>
          </a:p>
        </p:txBody>
      </p:sp>
    </p:spTree>
    <p:extLst>
      <p:ext uri="{BB962C8B-B14F-4D97-AF65-F5344CB8AC3E}">
        <p14:creationId xmlns:p14="http://schemas.microsoft.com/office/powerpoint/2010/main" val="48638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207C17B-A3E0-42B4-A052-83966EC9FE7F}"/>
              </a:ext>
            </a:extLst>
          </p:cNvPr>
          <p:cNvSpPr/>
          <p:nvPr/>
        </p:nvSpPr>
        <p:spPr>
          <a:xfrm>
            <a:off x="6218361" y="1351157"/>
            <a:ext cx="5288118" cy="4953839"/>
          </a:xfrm>
          <a:prstGeom prst="roundRect">
            <a:avLst>
              <a:gd name="adj" fmla="val 607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706681-A3B3-4B0D-99C5-E47100BE8747}"/>
              </a:ext>
            </a:extLst>
          </p:cNvPr>
          <p:cNvSpPr/>
          <p:nvPr/>
        </p:nvSpPr>
        <p:spPr>
          <a:xfrm>
            <a:off x="768474" y="1351157"/>
            <a:ext cx="5288118" cy="4135242"/>
          </a:xfrm>
          <a:prstGeom prst="roundRect">
            <a:avLst>
              <a:gd name="adj" fmla="val 607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3A2CD615-F101-4EC5-876D-EB0F00CFDE5A}"/>
              </a:ext>
            </a:extLst>
          </p:cNvPr>
          <p:cNvSpPr/>
          <p:nvPr/>
        </p:nvSpPr>
        <p:spPr>
          <a:xfrm>
            <a:off x="2487806" y="2050125"/>
            <a:ext cx="1837451" cy="976212"/>
          </a:xfrm>
          <a:prstGeom prst="snip1Rect">
            <a:avLst>
              <a:gd name="adj" fmla="val 388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Factory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Builder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문서 1">
            <a:extLst>
              <a:ext uri="{FF2B5EF4-FFF2-40B4-BE49-F238E27FC236}">
                <a16:creationId xmlns:a16="http://schemas.microsoft.com/office/drawing/2014/main" id="{D37E6C07-65E9-422C-99A6-BC12B6165421}"/>
              </a:ext>
            </a:extLst>
          </p:cNvPr>
          <p:cNvSpPr/>
          <p:nvPr/>
        </p:nvSpPr>
        <p:spPr>
          <a:xfrm>
            <a:off x="1237065" y="3930736"/>
            <a:ext cx="1837451" cy="97621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</a:p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Config File</a:t>
            </a:r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61F7D4ED-F000-43FC-9995-94B39425F36D}"/>
              </a:ext>
            </a:extLst>
          </p:cNvPr>
          <p:cNvSpPr/>
          <p:nvPr/>
        </p:nvSpPr>
        <p:spPr>
          <a:xfrm>
            <a:off x="3703756" y="3930737"/>
            <a:ext cx="1837451" cy="976212"/>
          </a:xfrm>
          <a:prstGeom prst="snip1Rect">
            <a:avLst>
              <a:gd name="adj" fmla="val 388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Factory 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A490C232-3DD7-4B7A-A16B-F247DF70215F}"/>
              </a:ext>
            </a:extLst>
          </p:cNvPr>
          <p:cNvSpPr/>
          <p:nvPr/>
        </p:nvSpPr>
        <p:spPr>
          <a:xfrm>
            <a:off x="9289772" y="1885025"/>
            <a:ext cx="1837451" cy="976212"/>
          </a:xfrm>
          <a:prstGeom prst="snip1Rect">
            <a:avLst>
              <a:gd name="adj" fmla="val 38889"/>
            </a:avLst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A02811A9-47E7-4D5A-A138-8B9F8889B20E}"/>
              </a:ext>
            </a:extLst>
          </p:cNvPr>
          <p:cNvSpPr/>
          <p:nvPr/>
        </p:nvSpPr>
        <p:spPr>
          <a:xfrm>
            <a:off x="9277071" y="3867236"/>
            <a:ext cx="1837451" cy="976213"/>
          </a:xfrm>
          <a:prstGeom prst="flowChartDocument">
            <a:avLst/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Mapping</a:t>
            </a:r>
          </a:p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File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E1B2CD1F-1876-4C05-A65E-87429E9E501E}"/>
              </a:ext>
            </a:extLst>
          </p:cNvPr>
          <p:cNvSpPr/>
          <p:nvPr/>
        </p:nvSpPr>
        <p:spPr>
          <a:xfrm>
            <a:off x="9167972" y="2006542"/>
            <a:ext cx="1837451" cy="976212"/>
          </a:xfrm>
          <a:prstGeom prst="snip1Rect">
            <a:avLst>
              <a:gd name="adj" fmla="val 38889"/>
            </a:avLst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45424519-47CC-4531-B3E0-D5BAABE0FCD6}"/>
              </a:ext>
            </a:extLst>
          </p:cNvPr>
          <p:cNvSpPr/>
          <p:nvPr/>
        </p:nvSpPr>
        <p:spPr>
          <a:xfrm>
            <a:off x="9046172" y="2130733"/>
            <a:ext cx="1837451" cy="976212"/>
          </a:xfrm>
          <a:prstGeom prst="snip1Rect">
            <a:avLst>
              <a:gd name="adj" fmla="val 38889"/>
            </a:avLst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1DEDFAA-9864-4FB0-871D-F981157D6CE7}"/>
              </a:ext>
            </a:extLst>
          </p:cNvPr>
          <p:cNvSpPr/>
          <p:nvPr/>
        </p:nvSpPr>
        <p:spPr>
          <a:xfrm>
            <a:off x="9173728" y="3968164"/>
            <a:ext cx="1837451" cy="976213"/>
          </a:xfrm>
          <a:prstGeom prst="flowChartDocument">
            <a:avLst/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Mapping</a:t>
            </a:r>
          </a:p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EEC3D-865F-4164-A591-67FEF27678F8}"/>
              </a:ext>
            </a:extLst>
          </p:cNvPr>
          <p:cNvSpPr txBox="1"/>
          <p:nvPr/>
        </p:nvSpPr>
        <p:spPr>
          <a:xfrm flipH="1">
            <a:off x="2128237" y="1007369"/>
            <a:ext cx="255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Processing to run once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45BC0D-9C63-4CBD-B6DA-60F459265162}"/>
              </a:ext>
            </a:extLst>
          </p:cNvPr>
          <p:cNvSpPr txBox="1"/>
          <p:nvPr/>
        </p:nvSpPr>
        <p:spPr>
          <a:xfrm flipH="1">
            <a:off x="7371489" y="1007369"/>
            <a:ext cx="298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Processing to run per request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EA6CFD-538E-4283-AE65-515F1616360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25257" y="2538231"/>
            <a:ext cx="2506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AB74B9-568A-4068-80F7-12BC1CFC375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155790" y="3026337"/>
            <a:ext cx="1250742" cy="904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F5DB4D-C300-4D06-A1F5-5C49C3CF5080}"/>
              </a:ext>
            </a:extLst>
          </p:cNvPr>
          <p:cNvCxnSpPr>
            <a:stCxn id="22" idx="1"/>
            <a:endCxn id="28" idx="3"/>
          </p:cNvCxnSpPr>
          <p:nvPr/>
        </p:nvCxnSpPr>
        <p:spPr>
          <a:xfrm>
            <a:off x="3406532" y="3026337"/>
            <a:ext cx="1215950" cy="90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2EBCC9-D1D1-42CB-B132-64045B33BBC5}"/>
              </a:ext>
            </a:extLst>
          </p:cNvPr>
          <p:cNvCxnSpPr>
            <a:cxnSpLocks/>
          </p:cNvCxnSpPr>
          <p:nvPr/>
        </p:nvCxnSpPr>
        <p:spPr>
          <a:xfrm>
            <a:off x="7528797" y="1464127"/>
            <a:ext cx="1" cy="56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C332AE8-05F8-471F-885A-D8B5B116C3DE}"/>
              </a:ext>
            </a:extLst>
          </p:cNvPr>
          <p:cNvCxnSpPr>
            <a:cxnSpLocks/>
          </p:cNvCxnSpPr>
          <p:nvPr/>
        </p:nvCxnSpPr>
        <p:spPr>
          <a:xfrm flipH="1">
            <a:off x="4705511" y="2982754"/>
            <a:ext cx="1980321" cy="944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A48A33-6F42-4719-A1DA-FCCA873A4965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>
            <a:off x="5541207" y="4418843"/>
            <a:ext cx="10688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5A1792A-E081-4BC3-9527-984261BFF714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7528798" y="3010827"/>
            <a:ext cx="0" cy="919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206D55-E9FB-4C10-9DE6-6DBC87A10F86}"/>
              </a:ext>
            </a:extLst>
          </p:cNvPr>
          <p:cNvCxnSpPr>
            <a:cxnSpLocks/>
          </p:cNvCxnSpPr>
          <p:nvPr/>
        </p:nvCxnSpPr>
        <p:spPr>
          <a:xfrm>
            <a:off x="8199873" y="2522721"/>
            <a:ext cx="829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2B95D8-AA84-46CF-899D-B92FC5ECC8F9}"/>
              </a:ext>
            </a:extLst>
          </p:cNvPr>
          <p:cNvSpPr/>
          <p:nvPr/>
        </p:nvSpPr>
        <p:spPr>
          <a:xfrm>
            <a:off x="6610072" y="2034615"/>
            <a:ext cx="1837451" cy="976212"/>
          </a:xfrm>
          <a:prstGeom prst="roundRect">
            <a:avLst/>
          </a:prstGeom>
          <a:solidFill>
            <a:srgbClr val="F7A9A3"/>
          </a:solidFill>
          <a:ln w="28575">
            <a:solidFill>
              <a:srgbClr val="F26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48C5C63-5311-4BBE-AF8A-B6D2485D67D5}"/>
              </a:ext>
            </a:extLst>
          </p:cNvPr>
          <p:cNvCxnSpPr/>
          <p:nvPr/>
        </p:nvCxnSpPr>
        <p:spPr>
          <a:xfrm flipH="1">
            <a:off x="8199873" y="3106945"/>
            <a:ext cx="1257999" cy="974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8F5A3A-CE09-4D6D-AD17-8507127CB7B0}"/>
              </a:ext>
            </a:extLst>
          </p:cNvPr>
          <p:cNvCxnSpPr>
            <a:cxnSpLocks/>
          </p:cNvCxnSpPr>
          <p:nvPr/>
        </p:nvCxnSpPr>
        <p:spPr>
          <a:xfrm flipH="1">
            <a:off x="8450831" y="4418842"/>
            <a:ext cx="6619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0C8AA000-2F64-4FCB-8127-C9E19BDCB14F}"/>
              </a:ext>
            </a:extLst>
          </p:cNvPr>
          <p:cNvSpPr/>
          <p:nvPr/>
        </p:nvSpPr>
        <p:spPr>
          <a:xfrm>
            <a:off x="6610072" y="3930737"/>
            <a:ext cx="1837451" cy="976212"/>
          </a:xfrm>
          <a:prstGeom prst="snip1Rect">
            <a:avLst>
              <a:gd name="adj" fmla="val 388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>
              <a:lnSpc>
                <a:spcPct val="200000"/>
              </a:lnSpc>
            </a:pP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60" name="사각형: 잘린 한쪽 모서리 59">
            <a:extLst>
              <a:ext uri="{FF2B5EF4-FFF2-40B4-BE49-F238E27FC236}">
                <a16:creationId xmlns:a16="http://schemas.microsoft.com/office/drawing/2014/main" id="{8E961E67-F54B-4E7E-9A6E-3CE58C9216E2}"/>
              </a:ext>
            </a:extLst>
          </p:cNvPr>
          <p:cNvSpPr/>
          <p:nvPr/>
        </p:nvSpPr>
        <p:spPr>
          <a:xfrm>
            <a:off x="1257049" y="5634468"/>
            <a:ext cx="2027626" cy="651392"/>
          </a:xfrm>
          <a:prstGeom prst="snip1Rect">
            <a:avLst>
              <a:gd name="adj" fmla="val 388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Provided </a:t>
            </a: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 Mybatis</a:t>
            </a:r>
          </a:p>
        </p:txBody>
      </p:sp>
      <p:sp>
        <p:nvSpPr>
          <p:cNvPr id="61" name="사각형: 잘린 한쪽 모서리 60">
            <a:extLst>
              <a:ext uri="{FF2B5EF4-FFF2-40B4-BE49-F238E27FC236}">
                <a16:creationId xmlns:a16="http://schemas.microsoft.com/office/drawing/2014/main" id="{34D1AFDB-6343-445A-AE1E-0239DC4B65FF}"/>
              </a:ext>
            </a:extLst>
          </p:cNvPr>
          <p:cNvSpPr/>
          <p:nvPr/>
        </p:nvSpPr>
        <p:spPr>
          <a:xfrm>
            <a:off x="3578939" y="5600505"/>
            <a:ext cx="2027626" cy="698949"/>
          </a:xfrm>
          <a:prstGeom prst="snip1Rect">
            <a:avLst>
              <a:gd name="adj" fmla="val 38889"/>
            </a:avLst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Implements by Developer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9B02F8-439B-4B2B-999A-8D11555C57FB}"/>
              </a:ext>
            </a:extLst>
          </p:cNvPr>
          <p:cNvSpPr txBox="1"/>
          <p:nvPr/>
        </p:nvSpPr>
        <p:spPr>
          <a:xfrm>
            <a:off x="10536687" y="1585137"/>
            <a:ext cx="96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DAO.java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64CE5B-F7FC-4A04-B57C-A5598347F61D}"/>
              </a:ext>
            </a:extLst>
          </p:cNvPr>
          <p:cNvSpPr txBox="1"/>
          <p:nvPr/>
        </p:nvSpPr>
        <p:spPr>
          <a:xfrm>
            <a:off x="10402462" y="3508995"/>
            <a:ext cx="1138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Mapper.xml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F7986F-1C2C-449D-8760-A25AB379B216}"/>
              </a:ext>
            </a:extLst>
          </p:cNvPr>
          <p:cNvSpPr txBox="1"/>
          <p:nvPr/>
        </p:nvSpPr>
        <p:spPr>
          <a:xfrm>
            <a:off x="7130040" y="1571223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(4)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DAC0E9-2A42-49D1-B330-0BC15E80D28E}"/>
              </a:ext>
            </a:extLst>
          </p:cNvPr>
          <p:cNvSpPr txBox="1"/>
          <p:nvPr/>
        </p:nvSpPr>
        <p:spPr>
          <a:xfrm>
            <a:off x="5298159" y="2265124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A7E464-7C52-4EB6-80FF-CD5FEAB9A7B0}"/>
              </a:ext>
            </a:extLst>
          </p:cNvPr>
          <p:cNvSpPr txBox="1"/>
          <p:nvPr/>
        </p:nvSpPr>
        <p:spPr>
          <a:xfrm>
            <a:off x="2322117" y="3290500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24F26F-BD2B-459D-BD0F-79D689BEBBC6}"/>
              </a:ext>
            </a:extLst>
          </p:cNvPr>
          <p:cNvSpPr txBox="1"/>
          <p:nvPr/>
        </p:nvSpPr>
        <p:spPr>
          <a:xfrm>
            <a:off x="5455635" y="3106945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(5)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BE14B7-14A2-4DC3-977B-B8F673230B4A}"/>
              </a:ext>
            </a:extLst>
          </p:cNvPr>
          <p:cNvSpPr txBox="1"/>
          <p:nvPr/>
        </p:nvSpPr>
        <p:spPr>
          <a:xfrm>
            <a:off x="4052148" y="3291967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(3)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06496D-CACF-44C1-B491-7E8D5293515D}"/>
              </a:ext>
            </a:extLst>
          </p:cNvPr>
          <p:cNvSpPr txBox="1"/>
          <p:nvPr/>
        </p:nvSpPr>
        <p:spPr>
          <a:xfrm>
            <a:off x="5641512" y="4137953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(6)</a:t>
            </a:r>
            <a:endParaRPr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98768C-DCBA-4A09-9496-83067A37992D}"/>
              </a:ext>
            </a:extLst>
          </p:cNvPr>
          <p:cNvSpPr txBox="1"/>
          <p:nvPr/>
        </p:nvSpPr>
        <p:spPr>
          <a:xfrm>
            <a:off x="7091633" y="3298246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(7)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8DA3D-1C27-4F9A-8FC5-6EA4D4E0B0D7}"/>
              </a:ext>
            </a:extLst>
          </p:cNvPr>
          <p:cNvSpPr txBox="1"/>
          <p:nvPr/>
        </p:nvSpPr>
        <p:spPr>
          <a:xfrm>
            <a:off x="8489219" y="2248129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(8)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DE4B14-5871-4256-95FC-D878A4B6688B}"/>
              </a:ext>
            </a:extLst>
          </p:cNvPr>
          <p:cNvSpPr txBox="1"/>
          <p:nvPr/>
        </p:nvSpPr>
        <p:spPr>
          <a:xfrm>
            <a:off x="8489219" y="3290500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(9)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5B0FB-62F1-4402-A680-CD628B6E0AC1}"/>
              </a:ext>
            </a:extLst>
          </p:cNvPr>
          <p:cNvSpPr txBox="1"/>
          <p:nvPr/>
        </p:nvSpPr>
        <p:spPr>
          <a:xfrm>
            <a:off x="8489219" y="4143306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(10)</a:t>
            </a:r>
            <a:endParaRPr lang="ko-KR" altLang="en-US" sz="1200" b="1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E1356573-ACF1-4597-9502-D739A19CA747}"/>
              </a:ext>
            </a:extLst>
          </p:cNvPr>
          <p:cNvSpPr/>
          <p:nvPr/>
        </p:nvSpPr>
        <p:spPr>
          <a:xfrm>
            <a:off x="9092192" y="4081792"/>
            <a:ext cx="1837451" cy="976213"/>
          </a:xfrm>
          <a:prstGeom prst="flowChartDocument">
            <a:avLst/>
          </a:prstGeom>
          <a:solidFill>
            <a:srgbClr val="D8F4D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Mapping</a:t>
            </a:r>
          </a:p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6C5721F-2876-4BDC-B1AD-780D19640919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7528798" y="4906949"/>
            <a:ext cx="0" cy="486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3CE27AC-2EF0-4BC2-A19A-C7373BCC6E1A}"/>
              </a:ext>
            </a:extLst>
          </p:cNvPr>
          <p:cNvSpPr txBox="1"/>
          <p:nvPr/>
        </p:nvSpPr>
        <p:spPr>
          <a:xfrm>
            <a:off x="7505937" y="4989053"/>
            <a:ext cx="482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(11)</a:t>
            </a:r>
            <a:endParaRPr lang="ko-KR" altLang="en-US" sz="1200" b="1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5315154-4154-49C2-AC52-7B091C8FCF54}"/>
              </a:ext>
            </a:extLst>
          </p:cNvPr>
          <p:cNvSpPr/>
          <p:nvPr/>
        </p:nvSpPr>
        <p:spPr>
          <a:xfrm>
            <a:off x="6587211" y="5394088"/>
            <a:ext cx="1837451" cy="672414"/>
          </a:xfrm>
          <a:prstGeom prst="roundRect">
            <a:avLst/>
          </a:prstGeom>
          <a:solidFill>
            <a:srgbClr val="F1DBEC"/>
          </a:solidFill>
          <a:ln w="28575">
            <a:solidFill>
              <a:srgbClr val="F97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9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4010393" cy="523220"/>
            <a:chOff x="1191929" y="2733040"/>
            <a:chExt cx="401039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22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4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949C0-EC8E-4FB1-81FA-185A501FB986}"/>
              </a:ext>
            </a:extLst>
          </p:cNvPr>
          <p:cNvSpPr txBox="1"/>
          <p:nvPr/>
        </p:nvSpPr>
        <p:spPr>
          <a:xfrm flipH="1">
            <a:off x="361704" y="1115180"/>
            <a:ext cx="5507253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Apache Project Team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JDK 1.4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com.ibatis.*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parameterClass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resultClass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#var#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$var$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7FE2E-A7B3-4D2A-BFC2-16CD2B689CBD}"/>
              </a:ext>
            </a:extLst>
          </p:cNvPr>
          <p:cNvSpPr txBox="1"/>
          <p:nvPr/>
        </p:nvSpPr>
        <p:spPr>
          <a:xfrm flipH="1">
            <a:off x="5868957" y="1115180"/>
            <a:ext cx="5507253" cy="428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Code Team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JDK 1.5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org.apache.ibatis.*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parameterType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resultType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#{var}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${var}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" descr="MyBatis logo">
            <a:extLst>
              <a:ext uri="{FF2B5EF4-FFF2-40B4-BE49-F238E27FC236}">
                <a16:creationId xmlns:a16="http://schemas.microsoft.com/office/drawing/2014/main" id="{14D39F88-A176-4383-B8F3-FA09662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6" y="1042645"/>
            <a:ext cx="3099124" cy="7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아이바티스 - 해시넷">
            <a:extLst>
              <a:ext uri="{FF2B5EF4-FFF2-40B4-BE49-F238E27FC236}">
                <a16:creationId xmlns:a16="http://schemas.microsoft.com/office/drawing/2014/main" id="{CFB48AC9-5001-445A-9848-E581FF39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0" y="566449"/>
            <a:ext cx="1731599" cy="17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A55DC-96A1-4431-8D9F-39C6FE544D77}"/>
              </a:ext>
            </a:extLst>
          </p:cNvPr>
          <p:cNvSpPr txBox="1"/>
          <p:nvPr/>
        </p:nvSpPr>
        <p:spPr>
          <a:xfrm>
            <a:off x="64219" y="5322888"/>
            <a:ext cx="61022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sqlMapClient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704DB-0A09-4011-99AC-68761AC11837}"/>
              </a:ext>
            </a:extLst>
          </p:cNvPr>
          <p:cNvSpPr txBox="1"/>
          <p:nvPr/>
        </p:nvSpPr>
        <p:spPr>
          <a:xfrm>
            <a:off x="7548003" y="5315011"/>
            <a:ext cx="213671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Annotation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4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" descr="MyBatis logo">
            <a:extLst>
              <a:ext uri="{FF2B5EF4-FFF2-40B4-BE49-F238E27FC236}">
                <a16:creationId xmlns:a16="http://schemas.microsoft.com/office/drawing/2014/main" id="{14D39F88-A176-4383-B8F3-FA09662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6" y="1042645"/>
            <a:ext cx="3099124" cy="7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아이바티스 - 해시넷">
            <a:extLst>
              <a:ext uri="{FF2B5EF4-FFF2-40B4-BE49-F238E27FC236}">
                <a16:creationId xmlns:a16="http://schemas.microsoft.com/office/drawing/2014/main" id="{CFB48AC9-5001-445A-9848-E581FF39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0" y="566449"/>
            <a:ext cx="1731599" cy="17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A55DC-96A1-4431-8D9F-39C6FE544D77}"/>
              </a:ext>
            </a:extLst>
          </p:cNvPr>
          <p:cNvSpPr txBox="1"/>
          <p:nvPr/>
        </p:nvSpPr>
        <p:spPr>
          <a:xfrm>
            <a:off x="615372" y="1982595"/>
            <a:ext cx="5282276" cy="350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sqlMapClient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DI</a:t>
            </a:r>
          </a:p>
          <a:p>
            <a:pPr algn="ctr">
              <a:lnSpc>
                <a:spcPct val="150000"/>
              </a:lnSpc>
            </a:pPr>
            <a:endParaRPr lang="en-US" altLang="ko-KR" sz="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SqlMapConfig.xml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SqlMap.xml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(Member_SQL.xml)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(MemberDAO.java)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704DB-0A09-4011-99AC-68761AC11837}"/>
              </a:ext>
            </a:extLst>
          </p:cNvPr>
          <p:cNvSpPr txBox="1"/>
          <p:nvPr/>
        </p:nvSpPr>
        <p:spPr>
          <a:xfrm>
            <a:off x="6655694" y="2001189"/>
            <a:ext cx="4233979" cy="391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Annotation</a:t>
            </a:r>
          </a:p>
          <a:p>
            <a:pPr algn="ctr">
              <a:lnSpc>
                <a:spcPct val="150000"/>
              </a:lnSpc>
            </a:pPr>
            <a:endParaRPr lang="en-US" altLang="ko-KR" sz="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Mapper.xml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(MemberMapper.xml)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(MemberMapper.java)</a:t>
            </a: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0A7EFC-EB46-43E5-B21A-312D3B827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74" y="3013123"/>
            <a:ext cx="5634820" cy="3451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5F9D9D-D6EA-445B-9111-7E10DED4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72" y="3816446"/>
            <a:ext cx="2657763" cy="10469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7BD055-8840-4AAA-AB2F-B3A7206C8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605" y="3848720"/>
            <a:ext cx="4862806" cy="9308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5CAC7A-2274-4214-B135-73731D7A4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605" y="5459365"/>
            <a:ext cx="4410624" cy="7453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26DE0C-F444-4E76-87C2-EA8A2503C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373" y="5483875"/>
            <a:ext cx="5634821" cy="6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9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" descr="MyBatis logo">
            <a:extLst>
              <a:ext uri="{FF2B5EF4-FFF2-40B4-BE49-F238E27FC236}">
                <a16:creationId xmlns:a16="http://schemas.microsoft.com/office/drawing/2014/main" id="{14D39F88-A176-4383-B8F3-FA09662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6" y="1042645"/>
            <a:ext cx="3099124" cy="7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아이바티스 - 해시넷">
            <a:extLst>
              <a:ext uri="{FF2B5EF4-FFF2-40B4-BE49-F238E27FC236}">
                <a16:creationId xmlns:a16="http://schemas.microsoft.com/office/drawing/2014/main" id="{CFB48AC9-5001-445A-9848-E581FF39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0" y="566449"/>
            <a:ext cx="1731599" cy="17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A55DC-96A1-4431-8D9F-39C6FE544D77}"/>
              </a:ext>
            </a:extLst>
          </p:cNvPr>
          <p:cNvSpPr txBox="1"/>
          <p:nvPr/>
        </p:nvSpPr>
        <p:spPr>
          <a:xfrm>
            <a:off x="64219" y="2001189"/>
            <a:ext cx="6102220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isEqual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inNotEqual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isNull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isNotNull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isEmpty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isNotEmpty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704DB-0A09-4011-99AC-68761AC11837}"/>
              </a:ext>
            </a:extLst>
          </p:cNvPr>
          <p:cNvSpPr txBox="1"/>
          <p:nvPr/>
        </p:nvSpPr>
        <p:spPr>
          <a:xfrm>
            <a:off x="7548003" y="2001189"/>
            <a:ext cx="213671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&lt;if&gt;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A1988C-D87C-49EF-B807-D45101862F0E}"/>
              </a:ext>
            </a:extLst>
          </p:cNvPr>
          <p:cNvCxnSpPr>
            <a:cxnSpLocks/>
          </p:cNvCxnSpPr>
          <p:nvPr/>
        </p:nvCxnSpPr>
        <p:spPr>
          <a:xfrm>
            <a:off x="3778897" y="2388637"/>
            <a:ext cx="453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AC439F-BF7C-469C-A819-23409BB9811B}"/>
              </a:ext>
            </a:extLst>
          </p:cNvPr>
          <p:cNvCxnSpPr>
            <a:cxnSpLocks/>
          </p:cNvCxnSpPr>
          <p:nvPr/>
        </p:nvCxnSpPr>
        <p:spPr>
          <a:xfrm flipV="1">
            <a:off x="3909527" y="2388637"/>
            <a:ext cx="4404047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81D10A-B3C2-4F68-8752-1CECB1A72F9A}"/>
              </a:ext>
            </a:extLst>
          </p:cNvPr>
          <p:cNvCxnSpPr>
            <a:cxnSpLocks/>
          </p:cNvCxnSpPr>
          <p:nvPr/>
        </p:nvCxnSpPr>
        <p:spPr>
          <a:xfrm flipV="1">
            <a:off x="3601616" y="2388637"/>
            <a:ext cx="4711958" cy="11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FBE632-DFAF-416D-9AE5-C209AE2854EC}"/>
              </a:ext>
            </a:extLst>
          </p:cNvPr>
          <p:cNvCxnSpPr>
            <a:cxnSpLocks/>
          </p:cNvCxnSpPr>
          <p:nvPr/>
        </p:nvCxnSpPr>
        <p:spPr>
          <a:xfrm flipV="1">
            <a:off x="3844212" y="2388637"/>
            <a:ext cx="4469362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A1BDAA-FCBD-472B-B98A-DD56FF70EFBD}"/>
              </a:ext>
            </a:extLst>
          </p:cNvPr>
          <p:cNvCxnSpPr>
            <a:cxnSpLocks/>
          </p:cNvCxnSpPr>
          <p:nvPr/>
        </p:nvCxnSpPr>
        <p:spPr>
          <a:xfrm flipV="1">
            <a:off x="3778897" y="2388637"/>
            <a:ext cx="4534677" cy="219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DF988F-984C-4F85-AB94-C0A1CC047C01}"/>
              </a:ext>
            </a:extLst>
          </p:cNvPr>
          <p:cNvCxnSpPr>
            <a:cxnSpLocks/>
          </p:cNvCxnSpPr>
          <p:nvPr/>
        </p:nvCxnSpPr>
        <p:spPr>
          <a:xfrm flipV="1">
            <a:off x="3909527" y="2374641"/>
            <a:ext cx="4404047" cy="27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0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iBATIS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" descr="MyBatis logo">
            <a:extLst>
              <a:ext uri="{FF2B5EF4-FFF2-40B4-BE49-F238E27FC236}">
                <a16:creationId xmlns:a16="http://schemas.microsoft.com/office/drawing/2014/main" id="{14D39F88-A176-4383-B8F3-FA096628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6" y="1042645"/>
            <a:ext cx="3099124" cy="7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아이바티스 - 해시넷">
            <a:extLst>
              <a:ext uri="{FF2B5EF4-FFF2-40B4-BE49-F238E27FC236}">
                <a16:creationId xmlns:a16="http://schemas.microsoft.com/office/drawing/2014/main" id="{CFB48AC9-5001-445A-9848-E581FF39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0" y="566449"/>
            <a:ext cx="1731599" cy="17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A55DC-96A1-4431-8D9F-39C6FE544D77}"/>
              </a:ext>
            </a:extLst>
          </p:cNvPr>
          <p:cNvSpPr txBox="1"/>
          <p:nvPr/>
        </p:nvSpPr>
        <p:spPr>
          <a:xfrm>
            <a:off x="64219" y="2001189"/>
            <a:ext cx="6102220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isEqual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inNotEqual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isNull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isNotNull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isEmpty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isNotEmpty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704DB-0A09-4011-99AC-68761AC11837}"/>
              </a:ext>
            </a:extLst>
          </p:cNvPr>
          <p:cNvSpPr txBox="1"/>
          <p:nvPr/>
        </p:nvSpPr>
        <p:spPr>
          <a:xfrm>
            <a:off x="7548003" y="2001189"/>
            <a:ext cx="213671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&lt;if&gt;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3AEC4-F596-4F67-885C-063A5EBB0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33" y="3089997"/>
            <a:ext cx="4819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5224828" cy="523220"/>
            <a:chOff x="1191929" y="2733040"/>
            <a:chExt cx="522482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4440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04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Dynamic Query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51470-A550-4B2D-8734-E54D77141C2D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&lt;choose&gt;, &lt;when&gt;, &lt;otherwise&gt;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8620CD-5DB1-4FD8-BFA3-13DC7625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98" y="2428292"/>
            <a:ext cx="4381500" cy="1666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B37C5F-94BA-437D-B743-89DA81DD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59" y="1971094"/>
            <a:ext cx="6543675" cy="322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30663E-5657-4179-A852-B8BBE59914A4}"/>
              </a:ext>
            </a:extLst>
          </p:cNvPr>
          <p:cNvSpPr/>
          <p:nvPr/>
        </p:nvSpPr>
        <p:spPr>
          <a:xfrm>
            <a:off x="1686063" y="4405440"/>
            <a:ext cx="2016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“CASE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문과 유사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65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Dynamic Query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51470-A550-4B2D-8734-E54D77141C2D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&lt;trim&gt;, &lt;where&gt;, &lt;set&gt;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05D54E-452A-46F1-B708-2A87BB4A4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285"/>
          <a:stretch/>
        </p:blipFill>
        <p:spPr>
          <a:xfrm>
            <a:off x="584200" y="4176384"/>
            <a:ext cx="4642564" cy="937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09283-18E4-4317-8171-14EA6A42E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5" y="2218515"/>
            <a:ext cx="5419725" cy="1400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5917D4-E47C-405F-8CFF-36302E302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136" y="2218515"/>
            <a:ext cx="5495925" cy="18478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59EC5A-B690-41E3-AC61-95EAA94D60EC}"/>
              </a:ext>
            </a:extLst>
          </p:cNvPr>
          <p:cNvCxnSpPr/>
          <p:nvPr/>
        </p:nvCxnSpPr>
        <p:spPr>
          <a:xfrm>
            <a:off x="6902606" y="2896300"/>
            <a:ext cx="814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E89BC5-6C99-4D0E-97FA-B4A85A5BF04A}"/>
              </a:ext>
            </a:extLst>
          </p:cNvPr>
          <p:cNvCxnSpPr/>
          <p:nvPr/>
        </p:nvCxnSpPr>
        <p:spPr>
          <a:xfrm>
            <a:off x="6932345" y="3773527"/>
            <a:ext cx="814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1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Dynamic Query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9E04D-B312-43FD-AAB9-A7EE03E40A0E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&lt;trim&gt;, &lt;where&gt;, &lt;set&gt;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65173-7FDA-48C5-BDF6-36CEC3A48510}"/>
              </a:ext>
            </a:extLst>
          </p:cNvPr>
          <p:cNvSpPr txBox="1"/>
          <p:nvPr/>
        </p:nvSpPr>
        <p:spPr>
          <a:xfrm>
            <a:off x="843011" y="2407538"/>
            <a:ext cx="3334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&lt;trim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prefix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=“”&gt;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&lt;trim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prefixOverrides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=“”&gt;</a:t>
            </a:r>
            <a:endParaRPr lang="ko-KR" altLang="en-US" dirty="0"/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&lt;trim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suffix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=“”&gt;</a:t>
            </a:r>
            <a:endParaRPr lang="ko-KR" altLang="en-US" dirty="0"/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&lt;trim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suffixOverrides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=“”&gt;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A07865-9156-46A2-B655-C39F4F7E01CB}"/>
              </a:ext>
            </a:extLst>
          </p:cNvPr>
          <p:cNvSpPr txBox="1"/>
          <p:nvPr/>
        </p:nvSpPr>
        <p:spPr>
          <a:xfrm>
            <a:off x="3879375" y="2407538"/>
            <a:ext cx="7282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trim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문에 의해 생성되는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구문 앞에 추가적인 문자를 넣음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trim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문에 의해 생성되는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구문 앞에 해당 문자가 있으면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trim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문에 의해 생성되는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구문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뒤에 추가적인 문자 넣음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trim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문에 의해 생성되는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구문 뒤에 해당 문자가 있으면 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7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 Dynamic Query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9E04D-B312-43FD-AAB9-A7EE03E40A0E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&lt;trim&gt;, &lt;where&gt;, &lt;set&gt;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F19010-B3D9-44C3-9BE3-BA5572A0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8" y="2554608"/>
            <a:ext cx="6705600" cy="231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DAA0A3-8BC9-4EFE-8662-35CCCCAF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847" y="2521155"/>
            <a:ext cx="2679197" cy="25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7CE5-CF19-4C3C-8C58-493613B46AA8}"/>
              </a:ext>
            </a:extLst>
          </p:cNvPr>
          <p:cNvSpPr txBox="1"/>
          <p:nvPr/>
        </p:nvSpPr>
        <p:spPr>
          <a:xfrm>
            <a:off x="3029295" y="2644170"/>
            <a:ext cx="6133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 안 교 육</a:t>
            </a:r>
          </a:p>
        </p:txBody>
      </p:sp>
    </p:spTree>
    <p:extLst>
      <p:ext uri="{BB962C8B-B14F-4D97-AF65-F5344CB8AC3E}">
        <p14:creationId xmlns:p14="http://schemas.microsoft.com/office/powerpoint/2010/main" val="335687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4897238" cy="523220"/>
            <a:chOff x="1191929" y="2733040"/>
            <a:chExt cx="489723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41130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3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2323969" cy="523220"/>
            <a:chOff x="1191929" y="2733040"/>
            <a:chExt cx="2323969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5397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02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4010393" cy="523220"/>
            <a:chOff x="1191929" y="2733040"/>
            <a:chExt cx="401039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226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4008148" cy="400110"/>
            <a:chOff x="1191929" y="2733040"/>
            <a:chExt cx="4008148" cy="4001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#4,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22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6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5C9A5FA-69D1-4F8A-A80A-7B38914E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06943" y="2478531"/>
            <a:ext cx="3965829" cy="400110"/>
            <a:chOff x="1191929" y="2733040"/>
            <a:chExt cx="396582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#1,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181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ORM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(Object Relational Mapping)</a:t>
              </a:r>
              <a:endParaRPr lang="ko-KR" altLang="en-US" sz="2000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06943" y="3469151"/>
            <a:ext cx="1937262" cy="400110"/>
            <a:chOff x="1191929" y="2733040"/>
            <a:chExt cx="1937262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#2,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153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06943" y="4459771"/>
            <a:ext cx="3075201" cy="400110"/>
            <a:chOff x="1191929" y="2733040"/>
            <a:chExt cx="307520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</a:rPr>
                <a:t>#3, 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</a:t>
              </a:r>
              <a:r>
                <a:rPr lang="en-US" altLang="ko-KR" sz="2000" b="1" dirty="0">
                  <a:solidFill>
                    <a:schemeClr val="bg2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iBATIS</a:t>
              </a:r>
              <a:endParaRPr lang="ko-KR" altLang="en-US" sz="20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606943" y="5450391"/>
            <a:ext cx="5224828" cy="523220"/>
            <a:chOff x="1191929" y="2733040"/>
            <a:chExt cx="522482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4440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Mybatis Dynamic Query 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15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2">
        <p159:morph option="byObject"/>
      </p:transition>
    </mc:Choice>
    <mc:Fallback xmlns="">
      <p:transition spd="slow" advTm="11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59116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Relational Mapping)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3D127B-3A88-435D-A3B1-2E0ECE1A6E57}"/>
              </a:ext>
            </a:extLst>
          </p:cNvPr>
          <p:cNvSpPr/>
          <p:nvPr/>
        </p:nvSpPr>
        <p:spPr>
          <a:xfrm>
            <a:off x="-486212" y="-1"/>
            <a:ext cx="4862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상적 인 배경에 고립 된 모니터 아이콘, Pc 클립 아트, 모니터 아이콘, 배경 아이콘 PNG 및 벡터 에 대한 무료 다운로드">
            <a:extLst>
              <a:ext uri="{FF2B5EF4-FFF2-40B4-BE49-F238E27FC236}">
                <a16:creationId xmlns:a16="http://schemas.microsoft.com/office/drawing/2014/main" id="{46D60F6D-EA9F-49EC-BBA9-00C595E3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5" y="1682704"/>
            <a:ext cx="2339662" cy="23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icon &amp;quot;Database icon&amp;quot;">
            <a:extLst>
              <a:ext uri="{FF2B5EF4-FFF2-40B4-BE49-F238E27FC236}">
                <a16:creationId xmlns:a16="http://schemas.microsoft.com/office/drawing/2014/main" id="{DB791D0B-5D67-4268-B2CF-C987A87D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80" y="1969674"/>
            <a:ext cx="1665611" cy="16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B5E1C1-DE75-46C9-98B5-F96A75AD4DA5}"/>
              </a:ext>
            </a:extLst>
          </p:cNvPr>
          <p:cNvSpPr txBox="1"/>
          <p:nvPr/>
        </p:nvSpPr>
        <p:spPr>
          <a:xfrm flipH="1">
            <a:off x="1169575" y="3791533"/>
            <a:ext cx="23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어플리케이션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A25FE-45F2-477A-A1C1-27E97D3EA9F3}"/>
              </a:ext>
            </a:extLst>
          </p:cNvPr>
          <p:cNvSpPr txBox="1"/>
          <p:nvPr/>
        </p:nvSpPr>
        <p:spPr>
          <a:xfrm flipH="1">
            <a:off x="8553392" y="3791533"/>
            <a:ext cx="23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</a:t>
            </a:r>
          </a:p>
        </p:txBody>
      </p:sp>
      <p:pic>
        <p:nvPicPr>
          <p:cNvPr id="3" name="그래픽 2" descr="전송">
            <a:extLst>
              <a:ext uri="{FF2B5EF4-FFF2-40B4-BE49-F238E27FC236}">
                <a16:creationId xmlns:a16="http://schemas.microsoft.com/office/drawing/2014/main" id="{A951C69E-02ED-4EE8-838B-8EA547583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0721" y="2288206"/>
            <a:ext cx="1128660" cy="1128660"/>
          </a:xfrm>
          <a:prstGeom prst="rect">
            <a:avLst/>
          </a:prstGeom>
        </p:spPr>
      </p:pic>
      <p:pic>
        <p:nvPicPr>
          <p:cNvPr id="10" name="그래픽 9" descr="톱니바퀴">
            <a:extLst>
              <a:ext uri="{FF2B5EF4-FFF2-40B4-BE49-F238E27FC236}">
                <a16:creationId xmlns:a16="http://schemas.microsoft.com/office/drawing/2014/main" id="{5540C98F-BA32-43BF-94D9-B667D33B5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7952" y="1969674"/>
            <a:ext cx="1756096" cy="1756096"/>
          </a:xfrm>
          <a:prstGeom prst="rect">
            <a:avLst/>
          </a:prstGeom>
        </p:spPr>
      </p:pic>
      <p:pic>
        <p:nvPicPr>
          <p:cNvPr id="12" name="그래픽 11" descr="단일 톱니바퀴">
            <a:extLst>
              <a:ext uri="{FF2B5EF4-FFF2-40B4-BE49-F238E27FC236}">
                <a16:creationId xmlns:a16="http://schemas.microsoft.com/office/drawing/2014/main" id="{5B444E39-E64F-49FC-853E-9A06073C2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921927">
            <a:off x="6167487" y="2701007"/>
            <a:ext cx="914400" cy="914400"/>
          </a:xfrm>
          <a:prstGeom prst="rect">
            <a:avLst/>
          </a:prstGeom>
        </p:spPr>
      </p:pic>
      <p:pic>
        <p:nvPicPr>
          <p:cNvPr id="18" name="그래픽 17" descr="전송">
            <a:extLst>
              <a:ext uri="{FF2B5EF4-FFF2-40B4-BE49-F238E27FC236}">
                <a16:creationId xmlns:a16="http://schemas.microsoft.com/office/drawing/2014/main" id="{A7FA09D1-1B3F-41C8-96F3-E3FDAC3E3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4732" y="2288206"/>
            <a:ext cx="1128660" cy="1128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8567D3-7B56-49F3-A946-A706DF6E85D4}"/>
              </a:ext>
            </a:extLst>
          </p:cNvPr>
          <p:cNvSpPr txBox="1"/>
          <p:nvPr/>
        </p:nvSpPr>
        <p:spPr>
          <a:xfrm flipH="1">
            <a:off x="5068797" y="3724547"/>
            <a:ext cx="2330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82650-F1DC-4217-9276-31F4C93FF2D4}"/>
              </a:ext>
            </a:extLst>
          </p:cNvPr>
          <p:cNvSpPr txBox="1"/>
          <p:nvPr/>
        </p:nvSpPr>
        <p:spPr>
          <a:xfrm flipH="1">
            <a:off x="927687" y="5352262"/>
            <a:ext cx="1033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어플리케이션 객체와 데이터베이스의 데이터를 연결하는 기술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6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48B42-93E9-48E6-8D49-08AFE94BE245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 Framework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830EF-7558-42E7-A80C-0B8197FF7428}"/>
              </a:ext>
            </a:extLst>
          </p:cNvPr>
          <p:cNvSpPr txBox="1"/>
          <p:nvPr/>
        </p:nvSpPr>
        <p:spPr>
          <a:xfrm flipH="1">
            <a:off x="1005840" y="159116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Relational Mapping)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Java]Java String 사용시 주의점 · Ryulth">
            <a:extLst>
              <a:ext uri="{FF2B5EF4-FFF2-40B4-BE49-F238E27FC236}">
                <a16:creationId xmlns:a16="http://schemas.microsoft.com/office/drawing/2014/main" id="{9A89C74D-7EA9-4266-9D58-695646A2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001358"/>
            <a:ext cx="1524828" cy="8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(Python) pip란 무엇인가? : 네이버 블로그">
            <a:extLst>
              <a:ext uri="{FF2B5EF4-FFF2-40B4-BE49-F238E27FC236}">
                <a16:creationId xmlns:a16="http://schemas.microsoft.com/office/drawing/2014/main" id="{EAFA3AA4-B5FA-46DF-B5AC-24532984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513720"/>
            <a:ext cx="2456000" cy="8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효율 향상 시키기 (feat. 임시 객체)">
            <a:extLst>
              <a:ext uri="{FF2B5EF4-FFF2-40B4-BE49-F238E27FC236}">
                <a16:creationId xmlns:a16="http://schemas.microsoft.com/office/drawing/2014/main" id="{27545963-30F7-4C6C-9DC6-ED09FB58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87" y="4997192"/>
            <a:ext cx="863337" cy="8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9241022-E9F8-4E0E-A9C6-0CEA517E360C}"/>
              </a:ext>
            </a:extLst>
          </p:cNvPr>
          <p:cNvCxnSpPr>
            <a:cxnSpLocks/>
          </p:cNvCxnSpPr>
          <p:nvPr/>
        </p:nvCxnSpPr>
        <p:spPr>
          <a:xfrm>
            <a:off x="3040200" y="2428309"/>
            <a:ext cx="718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0A743-1D1A-4B9A-83E3-D0C2583EC265}"/>
              </a:ext>
            </a:extLst>
          </p:cNvPr>
          <p:cNvCxnSpPr>
            <a:cxnSpLocks/>
          </p:cNvCxnSpPr>
          <p:nvPr/>
        </p:nvCxnSpPr>
        <p:spPr>
          <a:xfrm>
            <a:off x="3040200" y="3869483"/>
            <a:ext cx="718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3A6474-3C9B-453B-BB34-0F9F4E149B5C}"/>
              </a:ext>
            </a:extLst>
          </p:cNvPr>
          <p:cNvCxnSpPr>
            <a:cxnSpLocks/>
          </p:cNvCxnSpPr>
          <p:nvPr/>
        </p:nvCxnSpPr>
        <p:spPr>
          <a:xfrm>
            <a:off x="3040200" y="5400106"/>
            <a:ext cx="718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MyBatis logo">
            <a:extLst>
              <a:ext uri="{FF2B5EF4-FFF2-40B4-BE49-F238E27FC236}">
                <a16:creationId xmlns:a16="http://schemas.microsoft.com/office/drawing/2014/main" id="{1F88E0CA-AF56-4D2A-917E-501F01BA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52" y="2147742"/>
            <a:ext cx="2231783" cy="5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A5AA3B-52D7-4E36-A0C9-1C1DCD95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40" y="2088955"/>
            <a:ext cx="2456001" cy="6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clipseLink 2.2.0 | The Eclipse Foundation">
            <a:extLst>
              <a:ext uri="{FF2B5EF4-FFF2-40B4-BE49-F238E27FC236}">
                <a16:creationId xmlns:a16="http://schemas.microsoft.com/office/drawing/2014/main" id="{6B571AF0-DFBF-4546-BA08-ECAC253D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65" y="2118772"/>
            <a:ext cx="1902149" cy="5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 - 나무위키">
            <a:extLst>
              <a:ext uri="{FF2B5EF4-FFF2-40B4-BE49-F238E27FC236}">
                <a16:creationId xmlns:a16="http://schemas.microsoft.com/office/drawing/2014/main" id="{4D37D66A-A9FD-42E4-953A-66807F98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72" y="3582459"/>
            <a:ext cx="1648873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파이썬 Flask DB 연동하기(SQLAlchemy)">
            <a:extLst>
              <a:ext uri="{FF2B5EF4-FFF2-40B4-BE49-F238E27FC236}">
                <a16:creationId xmlns:a16="http://schemas.microsoft.com/office/drawing/2014/main" id="{50B2FEE2-B632-4790-BF99-5CBE5195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584" y="3246119"/>
            <a:ext cx="2377523" cy="12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pache Storm #2 (WordCount 샘플 Topology 만들기)">
            <a:extLst>
              <a:ext uri="{FF2B5EF4-FFF2-40B4-BE49-F238E27FC236}">
                <a16:creationId xmlns:a16="http://schemas.microsoft.com/office/drawing/2014/main" id="{09A5A4ED-7328-4BB8-8900-395D06DD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00" y="3387331"/>
            <a:ext cx="2599544" cy="10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xOrm (QxOrm) · GitHub">
            <a:extLst>
              <a:ext uri="{FF2B5EF4-FFF2-40B4-BE49-F238E27FC236}">
                <a16:creationId xmlns:a16="http://schemas.microsoft.com/office/drawing/2014/main" id="{299281A3-C6E2-4592-8FB2-060C12A10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00" b="28516"/>
          <a:stretch/>
        </p:blipFill>
        <p:spPr bwMode="auto">
          <a:xfrm>
            <a:off x="4135160" y="5035749"/>
            <a:ext cx="2143125" cy="86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3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89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48B42-93E9-48E6-8D49-08AFE94BE245}"/>
              </a:ext>
            </a:extLst>
          </p:cNvPr>
          <p:cNvSpPr txBox="1"/>
          <p:nvPr/>
        </p:nvSpPr>
        <p:spPr>
          <a:xfrm flipH="1">
            <a:off x="333710" y="1199156"/>
            <a:ext cx="55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 Framework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왜 필요한가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830EF-7558-42E7-A80C-0B8197FF7428}"/>
              </a:ext>
            </a:extLst>
          </p:cNvPr>
          <p:cNvSpPr txBox="1"/>
          <p:nvPr/>
        </p:nvSpPr>
        <p:spPr>
          <a:xfrm flipH="1">
            <a:off x="1005840" y="159116"/>
            <a:ext cx="662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ORM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Relational Mapping)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B74AD-765E-42D9-B95D-B1B83A2F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5" y="2125350"/>
            <a:ext cx="10683116" cy="1723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89B80B-4CC7-45D6-8F34-E1C7CDED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83" y="4355276"/>
            <a:ext cx="10391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1425</Words>
  <Application>Microsoft Office PowerPoint</Application>
  <PresentationFormat>와이드스크린</PresentationFormat>
  <Paragraphs>421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Nanum Gothic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QK8831</cp:lastModifiedBy>
  <cp:revision>104</cp:revision>
  <dcterms:created xsi:type="dcterms:W3CDTF">2019-12-23T00:32:35Z</dcterms:created>
  <dcterms:modified xsi:type="dcterms:W3CDTF">2021-10-20T03:27:16Z</dcterms:modified>
</cp:coreProperties>
</file>