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76" r:id="rId4"/>
    <p:sldId id="277" r:id="rId5"/>
    <p:sldId id="278" r:id="rId6"/>
    <p:sldId id="281" r:id="rId7"/>
    <p:sldId id="285" r:id="rId8"/>
    <p:sldId id="282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79" r:id="rId17"/>
    <p:sldId id="284" r:id="rId18"/>
    <p:sldId id="283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64830" autoAdjust="0"/>
  </p:normalViewPr>
  <p:slideViewPr>
    <p:cSldViewPr snapToGrid="0">
      <p:cViewPr varScale="1">
        <p:scale>
          <a:sx n="56" d="100"/>
          <a:sy n="56" d="100"/>
        </p:scale>
        <p:origin x="16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557D9-6842-46E1-BF57-8D5F412A961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8220C-EEFF-40D6-A6E0-B210DDC7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4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esuskim.com/images/wasm/mdn-translate/1-5.pn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zilla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W3C" TargetMode="External"/><Relationship Id="rId7" Type="http://schemas.openxmlformats.org/officeDocument/2006/relationships/hyperlink" Target="https://ko.wikipedia.org/wiki/%EC%95%A0%ED%94%8C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o.wikipedia.org/wiki/%EA%B5%AC%EA%B8%80" TargetMode="External"/><Relationship Id="rId5" Type="http://schemas.openxmlformats.org/officeDocument/2006/relationships/hyperlink" Target="https://ko.wikipedia.org/wiki/%EB%A7%88%EC%9D%B4%ED%81%AC%EB%A1%9C%EC%86%8C%ED%94%84%ED%8A%B8" TargetMode="External"/><Relationship Id="rId4" Type="http://schemas.openxmlformats.org/officeDocument/2006/relationships/hyperlink" Target="https://ko.wikipedia.org/wiki/%EB%AA%A8%EC%A7%88%EB%9D%BC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28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먼저 </a:t>
            </a:r>
            <a:r>
              <a:rPr lang="en-US" altLang="ko-KR" b="0" i="0" dirty="0" err="1">
                <a:solidFill>
                  <a:srgbClr val="817C7C"/>
                </a:solidFill>
                <a:effectLst/>
                <a:latin typeface="Helvetica Neue"/>
              </a:rPr>
              <a:t>WebAssembly.instantiate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로 넘겨주는 것은 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</a:t>
            </a:r>
            <a:r>
              <a:rPr lang="en-US" altLang="ko-KR" b="0" i="0" dirty="0" err="1">
                <a:solidFill>
                  <a:srgbClr val="817C7C"/>
                </a:solidFill>
                <a:effectLst/>
                <a:latin typeface="Helvetica Neue"/>
              </a:rPr>
              <a:t>wasm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파일로부터 얻은 바이너리 코드입니다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즉 모듈의 </a:t>
            </a:r>
            <a:r>
              <a:rPr lang="ko-KR" altLang="en-US" b="0" i="0" dirty="0" err="1">
                <a:solidFill>
                  <a:srgbClr val="817C7C"/>
                </a:solidFill>
                <a:effectLst/>
                <a:latin typeface="Helvetica Neue"/>
              </a:rPr>
              <a:t>코드죠</a:t>
            </a:r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그래서 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WASM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파일을 바이너리를 버퍼로 추출한 이후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, </a:t>
            </a:r>
            <a:r>
              <a:rPr lang="en-US" altLang="ko-KR" dirty="0" err="1"/>
              <a:t>WebAssembly.instantiate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 메서드를 </a:t>
            </a:r>
            <a:r>
              <a:rPr lang="ko-KR" altLang="en-US" b="0" i="0" dirty="0" err="1">
                <a:solidFill>
                  <a:srgbClr val="817C7C"/>
                </a:solidFill>
                <a:effectLst/>
                <a:latin typeface="Helvetica Neue"/>
              </a:rPr>
              <a:t>호출하는것입니다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</a:t>
            </a:r>
          </a:p>
          <a:p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자바스크립트 엔진은 </a:t>
            </a:r>
            <a:r>
              <a:rPr lang="ko-KR" altLang="en-US" b="0" i="0" dirty="0" err="1">
                <a:solidFill>
                  <a:srgbClr val="817C7C"/>
                </a:solidFill>
                <a:effectLst/>
                <a:latin typeface="Helvetica Neue"/>
              </a:rPr>
              <a:t>웹어셈블리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 모듈의 코드를 코드가 실행될 기계에 특정한 바이트 코드로 컴파일 합니다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07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하지만 이 작업이 메인 스레드에서 일어나지 않습니다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 </a:t>
            </a:r>
          </a:p>
          <a:p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자바스크립트 메인 스레드는 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DOM, 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브라우저 내의 레이아웃 등을 생성할 때 사용됨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 </a:t>
            </a:r>
          </a:p>
          <a:p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그래서 메인 스레드가 멈추면 모든 화면이 </a:t>
            </a:r>
            <a:r>
              <a:rPr lang="ko-KR" altLang="en-US" b="0" i="0" dirty="0" err="1">
                <a:solidFill>
                  <a:srgbClr val="817C7C"/>
                </a:solidFill>
                <a:effectLst/>
                <a:latin typeface="Helvetica Neue"/>
              </a:rPr>
              <a:t>멈춰버리기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 때문에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 </a:t>
            </a:r>
            <a:r>
              <a:rPr lang="en-US" altLang="ko-KR" dirty="0" err="1"/>
              <a:t>WebAssembly.instantiate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 메서드는 </a:t>
            </a:r>
            <a:r>
              <a:rPr lang="ko-KR" altLang="en-US" b="0" i="0" dirty="0" err="1">
                <a:solidFill>
                  <a:srgbClr val="817C7C"/>
                </a:solidFill>
                <a:effectLst/>
                <a:latin typeface="Helvetica Neue"/>
              </a:rPr>
              <a:t>프라미스를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 반환합니다</a:t>
            </a:r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이는 메인 스레드가 다른 작업을 수행할 수 있도록 해줍니다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 </a:t>
            </a:r>
          </a:p>
          <a:p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r>
              <a:rPr lang="ko-KR" altLang="en-US" b="0" i="0" dirty="0" err="1">
                <a:solidFill>
                  <a:srgbClr val="817C7C"/>
                </a:solidFill>
                <a:effectLst/>
                <a:latin typeface="Helvetica Neue"/>
              </a:rPr>
              <a:t>웹어셈블리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 모듈의 컴파일이 끝난다면 </a:t>
            </a:r>
            <a:r>
              <a:rPr lang="ko-KR" altLang="en-US" b="0" i="0" dirty="0" err="1">
                <a:solidFill>
                  <a:srgbClr val="817C7C"/>
                </a:solidFill>
                <a:effectLst/>
                <a:latin typeface="Helvetica Neue"/>
              </a:rPr>
              <a:t>프라미스를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 통하여 이를 메인 스레드에게 알려주기 때문에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, </a:t>
            </a:r>
          </a:p>
          <a:p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메인 스레드는 언제 컴파일이 끝났는지를 알 수 있습니다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 </a:t>
            </a:r>
          </a:p>
          <a:p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여기서 </a:t>
            </a:r>
            <a:r>
              <a:rPr lang="ko-KR" altLang="en-US" b="0" i="0" dirty="0" err="1">
                <a:solidFill>
                  <a:srgbClr val="817C7C"/>
                </a:solidFill>
                <a:effectLst/>
                <a:latin typeface="Helvetica Neue"/>
              </a:rPr>
              <a:t>프라미스는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 </a:t>
            </a:r>
            <a:r>
              <a:rPr lang="ko-KR" altLang="en-US" b="0" i="0" dirty="0" err="1">
                <a:solidFill>
                  <a:srgbClr val="817C7C"/>
                </a:solidFill>
                <a:effectLst/>
                <a:latin typeface="Helvetica Neue"/>
              </a:rPr>
              <a:t>웸어셈블리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 모듈의 객체 값을 반환합니다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67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하지만 컴파일 된 모듈이 실제 객체를 </a:t>
            </a:r>
            <a:r>
              <a:rPr lang="ko-KR" altLang="en-US" b="0" i="0" dirty="0" err="1">
                <a:solidFill>
                  <a:srgbClr val="817C7C"/>
                </a:solidFill>
                <a:effectLst/>
                <a:latin typeface="Helvetica Neue"/>
              </a:rPr>
              <a:t>생성하는데에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 필요한 유일한 것은 아닙니다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</a:t>
            </a:r>
          </a:p>
          <a:p>
            <a:pPr algn="l" fontAlgn="base"/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pPr algn="l" fontAlgn="base"/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이 그림에서 모듈은 설명서로 표현하고 있고 객체는 설명서를 읽고 무언가를 할 수 있는 기계로 </a:t>
            </a:r>
            <a:r>
              <a:rPr lang="ko-KR" altLang="en-US" b="0" i="0" dirty="0" err="1">
                <a:solidFill>
                  <a:srgbClr val="817C7C"/>
                </a:solidFill>
                <a:effectLst/>
                <a:latin typeface="Helvetica Neue"/>
              </a:rPr>
              <a:t>표현햇습니다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</a:t>
            </a:r>
          </a:p>
          <a:p>
            <a:pPr algn="l" fontAlgn="base"/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pPr algn="l" fontAlgn="base"/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이 객체라는 기계는 어떠한 것을 만들기 위해서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설명서 뿐 아니라 재료들이 또한 필요합니다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 </a:t>
            </a:r>
          </a:p>
          <a:p>
            <a:pPr algn="l" fontAlgn="base"/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pPr algn="l" fontAlgn="base"/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실제로 동작할 </a:t>
            </a:r>
            <a:r>
              <a:rPr lang="ko-KR" altLang="en-US" b="0" i="0" dirty="0" err="1">
                <a:solidFill>
                  <a:srgbClr val="817C7C"/>
                </a:solidFill>
                <a:effectLst/>
                <a:latin typeface="Helvetica Neue"/>
              </a:rPr>
              <a:t>무언가가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 있어야 합니다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</a:t>
            </a:r>
          </a:p>
          <a:p>
            <a:br>
              <a:rPr lang="ko-KR" altLang="en-US" b="0" i="0" u="none" strike="noStrike" dirty="0">
                <a:solidFill>
                  <a:srgbClr val="434969"/>
                </a:solidFill>
                <a:effectLst/>
                <a:latin typeface="inherit"/>
                <a:hlinkClick r:id="rId3" tooltip="웹어셈블리 로봇 옆에 있는 설명서"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965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그것이 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import 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오브젝트입니다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</a:t>
            </a:r>
          </a:p>
          <a:p>
            <a:endParaRPr lang="ko-KR" altLang="en-US" dirty="0"/>
          </a:p>
          <a:p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실제로 동작에 필요한 재료 역할을 하는 부분이 </a:t>
            </a:r>
            <a:r>
              <a:rPr lang="en-US" altLang="ko-KR" dirty="0" err="1"/>
              <a:t>WebAssembly.instantiate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 메서드의 두 번째 파라미터에 넘겨집니다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82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그래서 당신이 모듈을 </a:t>
            </a:r>
            <a:r>
              <a:rPr lang="ko-KR" altLang="en-US" b="0" i="0" dirty="0" err="1">
                <a:solidFill>
                  <a:srgbClr val="817C7C"/>
                </a:solidFill>
                <a:effectLst/>
                <a:latin typeface="Helvetica Neue"/>
              </a:rPr>
              <a:t>초기화시킬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 때에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(</a:t>
            </a:r>
            <a:r>
              <a:rPr lang="en-US" altLang="ko-KR" b="0" i="0" dirty="0" err="1">
                <a:solidFill>
                  <a:srgbClr val="817C7C"/>
                </a:solidFill>
                <a:effectLst/>
                <a:latin typeface="Helvetica Neue"/>
              </a:rPr>
              <a:t>WebAssembly.instantiate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),</a:t>
            </a:r>
          </a:p>
          <a:p>
            <a:pPr algn="l" fontAlgn="base"/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pPr algn="l" fontAlgn="base"/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각각의 모듈에 필요한 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imports 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를 포함하고 있는 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imports 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객체를 파라미터로 넘겨줍니다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 </a:t>
            </a:r>
          </a:p>
          <a:p>
            <a:pPr algn="l" fontAlgn="base"/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pPr algn="l" fontAlgn="base"/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각각의 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import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는 다음의 네 종류의 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imports 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중 하나일 것입니다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</a:t>
            </a:r>
          </a:p>
          <a:p>
            <a:pPr algn="l" fontAlgn="base"/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817C7C"/>
                </a:solidFill>
                <a:effectLst/>
                <a:latin typeface="inherit"/>
              </a:rPr>
              <a:t>values (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inherit"/>
              </a:rPr>
              <a:t>값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inherit"/>
              </a:rPr>
              <a:t>) : 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inherit"/>
              </a:rPr>
              <a:t>현재 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inherit"/>
              </a:rPr>
              <a:t>FLOAT, INT 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inherit"/>
              </a:rPr>
              <a:t>형만 사용</a:t>
            </a:r>
            <a:endParaRPr lang="en-US" altLang="ko-KR" b="0" i="0" dirty="0">
              <a:solidFill>
                <a:srgbClr val="817C7C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817C7C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817C7C"/>
                </a:solidFill>
                <a:effectLst/>
                <a:latin typeface="inherit"/>
              </a:rPr>
              <a:t>function closures (</a:t>
            </a:r>
            <a:r>
              <a:rPr lang="ko-KR" altLang="en-US" b="0" i="0" dirty="0" err="1">
                <a:solidFill>
                  <a:srgbClr val="817C7C"/>
                </a:solidFill>
                <a:effectLst/>
                <a:latin typeface="inherit"/>
              </a:rPr>
              <a:t>클로저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inherit"/>
              </a:rPr>
              <a:t> 함수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inherit"/>
              </a:rPr>
              <a:t>) : 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imports 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로 </a:t>
            </a:r>
            <a:r>
              <a:rPr lang="ko-KR" altLang="en-US" b="0" i="0" dirty="0" err="1">
                <a:solidFill>
                  <a:srgbClr val="817C7C"/>
                </a:solidFill>
                <a:effectLst/>
                <a:latin typeface="Helvetica Neue"/>
              </a:rPr>
              <a:t>클로저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 함수를 제공할 수도 있습니다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즉 </a:t>
            </a:r>
            <a:r>
              <a:rPr lang="ko-KR" altLang="en-US" b="0" i="0" dirty="0" err="1">
                <a:solidFill>
                  <a:srgbClr val="817C7C"/>
                </a:solidFill>
                <a:effectLst/>
                <a:latin typeface="Helvetica Neue"/>
              </a:rPr>
              <a:t>웹어셈블리의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 함수나 자바스크립트 함수를 호출할 수 있음</a:t>
            </a:r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817C7C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817C7C"/>
                </a:solidFill>
                <a:effectLst/>
                <a:latin typeface="inherit"/>
              </a:rPr>
              <a:t>Memory (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inherit"/>
              </a:rPr>
              <a:t>메모리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inherit"/>
              </a:rPr>
              <a:t>) : WASM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inherit"/>
              </a:rPr>
              <a:t>의 메모리를 직접 관리 할 수 있음</a:t>
            </a:r>
            <a:endParaRPr lang="en-US" altLang="ko-KR" b="0" i="0" dirty="0">
              <a:solidFill>
                <a:srgbClr val="817C7C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817C7C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817C7C"/>
                </a:solidFill>
                <a:effectLst/>
                <a:latin typeface="inherit"/>
              </a:rPr>
              <a:t>tables (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inherit"/>
              </a:rPr>
              <a:t>테이블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inherit"/>
              </a:rPr>
              <a:t>) : 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inherit"/>
              </a:rPr>
              <a:t>포인터 테이블을 직접 관리 할 수 있음</a:t>
            </a:r>
            <a:endParaRPr lang="en-US" altLang="ko-KR" b="0" i="0" dirty="0">
              <a:solidFill>
                <a:srgbClr val="817C7C"/>
              </a:solidFill>
              <a:effectLst/>
              <a:latin typeface="inheri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5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이전의 웹 가상머신은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만을 불러와서 사용했지만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점점 </a:t>
            </a:r>
            <a:r>
              <a:rPr lang="en-US" altLang="ko-KR" dirty="0"/>
              <a:t>.. </a:t>
            </a:r>
          </a:p>
          <a:p>
            <a:endParaRPr lang="en-US" altLang="ko-KR" dirty="0"/>
          </a:p>
          <a:p>
            <a:r>
              <a:rPr lang="ko-KR" altLang="en-US" dirty="0"/>
              <a:t>이러한 흐름에 알맞은 기술이 바로 </a:t>
            </a:r>
            <a:r>
              <a:rPr lang="en-US" altLang="ko-KR" dirty="0" err="1"/>
              <a:t>Wasm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 그림은 파이 값에 대한 라이프니츠 공식 구현 코드의 속도비교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https://d2.naver.com/helloworld/8257914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22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구문 해석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(parse – decode) :</a:t>
            </a:r>
            <a:b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</a:br>
            <a:r>
              <a:rPr lang="en-US" altLang="ko-KR" b="0" i="0" dirty="0" err="1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js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파일이 브라우저에 전달되면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추상 구문 트리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( AST : Abstract Syntax Tree 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로 변환이 되어야 합니다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. </a:t>
            </a:r>
          </a:p>
          <a:p>
            <a:pPr algn="l"/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AST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는 각 엔진마다 다르지만 바이트 코드 형태로 변환이 됩니다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 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반면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,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wasm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파일은 이미 바이트 코드 형태이기 때문에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변환 과정이 필요 없이 해석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(decode)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만 하여 검증 과정만 거치면 됩니다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Noto Sans" panose="020B0502040204020203" pitchFamily="34" charset="0"/>
            </a:endParaRPr>
          </a:p>
          <a:p>
            <a:pPr algn="l"/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컴파일 및 최적화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(compile + optimize) :</a:t>
            </a:r>
            <a:b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</a:br>
            <a:r>
              <a:rPr lang="en-US" altLang="ko-KR" b="0" i="0" dirty="0" err="1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js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는 각 브라우저마다 다르지만 컴파일 과정을 거칩니다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기본 컴파일러나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, JIT (Just-in-time)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컴파일러를 사용하는 방식입니다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해당 과정은 여러 요인이 있지만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WASM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은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LLVM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컴파일러를 사용하여 이미 많은 최적화가 진행된 상태입니다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따라서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js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에 비해 최적화 과정이 적어지게 됩니다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Noto Sans" panose="020B0502040204020203" pitchFamily="34" charset="0"/>
            </a:endParaRPr>
          </a:p>
          <a:p>
            <a:pPr algn="l"/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재 최적화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(re-optimize) :</a:t>
            </a:r>
            <a:b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</a:b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재 최적화는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js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에서만 일어나는 과정입니다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이는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JIT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컴파일러를 사용하는 과정에서 간혹 여러 이유로 인해 기존 최적화를 버리고 다시 최적화를 하는 과정입니다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.</a:t>
            </a:r>
            <a:b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</a:b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WASM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은 명시적인 타입 같은 이유로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컴파일러에서 데이터를 수집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타입 추론과 같은 과정이 필요 없습니다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Noto Sans" panose="020B0502040204020203" pitchFamily="34" charset="0"/>
            </a:endParaRPr>
          </a:p>
          <a:p>
            <a:pPr algn="l"/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실행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(execute) :</a:t>
            </a:r>
            <a:b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</a:br>
            <a:r>
              <a:rPr lang="en-US" altLang="ko-KR" b="0" i="0" dirty="0" err="1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js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가 빠르게 실행되기 위해서는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JIT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를 자세히 알아야 합니다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하지만 이는 실제로 알기도 어렵고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모든 브라우저에서 동일하게 적용되지는 않습니다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반면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WASM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은 이를 위한 노력이 필요 없습니다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이미 최적화가 많이 진행되었기 때문이죠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.</a:t>
            </a:r>
            <a:b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</a:b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이는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js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가 프로그래머를 위해 작성된 언어라면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,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wasm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는 컴파일러를 위해 작성되었습니다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결과적으로 더 이상적인 명령어 셋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(instruction set)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을 제공하여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10% ~ 800%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의 성능 차이를 가져옵니다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444444"/>
              </a:solidFill>
              <a:effectLst/>
              <a:latin typeface="Noto Sans" panose="020B0502040204020203" pitchFamily="34" charset="0"/>
            </a:endParaRPr>
          </a:p>
          <a:p>
            <a:pPr algn="l"/>
            <a:r>
              <a:rPr lang="ko-KR" altLang="en-US" b="0" i="0" dirty="0" err="1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가비지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 컬렉션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(GC : garbage collection) :</a:t>
            </a:r>
            <a:b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</a:b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아직까지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WASM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에서는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GC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를 제공하지 않습니다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.  C, C++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처럼 메모리를 수동으로 관리하는 것이 어렵지만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안정적인 성능을 제공할 수는 있습니다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204020203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548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4D5156"/>
                </a:solidFill>
                <a:effectLst/>
                <a:latin typeface="Apple SD Gothic Neo"/>
              </a:rPr>
              <a:t>Blazor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는 개발자가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C #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및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HTML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을 사용하여 웹 앱을 만들 수 있도록 하는 무료 오픈 소스 웹 프레임 워크입니다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. Microsoft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에서 개발했음</a:t>
            </a:r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r>
              <a:rPr lang="ko-KR" altLang="en-US" dirty="0"/>
              <a:t>오토 </a:t>
            </a:r>
            <a:r>
              <a:rPr lang="ko-KR" altLang="en-US" dirty="0" err="1"/>
              <a:t>캐드</a:t>
            </a:r>
            <a:r>
              <a:rPr lang="ko-KR" altLang="en-US" dirty="0"/>
              <a:t> 또한 웹버전을 웹 어셈블리 기반으로 만들어서 서비스중임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어셈블리 스튜디오는 웹 에서 웹 어셈블리를 개발 할 수 있는 통합개발 환경입니다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WASI</a:t>
            </a:r>
            <a:r>
              <a:rPr lang="ko-KR" altLang="en-US" dirty="0"/>
              <a:t>는 </a:t>
            </a:r>
            <a:r>
              <a:rPr lang="en-US" altLang="ko-KR" b="0" i="0" u="none" strike="noStrike" dirty="0">
                <a:solidFill>
                  <a:srgbClr val="1CBA8C"/>
                </a:solidFill>
                <a:effectLst/>
                <a:latin typeface="Avenir"/>
                <a:hlinkClick r:id="rId3"/>
              </a:rPr>
              <a:t>Mozilla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는 브라우저 밖에서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venir"/>
              </a:rPr>
              <a:t>WebAssembly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를 실행할 수 있게 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WASI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를 발표</a:t>
            </a:r>
            <a:endParaRPr lang="en-US" altLang="ko-KR" b="0" i="0" dirty="0">
              <a:solidFill>
                <a:srgbClr val="555555"/>
              </a:solidFill>
              <a:effectLst/>
              <a:latin typeface="Avenir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Avenir"/>
            </a:endParaRPr>
          </a:p>
          <a:p>
            <a:r>
              <a:rPr lang="en-US" altLang="ko-KR" b="0" i="0" dirty="0" err="1">
                <a:solidFill>
                  <a:srgbClr val="555555"/>
                </a:solidFill>
                <a:effectLst/>
                <a:latin typeface="Avenir"/>
              </a:rPr>
              <a:t>WebAssembly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는 물리적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(physical)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장치가 아닌 개념적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(conceptual)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장치를 대상으로 하는 어셈블리 언어이기 때문에 다양한 운영체제와 환경에서 실행될 수 있는 조건을 이미 갖추고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. 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Avenir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서로 다른 운영체제의 시스템 인터페이스를 알지 못하더라도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venir"/>
              </a:rPr>
              <a:t>WebAssembly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가 서로 다른 운영체제와 대화할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.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라는 컨셉의 인터페이스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958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Ou089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34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C/C++, Rust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언어 등으로 작성된 코드를 바이너리 형식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(low-level language)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으로 변환하여 사용할 수 있게 해주는 기술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endParaRPr lang="en-US" altLang="ko-KR" dirty="0"/>
          </a:p>
          <a:p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W3C"/>
              </a:rPr>
              <a:t>W3C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모질라"/>
              </a:rPr>
              <a:t>모질라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마이크로소프트"/>
              </a:rPr>
              <a:t>마이크로소프트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구글"/>
              </a:rPr>
              <a:t>구글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애플"/>
              </a:rPr>
              <a:t>애플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97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 방법은 </a:t>
            </a:r>
            <a:r>
              <a:rPr lang="en-US" altLang="ko-KR" dirty="0" err="1"/>
              <a:t>Emscripten</a:t>
            </a:r>
            <a:r>
              <a:rPr lang="ko-KR" altLang="en-US" dirty="0"/>
              <a:t>을 기반으로 </a:t>
            </a:r>
            <a:r>
              <a:rPr lang="ko-KR" altLang="en-US" dirty="0" err="1"/>
              <a:t>설명드리겠습니다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Emscripten</a:t>
            </a:r>
            <a:r>
              <a:rPr lang="ko-KR" altLang="en-US" dirty="0"/>
              <a:t>은 아래 링크에서 환경설정이 가능하고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우선 웹상에서 사용할 </a:t>
            </a:r>
            <a:r>
              <a:rPr lang="en-US" altLang="ko-KR" dirty="0"/>
              <a:t>c / 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코드를 작성합니다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64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그다음</a:t>
            </a:r>
            <a:r>
              <a:rPr lang="ko-KR" altLang="en-US" dirty="0"/>
              <a:t> </a:t>
            </a:r>
            <a:r>
              <a:rPr lang="en-US" altLang="ko-KR" dirty="0" err="1"/>
              <a:t>emscripten</a:t>
            </a:r>
            <a:r>
              <a:rPr lang="ko-KR" altLang="en-US" dirty="0"/>
              <a:t>으로 컴파일을 </a:t>
            </a:r>
            <a:r>
              <a:rPr lang="ko-KR" altLang="en-US" dirty="0" err="1"/>
              <a:t>하게되면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아래와같이</a:t>
            </a:r>
            <a:r>
              <a:rPr lang="ko-KR" altLang="en-US" dirty="0"/>
              <a:t>  </a:t>
            </a:r>
            <a:r>
              <a:rPr lang="en-US" altLang="ko-KR" dirty="0" err="1"/>
              <a:t>wasm</a:t>
            </a:r>
            <a:r>
              <a:rPr lang="en-US" altLang="ko-KR" dirty="0"/>
              <a:t> </a:t>
            </a:r>
            <a:r>
              <a:rPr lang="ko-KR" altLang="en-US" dirty="0"/>
              <a:t>모듈 과 </a:t>
            </a:r>
            <a:r>
              <a:rPr lang="en-US" altLang="ko-KR" dirty="0" err="1"/>
              <a:t>js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html </a:t>
            </a:r>
            <a:r>
              <a:rPr lang="ko-KR" altLang="en-US" dirty="0"/>
              <a:t>파일 이 생성됩니다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5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절차는 엄청 간단하지만 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언어로 작성된 코드를 </a:t>
            </a:r>
            <a:r>
              <a:rPr lang="en-US" altLang="ko-KR" dirty="0" err="1"/>
              <a:t>Emscripten</a:t>
            </a:r>
            <a:r>
              <a:rPr lang="ko-KR" altLang="en-US" dirty="0"/>
              <a:t>을 통해 </a:t>
            </a:r>
            <a:r>
              <a:rPr lang="ko-KR" altLang="en-US" dirty="0" err="1"/>
              <a:t>웹어셈블리로</a:t>
            </a:r>
            <a:r>
              <a:rPr lang="ko-KR" altLang="en-US" dirty="0"/>
              <a:t> </a:t>
            </a:r>
            <a:r>
              <a:rPr lang="ko-KR" altLang="en-US" dirty="0" err="1"/>
              <a:t>모듈화합니다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그러면 </a:t>
            </a:r>
            <a:r>
              <a:rPr lang="en-US" altLang="ko-KR" dirty="0"/>
              <a:t>HTML</a:t>
            </a:r>
            <a:r>
              <a:rPr lang="ko-KR" altLang="en-US" dirty="0"/>
              <a:t>파일과 </a:t>
            </a:r>
            <a:r>
              <a:rPr lang="en-US" altLang="ko-KR" dirty="0"/>
              <a:t>JS</a:t>
            </a:r>
            <a:r>
              <a:rPr lang="ko-KR" altLang="en-US" dirty="0"/>
              <a:t>파일 </a:t>
            </a:r>
            <a:r>
              <a:rPr lang="ko-KR" altLang="en-US" dirty="0" err="1"/>
              <a:t>그다음</a:t>
            </a:r>
            <a:r>
              <a:rPr lang="ko-KR" altLang="en-US" dirty="0"/>
              <a:t> </a:t>
            </a:r>
            <a:r>
              <a:rPr lang="ko-KR" altLang="en-US" dirty="0" err="1"/>
              <a:t>웹어셈블리</a:t>
            </a:r>
            <a:r>
              <a:rPr lang="ko-KR" altLang="en-US" dirty="0"/>
              <a:t> 파일이 생성되고 사용할 수 </a:t>
            </a:r>
            <a:r>
              <a:rPr lang="ko-KR" altLang="en-US" dirty="0" err="1"/>
              <a:t>있게됩니다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.HTML </a:t>
            </a:r>
            <a:r>
              <a:rPr lang="ko-KR" altLang="en-US" dirty="0" err="1"/>
              <a:t>파일같은</a:t>
            </a:r>
            <a:r>
              <a:rPr lang="ko-KR" altLang="en-US" dirty="0"/>
              <a:t> 경우에는 경로를 설정하여 바로 사용 가능하고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파일은 그림과 같이 </a:t>
            </a:r>
            <a:r>
              <a:rPr lang="en-US" altLang="ko-KR" dirty="0"/>
              <a:t>HTML </a:t>
            </a:r>
            <a:r>
              <a:rPr lang="ko-KR" altLang="en-US" dirty="0"/>
              <a:t>파일 혹은 </a:t>
            </a:r>
            <a:r>
              <a:rPr lang="en-US" altLang="ko-KR" dirty="0"/>
              <a:t>JSP</a:t>
            </a:r>
            <a:r>
              <a:rPr lang="ko-KR" altLang="en-US" dirty="0"/>
              <a:t>파일 내에 자바스크립트로 </a:t>
            </a:r>
            <a:r>
              <a:rPr lang="en-US" altLang="ko-KR" dirty="0"/>
              <a:t>import 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16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아래 예시는 자바스크립트에서 </a:t>
            </a:r>
            <a:r>
              <a:rPr lang="ko-KR" alt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웹어셈블리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모듈을 실행하기위한 코드입니다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우선 </a:t>
            </a:r>
            <a:r>
              <a:rPr lang="ko-KR" alt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웹어셈블리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instantiateStreaming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을 쓰고 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web </a:t>
            </a:r>
            <a:r>
              <a:rPr lang="en-US" altLang="ko-KR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fetch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를 사용합니다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b="0" i="0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간단하게 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파일을 </a:t>
            </a:r>
            <a:r>
              <a:rPr lang="en-US" altLang="ko-KR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wasm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파일로 변환 후 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파일에서 작성한 외부함수를 호출하거나 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메모리를 버퍼로 지정하여 관리하거나 </a:t>
            </a:r>
            <a:endParaRPr lang="en-US" altLang="ko-KR" b="0" i="0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포인터 테이블을 관리 할 수 잇습니다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919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위에서 나온 핵심 컨셉은 총 </a:t>
            </a:r>
            <a:r>
              <a:rPr lang="en-US" altLang="ko-KR" dirty="0"/>
              <a:t>4</a:t>
            </a:r>
            <a:r>
              <a:rPr lang="ko-KR" altLang="en-US" dirty="0"/>
              <a:t>가지입니다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모듈은 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쉽게 말하면 실제로 자바스크립트 위에서 실행할 </a:t>
            </a:r>
            <a:r>
              <a:rPr lang="en-US" altLang="ko-KR" dirty="0" err="1"/>
              <a:t>wasm</a:t>
            </a:r>
            <a:r>
              <a:rPr lang="en-US" altLang="ko-KR" dirty="0"/>
              <a:t> </a:t>
            </a:r>
            <a:r>
              <a:rPr lang="ko-KR" altLang="en-US" dirty="0"/>
              <a:t>모듈이라고 보면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인스턴스는 </a:t>
            </a:r>
            <a:r>
              <a:rPr lang="en-US" altLang="ko-KR" dirty="0"/>
              <a:t>~ </a:t>
            </a:r>
          </a:p>
          <a:p>
            <a:r>
              <a:rPr lang="ko-KR" altLang="en-US" dirty="0"/>
              <a:t>즉 모듈을 </a:t>
            </a:r>
            <a:r>
              <a:rPr lang="en-US" altLang="ko-KR" dirty="0" err="1"/>
              <a:t>wasm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의 인스턴스화 시켜서 객체로 만들어 </a:t>
            </a:r>
            <a:r>
              <a:rPr lang="ko-KR" altLang="en-US" dirty="0" err="1"/>
              <a:t>사용한다는것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메모리는 </a:t>
            </a:r>
            <a:r>
              <a:rPr lang="ko-KR" altLang="en-US" dirty="0" err="1"/>
              <a:t>웹어셈블리</a:t>
            </a:r>
            <a:r>
              <a:rPr lang="ko-KR" altLang="en-US" dirty="0"/>
              <a:t> 객체의 메모리를 사용자가 직접 조절하고 관리할 수 있다는 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테이블은 함수나 변수의 포인터 즉 </a:t>
            </a:r>
            <a:r>
              <a:rPr lang="ko-KR" altLang="en-US" dirty="0" err="1"/>
              <a:t>주소값을</a:t>
            </a:r>
            <a:r>
              <a:rPr lang="ko-KR" altLang="en-US" dirty="0"/>
              <a:t> 테이블 형식으로 관리할 수 있다는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20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쉽게 말하면 </a:t>
            </a:r>
            <a:r>
              <a:rPr lang="en-US" altLang="ko-KR" dirty="0" err="1"/>
              <a:t>wasm</a:t>
            </a:r>
            <a:r>
              <a:rPr lang="en-US" altLang="ko-KR" dirty="0"/>
              <a:t> </a:t>
            </a:r>
            <a:r>
              <a:rPr lang="ko-KR" altLang="en-US" dirty="0"/>
              <a:t>코드를 사용하려면 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해당 파일을 브라우저에 로딩 </a:t>
            </a:r>
            <a:r>
              <a:rPr lang="ko-KR" altLang="en-US" b="0" i="0" dirty="0" err="1">
                <a:solidFill>
                  <a:srgbClr val="817C7C"/>
                </a:solidFill>
                <a:effectLst/>
                <a:latin typeface="Helvetica Neue"/>
              </a:rPr>
              <a:t>시켜야겠죠</a:t>
            </a:r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먼저 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</a:t>
            </a:r>
            <a:r>
              <a:rPr lang="en-US" altLang="ko-KR" b="0" i="0" dirty="0" err="1">
                <a:solidFill>
                  <a:srgbClr val="817C7C"/>
                </a:solidFill>
                <a:effectLst/>
                <a:latin typeface="Helvetica Neue"/>
              </a:rPr>
              <a:t>js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파일을 </a:t>
            </a:r>
            <a:r>
              <a:rPr lang="ko-KR" altLang="en-US" b="0" i="0" dirty="0" err="1">
                <a:solidFill>
                  <a:srgbClr val="817C7C"/>
                </a:solidFill>
                <a:effectLst/>
                <a:latin typeface="Helvetica Neue"/>
              </a:rPr>
              <a:t>로딩하면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자바스크립트 코드들이 로딩이 됩니다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 </a:t>
            </a:r>
          </a:p>
          <a:p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r>
              <a:rPr lang="ko-KR" altLang="en-US" b="0" i="0" dirty="0" err="1">
                <a:solidFill>
                  <a:srgbClr val="817C7C"/>
                </a:solidFill>
                <a:effectLst/>
                <a:latin typeface="Helvetica Neue"/>
              </a:rPr>
              <a:t>그다음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 실행 시킬 바이트 형식의 </a:t>
            </a:r>
            <a:r>
              <a:rPr lang="en-US" altLang="ko-KR" b="0" i="0" dirty="0" err="1">
                <a:solidFill>
                  <a:srgbClr val="817C7C"/>
                </a:solidFill>
                <a:effectLst/>
                <a:latin typeface="Helvetica Neue"/>
              </a:rPr>
              <a:t>wasm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파일을 가져옵니다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 </a:t>
            </a:r>
          </a:p>
          <a:p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18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817C7C"/>
                </a:solidFill>
                <a:effectLst/>
                <a:latin typeface="Helvetica Neue"/>
              </a:rPr>
              <a:t>그다음은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 </a:t>
            </a:r>
            <a:r>
              <a:rPr lang="en-US" altLang="ko-KR" b="0" i="0" dirty="0" err="1">
                <a:solidFill>
                  <a:srgbClr val="817C7C"/>
                </a:solidFill>
                <a:effectLst/>
                <a:latin typeface="Helvetica Neue"/>
              </a:rPr>
              <a:t>wasm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모듈을 인스턴스화 해서 객체를 </a:t>
            </a:r>
            <a:r>
              <a:rPr lang="ko-KR" altLang="en-US" b="0" i="0" dirty="0" err="1">
                <a:solidFill>
                  <a:srgbClr val="817C7C"/>
                </a:solidFill>
                <a:effectLst/>
                <a:latin typeface="Helvetica Neue"/>
              </a:rPr>
              <a:t>생성해야하는데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 </a:t>
            </a:r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817C7C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817C7C"/>
                </a:solidFill>
                <a:effectLst/>
                <a:latin typeface="Helvetica Neue"/>
              </a:rPr>
              <a:t>그역할을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 하는게 </a:t>
            </a:r>
            <a:r>
              <a:rPr lang="en-US" altLang="ko-KR" b="0" i="0" dirty="0" err="1">
                <a:solidFill>
                  <a:srgbClr val="817C7C"/>
                </a:solidFill>
                <a:effectLst/>
                <a:latin typeface="Helvetica Neue"/>
              </a:rPr>
              <a:t>webAssembly.instantiate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817C7C"/>
                </a:solidFill>
                <a:effectLst/>
                <a:latin typeface="Helvetica Neue"/>
              </a:rPr>
              <a:t>입니다</a:t>
            </a:r>
            <a:r>
              <a:rPr lang="en-US" altLang="ko-KR" b="0" i="0" dirty="0">
                <a:solidFill>
                  <a:srgbClr val="817C7C"/>
                </a:solidFill>
                <a:effectLst/>
                <a:latin typeface="Helvetica Neue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220C-EEFF-40D6-A6E0-B210DDC77E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4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4DE0-9018-48D0-B5BD-B5F8FC94C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D32802-0341-49C1-AD66-CC1826AF4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3E669-771C-4A43-BF44-317F9C68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92288-C2F9-467D-943D-65158AE6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E4C5A-C886-4961-9BB6-C7AA5ED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ED176-4C22-4FE1-BD83-11F06A22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163CD-9F41-485B-9DB5-1018C53B0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F1641-6656-4BD0-BB5A-548EE432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150CB-0549-4B5D-9E20-F69CB96A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0000E-A998-4CDF-AC0C-0C547569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523CDE-8065-4D97-9FFF-003290BF7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D7239-5962-4873-BB97-78005577A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FFED4-2A69-4443-A969-08D202BE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80FC2-6D11-4C8A-8981-505F661E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0DBCF-BAF8-412B-A294-FB90CE7B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6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8254A-1119-4F6E-9F50-7C1B7661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78AAF-83DE-4B80-92C7-8F474B257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53C52-E639-432D-8074-F2CD4AE8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8C5E6-4BCD-4563-8068-0F207B16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C048C-87C8-42B2-8B15-1C8BEA6B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3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8696-B276-45CB-869E-0C206627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71EE9-BD36-4794-A58F-5BA0E7EF7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E8F85-CBCA-442D-8172-519F9EA2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18ECF-B1F1-4CA4-986E-13FD16AF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2CE6C-A6B5-40B3-AB22-8B32AC89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5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A4F0D-9401-4D3F-A81F-55AB8BB5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348F6-32B3-42C1-8DA5-8F3109249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536528-E6BB-42FD-9FCD-A1824D26C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9C2A5-1F01-48D5-88BF-0552A5E8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35B9B-0082-4703-A060-C0A062BF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218FE-817E-4F30-B223-23E8A705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7E0CD-B63B-4416-998E-664C1F4A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78E11D-C736-449C-834E-EB763D170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352361-76B0-483F-B521-C4A3D38A2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1FE997-5B3A-4342-A52F-2B151DA3B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6C0FD-63DD-401A-B409-0880578FA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1938EC-FF7A-4731-BA8D-F6BB646F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93E24C-FB14-4C28-9134-95A2BAD7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5609B4-D18F-44A1-A0FC-7E2729D3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1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A9AB-E7BA-4BCF-9A0D-760A5E96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20E591-341F-4FCF-B519-36E0BFF7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3A4CC3-1645-464D-BDB7-4B2DCF74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5F3AB-3FDE-4BC0-B3AF-C0A04219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73FE85-1444-4F97-BD80-9A33255E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18711A-B3D0-4E82-828B-12DE370E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560524-0D3F-4BAB-8DF5-5BFA78D3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6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23988-0DAC-42AF-9A88-47FB15C2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08818-75B2-4456-A3B0-22D95444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0DBF9D-3AC9-46A7-BA72-0346195E5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02F08D-2345-413C-925D-0E5B5222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E5D79-B3C9-4E5A-B1DD-368FBA0A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3A603-04F5-4D66-B35A-4DD6333C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69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C6104-A1A7-46C2-8B90-59282C93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780511-C40F-452C-85F9-B0AE872B6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956E4-8FF2-43F2-AAE6-FDCE40F1E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FC42A-960C-49C5-81A1-D23F72D6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BB-1F6B-4999-B2E3-E49DCF6515C1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B665B-1414-4FAC-AF9F-0BBABDF2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9C1D3-226A-4E7E-AAF7-B8491828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3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349A09-D195-4783-B539-87389910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3D3F94-82A2-45B1-8CF5-1D6317EF7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F9C99-F570-4370-96E7-86C8A2300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94BB-1F6B-4999-B2E3-E49DCF6515C1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61891-EC76-4F16-AED1-2F81C7161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2DF8B-D7FE-43F0-8A52-B386FD462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6781C-7B21-4F75-802D-B19A9E30C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27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scripten.org/docs/getting_started/download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73D14-D08D-4F0B-8286-0B85855C5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웹어셈블리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0D82ED-D5FB-4E90-9B72-E5548C86C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최진우</a:t>
            </a:r>
          </a:p>
        </p:txBody>
      </p:sp>
    </p:spTree>
    <p:extLst>
      <p:ext uri="{BB962C8B-B14F-4D97-AF65-F5344CB8AC3E}">
        <p14:creationId xmlns:p14="http://schemas.microsoft.com/office/powerpoint/2010/main" val="305414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ebAssembly.instantiate을 호출하고 있는 React.js 로봇">
            <a:extLst>
              <a:ext uri="{FF2B5EF4-FFF2-40B4-BE49-F238E27FC236}">
                <a16:creationId xmlns:a16="http://schemas.microsoft.com/office/drawing/2014/main" id="{FCFBD2E0-7CEA-4145-A285-9A12677A7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2763"/>
            <a:ext cx="12192000" cy="583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06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CE1DAD1E-174C-4186-A6CC-B7650EB50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8925"/>
            <a:ext cx="12192000" cy="373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모듈 컴파일의 결과로 반환된 프라미스">
            <a:extLst>
              <a:ext uri="{FF2B5EF4-FFF2-40B4-BE49-F238E27FC236}">
                <a16:creationId xmlns:a16="http://schemas.microsoft.com/office/drawing/2014/main" id="{217EFDF2-929A-40F5-B3F1-669EC5938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838"/>
            <a:ext cx="1219200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61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2429F-CD7A-428F-A254-A5E83709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FD6F-0E13-4FA2-B2D1-F1E12B1C8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F8D49DE-76C8-4BF5-8A6D-4A021EE20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0"/>
            <a:ext cx="11414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65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248732E-76B2-4418-8CE9-39F54E101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75"/>
            <a:ext cx="121920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2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3E6CB1-111D-492F-B8D3-98D38642D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" y="30495"/>
            <a:ext cx="11052048" cy="679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41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B4749-2CB9-4DC1-90B3-DC9C033A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웹어셈블리를</a:t>
            </a:r>
            <a:r>
              <a:rPr lang="ko-KR" altLang="en-US" dirty="0"/>
              <a:t> 사용하는 이유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EC06541-CFC1-4606-BFE6-76C623493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1170" y="1404080"/>
            <a:ext cx="7537959" cy="5194427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9E1BBF-FB56-4FAD-A394-9E77F35AA0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이전의 웹</a:t>
            </a:r>
            <a:r>
              <a:rPr lang="en-US" altLang="ko-KR" dirty="0"/>
              <a:t> VM</a:t>
            </a:r>
            <a:r>
              <a:rPr lang="ko-KR" altLang="en-US" dirty="0"/>
              <a:t>은 </a:t>
            </a:r>
            <a:r>
              <a:rPr lang="en-US" altLang="ko-KR" dirty="0"/>
              <a:t>JS</a:t>
            </a:r>
            <a:r>
              <a:rPr lang="ko-KR" altLang="en-US" dirty="0"/>
              <a:t> 만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불러와서 사용함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3D</a:t>
            </a:r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/>
              <a:t>가상</a:t>
            </a:r>
            <a:r>
              <a:rPr lang="en-US" altLang="ko-KR" dirty="0"/>
              <a:t>/</a:t>
            </a:r>
            <a:r>
              <a:rPr lang="ko-KR" altLang="en-US" dirty="0"/>
              <a:t>증강현실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영상처리</a:t>
            </a:r>
            <a:r>
              <a:rPr lang="en-US" altLang="ko-KR" dirty="0"/>
              <a:t>, </a:t>
            </a:r>
            <a:r>
              <a:rPr lang="ko-KR" altLang="en-US" dirty="0"/>
              <a:t>비디오 편집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등 네이티브 성능이 필요한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사례가 생김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파이 값에 대한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라이프니츠 공식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구현 코드의 속도비교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0FCCD80-9EEA-4A2A-94DF-2212EE412D87}"/>
              </a:ext>
            </a:extLst>
          </p:cNvPr>
          <p:cNvSpPr/>
          <p:nvPr/>
        </p:nvSpPr>
        <p:spPr>
          <a:xfrm rot="10800000">
            <a:off x="6204032" y="2156852"/>
            <a:ext cx="671331" cy="252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D813D94-44F7-4742-BC69-8F34586BE1A1}"/>
              </a:ext>
            </a:extLst>
          </p:cNvPr>
          <p:cNvSpPr/>
          <p:nvPr/>
        </p:nvSpPr>
        <p:spPr>
          <a:xfrm rot="10800000">
            <a:off x="6690167" y="3702332"/>
            <a:ext cx="671331" cy="252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23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6AD4B-9BE6-4312-9D35-DE052A07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웹어셈블리를</a:t>
            </a:r>
            <a:r>
              <a:rPr lang="ko-KR" altLang="en-US" dirty="0"/>
              <a:t> 사용하는 이유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3534D3-5CF0-4BF3-9A28-DDF74C6D0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237"/>
          <a:stretch/>
        </p:blipFill>
        <p:spPr>
          <a:xfrm>
            <a:off x="265916" y="1690688"/>
            <a:ext cx="5513050" cy="5032376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F242AD2-E785-43E2-BFBB-5D907D2FE46C}"/>
              </a:ext>
            </a:extLst>
          </p:cNvPr>
          <p:cNvSpPr txBox="1">
            <a:spLocks/>
          </p:cNvSpPr>
          <p:nvPr/>
        </p:nvSpPr>
        <p:spPr>
          <a:xfrm>
            <a:off x="5778966" y="1825625"/>
            <a:ext cx="5716999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구문</a:t>
            </a:r>
            <a:r>
              <a:rPr lang="en-US" altLang="ko-KR" dirty="0"/>
              <a:t>-</a:t>
            </a:r>
            <a:r>
              <a:rPr lang="ko-KR" altLang="en-US" dirty="0"/>
              <a:t>해석 </a:t>
            </a:r>
            <a:r>
              <a:rPr lang="en-US" altLang="ko-KR" dirty="0"/>
              <a:t>(parse-decode) </a:t>
            </a:r>
          </a:p>
          <a:p>
            <a:endParaRPr lang="en-US" altLang="ko-KR" dirty="0"/>
          </a:p>
          <a:p>
            <a:r>
              <a:rPr lang="ko-KR" altLang="en-US" dirty="0"/>
              <a:t>컴파일 및 최적화 </a:t>
            </a:r>
            <a:r>
              <a:rPr lang="en-US" altLang="ko-KR" dirty="0"/>
              <a:t>(compile + optimize)</a:t>
            </a:r>
          </a:p>
          <a:p>
            <a:endParaRPr lang="en-US" altLang="ko-KR" dirty="0"/>
          </a:p>
          <a:p>
            <a:r>
              <a:rPr lang="ko-KR" altLang="en-US" dirty="0"/>
              <a:t>재 최적화</a:t>
            </a:r>
            <a:r>
              <a:rPr lang="en-US" altLang="ko-KR" dirty="0"/>
              <a:t> (re-optimize) </a:t>
            </a:r>
            <a:r>
              <a:rPr lang="ko-KR" altLang="en-US" dirty="0"/>
              <a:t>유무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</a:t>
            </a:r>
            <a:r>
              <a:rPr lang="en-US" altLang="ko-KR" dirty="0"/>
              <a:t>(execute) </a:t>
            </a:r>
            <a:r>
              <a:rPr lang="ko-KR" altLang="en-US" dirty="0"/>
              <a:t>속도 차이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가비지</a:t>
            </a:r>
            <a:r>
              <a:rPr lang="ko-KR" altLang="en-US" dirty="0"/>
              <a:t> 컬렉션 유무</a:t>
            </a:r>
          </a:p>
        </p:txBody>
      </p:sp>
    </p:spTree>
    <p:extLst>
      <p:ext uri="{BB962C8B-B14F-4D97-AF65-F5344CB8AC3E}">
        <p14:creationId xmlns:p14="http://schemas.microsoft.com/office/powerpoint/2010/main" val="2671119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BFB7A-7584-4749-8A93-AA635E0B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어셈블리 사례</a:t>
            </a:r>
          </a:p>
        </p:txBody>
      </p:sp>
      <p:pic>
        <p:nvPicPr>
          <p:cNvPr id="1026" name="Picture 2" descr="Blazor - 나무위키">
            <a:extLst>
              <a:ext uri="{FF2B5EF4-FFF2-40B4-BE49-F238E27FC236}">
                <a16:creationId xmlns:a16="http://schemas.microsoft.com/office/drawing/2014/main" id="{5F0E309D-5270-4924-8661-3B486DB0F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248" y="1690688"/>
            <a:ext cx="2279904" cy="22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오토데스크 AutoCAD (3년 라이선스) : 다나와 가격비교">
            <a:extLst>
              <a:ext uri="{FF2B5EF4-FFF2-40B4-BE49-F238E27FC236}">
                <a16:creationId xmlns:a16="http://schemas.microsoft.com/office/drawing/2014/main" id="{0FA5B7A8-2476-4D07-B27F-5E6F9BF63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" t="19472" r="7888" b="19472"/>
          <a:stretch/>
        </p:blipFill>
        <p:spPr bwMode="auto">
          <a:xfrm>
            <a:off x="1882140" y="4210842"/>
            <a:ext cx="3264408" cy="236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B7A809-0B67-46FA-9718-3CB992648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272" y="1692612"/>
            <a:ext cx="3666746" cy="2371926"/>
          </a:xfrm>
          <a:prstGeom prst="rect">
            <a:avLst/>
          </a:prstGeom>
        </p:spPr>
      </p:pic>
      <p:pic>
        <p:nvPicPr>
          <p:cNvPr id="1030" name="Picture 6" descr="그림 7">
            <a:extLst>
              <a:ext uri="{FF2B5EF4-FFF2-40B4-BE49-F238E27FC236}">
                <a16:creationId xmlns:a16="http://schemas.microsoft.com/office/drawing/2014/main" id="{523F4B42-B74C-4108-BFDF-B9DD82A0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057" y="4327266"/>
            <a:ext cx="33051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8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5A741-E5A6-4DBF-B5C0-EB10FC10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8800" dirty="0"/>
              <a:t>보안 문서</a:t>
            </a:r>
          </a:p>
        </p:txBody>
      </p:sp>
    </p:spTree>
    <p:extLst>
      <p:ext uri="{BB962C8B-B14F-4D97-AF65-F5344CB8AC3E}">
        <p14:creationId xmlns:p14="http://schemas.microsoft.com/office/powerpoint/2010/main" val="376651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6E006-7DF6-4B5D-ABF8-9BB87609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12107-03E5-437B-8C7D-D412CE9B7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웹어셈블리</a:t>
            </a:r>
            <a:r>
              <a:rPr lang="en-US" altLang="ko-KR" dirty="0"/>
              <a:t>(WASM)</a:t>
            </a:r>
            <a:r>
              <a:rPr lang="ko-KR" altLang="en-US" dirty="0"/>
              <a:t>란</a:t>
            </a:r>
            <a:endParaRPr lang="en-US" altLang="ko-KR" dirty="0"/>
          </a:p>
          <a:p>
            <a:r>
              <a:rPr lang="ko-KR" altLang="en-US" dirty="0"/>
              <a:t>코드준비 </a:t>
            </a:r>
            <a:r>
              <a:rPr lang="en-US" altLang="ko-KR" dirty="0"/>
              <a:t>– </a:t>
            </a:r>
            <a:r>
              <a:rPr lang="en-US" altLang="ko-KR" dirty="0" err="1"/>
              <a:t>Emscripten</a:t>
            </a:r>
            <a:endParaRPr lang="en-US" altLang="ko-KR" dirty="0"/>
          </a:p>
          <a:p>
            <a:r>
              <a:rPr lang="ko-KR" altLang="en-US" dirty="0"/>
              <a:t>실행방법 </a:t>
            </a:r>
            <a:r>
              <a:rPr lang="en-US" altLang="ko-KR" dirty="0"/>
              <a:t>– WASM </a:t>
            </a:r>
            <a:r>
              <a:rPr lang="en-US" altLang="ko-KR" dirty="0" err="1"/>
              <a:t>Api</a:t>
            </a:r>
            <a:endParaRPr lang="en-US" altLang="ko-KR" dirty="0"/>
          </a:p>
          <a:p>
            <a:r>
              <a:rPr lang="ko-KR" altLang="en-US"/>
              <a:t>핵심 컨셉</a:t>
            </a:r>
            <a:endParaRPr lang="en-US" altLang="ko-KR" dirty="0"/>
          </a:p>
          <a:p>
            <a:r>
              <a:rPr lang="ko-KR" altLang="en-US" dirty="0" err="1"/>
              <a:t>웹어셈블리를</a:t>
            </a:r>
            <a:r>
              <a:rPr lang="ko-KR" altLang="en-US" dirty="0"/>
              <a:t> 사용하는 이유</a:t>
            </a:r>
            <a:endParaRPr lang="en-US" altLang="ko-KR" dirty="0"/>
          </a:p>
          <a:p>
            <a:r>
              <a:rPr lang="ko-KR" altLang="en-US" dirty="0" err="1"/>
              <a:t>웹어셈블리</a:t>
            </a:r>
            <a:r>
              <a:rPr lang="ko-KR" altLang="en-US" dirty="0"/>
              <a:t> 사례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59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2D257-605E-43E3-9C2D-D0B9FF60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웹어셈블리</a:t>
            </a:r>
            <a:r>
              <a:rPr lang="en-US" altLang="ko-KR" dirty="0"/>
              <a:t>(WASM)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FF66C-B7B6-4C57-946C-EAA3EA991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최신 웹 브라우저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에서 실행할 </a:t>
            </a:r>
            <a:r>
              <a:rPr lang="ko-KR" altLang="en-US" dirty="0">
                <a:solidFill>
                  <a:srgbClr val="1B1B1B"/>
                </a:solidFill>
                <a:latin typeface="arial" panose="020B0604020202020204" pitchFamily="34" charset="0"/>
              </a:rPr>
              <a:t>수 있는 새로운 유형의 코드</a:t>
            </a:r>
            <a:endParaRPr lang="en-US" altLang="ko-KR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C/C++, Rust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와 같이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Low Level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언어로 작성된 코드를 바이너리 형식</a:t>
            </a:r>
            <a:r>
              <a:rPr lang="ko-KR" altLang="en-US" dirty="0">
                <a:solidFill>
                  <a:srgbClr val="222426"/>
                </a:solidFill>
                <a:latin typeface="-apple-system"/>
              </a:rPr>
              <a:t>으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로 변환하여 사용할 수 있게 해주는 기술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W3C , </a:t>
            </a:r>
            <a:r>
              <a:rPr lang="ko-KR" altLang="en-US" dirty="0"/>
              <a:t>모질라</a:t>
            </a:r>
            <a:r>
              <a:rPr lang="en-US" altLang="ko-KR" dirty="0"/>
              <a:t>, </a:t>
            </a:r>
            <a:r>
              <a:rPr lang="ko-KR" altLang="en-US" dirty="0"/>
              <a:t>마이크로소프트</a:t>
            </a:r>
            <a:r>
              <a:rPr lang="en-US" altLang="ko-KR" dirty="0"/>
              <a:t>, </a:t>
            </a:r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/>
              <a:t>애플 등이 표준문서를 관리함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215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6D096-E7A7-46BB-9FF9-ECF629D8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코드준비 </a:t>
            </a:r>
            <a:r>
              <a:rPr lang="en-US" altLang="ko-KR" dirty="0"/>
              <a:t>– </a:t>
            </a:r>
            <a:r>
              <a:rPr lang="en-US" altLang="ko-KR" dirty="0" err="1"/>
              <a:t>Emscripten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55334-2F8A-42AC-8BAF-372FE3AA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Emscripten</a:t>
            </a:r>
            <a:r>
              <a:rPr lang="en-US" altLang="ko-KR" dirty="0"/>
              <a:t> </a:t>
            </a:r>
            <a:r>
              <a:rPr lang="ko-KR" altLang="en-US" dirty="0"/>
              <a:t>환경 세팅 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https://emscripten.org/docs/getting_started/downloads.html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사용할 </a:t>
            </a:r>
            <a:r>
              <a:rPr lang="en-US" altLang="ko-KR" dirty="0"/>
              <a:t>C </a:t>
            </a:r>
            <a:r>
              <a:rPr lang="ko-KR" altLang="en-US" dirty="0"/>
              <a:t>코드 작성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2E9C31-3A6D-4428-9202-3934976A9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27447"/>
            <a:ext cx="10515600" cy="244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9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6D096-E7A7-46BB-9FF9-ECF629D8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코드준비 </a:t>
            </a:r>
            <a:r>
              <a:rPr lang="en-US" altLang="ko-KR" dirty="0"/>
              <a:t>– </a:t>
            </a:r>
            <a:r>
              <a:rPr lang="en-US" altLang="ko-KR" dirty="0" err="1"/>
              <a:t>Emscripten</a:t>
            </a:r>
            <a:r>
              <a:rPr lang="en-US" altLang="ko-KR" dirty="0"/>
              <a:t>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55334-2F8A-42AC-8BAF-372FE3AA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Emscripten</a:t>
            </a:r>
            <a:r>
              <a:rPr lang="en-US" altLang="ko-KR" dirty="0"/>
              <a:t> </a:t>
            </a:r>
            <a:r>
              <a:rPr lang="ko-KR" altLang="en-US" dirty="0"/>
              <a:t>컴파일러로 해당 </a:t>
            </a:r>
            <a:r>
              <a:rPr lang="en-US" altLang="ko-KR" dirty="0"/>
              <a:t>c</a:t>
            </a:r>
            <a:r>
              <a:rPr lang="ko-KR" altLang="en-US" dirty="0"/>
              <a:t>코드를 컴파일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컴파일 결과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2FD1DD-6858-4029-B06C-9D823F913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56" y="2494436"/>
            <a:ext cx="10448544" cy="11718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4DEB8D-7F12-4881-8D4A-D1B670902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517" y="4450340"/>
            <a:ext cx="10158965" cy="172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4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6D096-E7A7-46BB-9FF9-ECF629D8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코드준비 </a:t>
            </a:r>
            <a:r>
              <a:rPr lang="en-US" altLang="ko-KR" dirty="0"/>
              <a:t>– </a:t>
            </a:r>
            <a:r>
              <a:rPr lang="en-US" altLang="ko-KR" dirty="0" err="1"/>
              <a:t>Emscripten</a:t>
            </a:r>
            <a:r>
              <a:rPr lang="en-US" altLang="ko-KR" dirty="0"/>
              <a:t> (3)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FCA730-A469-4A29-9ED8-E292BDE34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2" y="1825625"/>
            <a:ext cx="10515600" cy="167560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2D24C27-90F8-4B88-B871-6A82EB79D939}"/>
              </a:ext>
            </a:extLst>
          </p:cNvPr>
          <p:cNvSpPr/>
          <p:nvPr/>
        </p:nvSpPr>
        <p:spPr>
          <a:xfrm>
            <a:off x="6505433" y="3702864"/>
            <a:ext cx="4539018" cy="1321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//index.html</a:t>
            </a:r>
          </a:p>
          <a:p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 = “..</a:t>
            </a:r>
            <a:r>
              <a:rPr lang="ko-KR" altLang="en-US" dirty="0"/>
              <a:t>경로</a:t>
            </a:r>
            <a:r>
              <a:rPr lang="en-US" altLang="ko-KR" dirty="0"/>
              <a:t>/hello.js”&gt;&lt;/script&gt;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27FB1F-C081-481C-BC6E-6F83491F1A3E}"/>
              </a:ext>
            </a:extLst>
          </p:cNvPr>
          <p:cNvSpPr/>
          <p:nvPr/>
        </p:nvSpPr>
        <p:spPr>
          <a:xfrm>
            <a:off x="840476" y="3702864"/>
            <a:ext cx="4539018" cy="1321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//hello.js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 코드에 </a:t>
            </a:r>
            <a:r>
              <a:rPr lang="en-US" altLang="ko-KR" dirty="0"/>
              <a:t>Main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추가로 작성한 함수 </a:t>
            </a:r>
            <a:r>
              <a:rPr lang="en-US" altLang="ko-KR" dirty="0"/>
              <a:t>..1 (</a:t>
            </a:r>
            <a:r>
              <a:rPr lang="ko-KR" altLang="en-US" dirty="0"/>
              <a:t>전역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+ </a:t>
            </a:r>
            <a:r>
              <a:rPr lang="ko-KR" altLang="en-US" dirty="0"/>
              <a:t>추가로 작성한 함수 </a:t>
            </a:r>
            <a:r>
              <a:rPr lang="en-US" altLang="ko-KR" dirty="0"/>
              <a:t>..2 (</a:t>
            </a:r>
            <a:r>
              <a:rPr lang="ko-KR" altLang="en-US" dirty="0"/>
              <a:t>전역</a:t>
            </a:r>
            <a:r>
              <a:rPr lang="en-US" altLang="ko-KR" dirty="0"/>
              <a:t>)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13FD7-F6C1-4D06-8B82-BFE364D13BF5}"/>
              </a:ext>
            </a:extLst>
          </p:cNvPr>
          <p:cNvSpPr/>
          <p:nvPr/>
        </p:nvSpPr>
        <p:spPr>
          <a:xfrm>
            <a:off x="2660746" y="5276963"/>
            <a:ext cx="6488372" cy="1321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튜토리얼 참고</a:t>
            </a:r>
            <a:endParaRPr lang="en-US" altLang="ko-KR" dirty="0"/>
          </a:p>
          <a:p>
            <a:r>
              <a:rPr lang="en-US" altLang="ko-KR" dirty="0"/>
              <a:t>http://techtree.kr:8090/display/TEC/Emscripten+-+Tutorial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9DFAF-8FD2-4D8D-B0C1-DF8B3099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실행방법 </a:t>
            </a:r>
            <a:r>
              <a:rPr lang="en-US" altLang="ko-KR" dirty="0"/>
              <a:t>– WASM </a:t>
            </a:r>
            <a:r>
              <a:rPr lang="en-US" altLang="ko-KR" dirty="0" err="1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2958E-4305-4DBE-8849-8AA811D30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WebAssembly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, Web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dirty="0" err="1"/>
              <a:t>wasm</a:t>
            </a:r>
            <a:r>
              <a:rPr lang="en-US" altLang="ko-KR" dirty="0"/>
              <a:t> </a:t>
            </a:r>
            <a:r>
              <a:rPr lang="ko-KR" altLang="en-US" dirty="0"/>
              <a:t>모듈의 함수</a:t>
            </a:r>
            <a:r>
              <a:rPr lang="en-US" altLang="ko-KR" dirty="0"/>
              <a:t>, </a:t>
            </a:r>
            <a:r>
              <a:rPr lang="ko-KR" altLang="en-US" dirty="0"/>
              <a:t>버퍼</a:t>
            </a:r>
            <a:r>
              <a:rPr lang="en-US" altLang="ko-KR" dirty="0"/>
              <a:t>, </a:t>
            </a:r>
            <a:r>
              <a:rPr lang="ko-KR" altLang="en-US" dirty="0"/>
              <a:t>테이블 호출 및 접근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FA67FD-A189-4A06-B51A-B5E3D5BDB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7383"/>
            <a:ext cx="10515600" cy="37725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5F7AC5-8665-4A65-9651-9A7FE2DA17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658"/>
          <a:stretch/>
        </p:blipFill>
        <p:spPr>
          <a:xfrm>
            <a:off x="7470648" y="4659766"/>
            <a:ext cx="4721352" cy="21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0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4B218-3C75-405B-9C71-472FB6DE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ABF9C-87F9-49E1-A372-757824FE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922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실행 가능한 컴퓨터 코드로 브라우저에서 </a:t>
            </a:r>
            <a:r>
              <a:rPr lang="ko-KR" alt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컴파일된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WASM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바이너리</a:t>
            </a:r>
            <a:endParaRPr lang="en-US" altLang="ko-KR" b="0" i="0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인스턴스</a:t>
            </a:r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모듈과 그 모듈이 사용하는 모든 상태의 쌍입니다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모듈의 상태로는 메모리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테이블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임포트된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값의 집합이 있음</a:t>
            </a:r>
            <a:endParaRPr lang="en-US" altLang="ko-KR" b="0" i="0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메모리</a:t>
            </a:r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웹 어셈블리의 </a:t>
            </a:r>
            <a:r>
              <a:rPr lang="ko-KR" alt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저수준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메모리 접근 명령어에 의해 읽고 쓰여지는 바이트들의 선형 배열인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사이즈 조절이 가능한 </a:t>
            </a:r>
            <a:r>
              <a:rPr lang="ko-KR" alt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어레이버퍼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ArrayBuffer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테이블</a:t>
            </a:r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안전성이나 </a:t>
            </a:r>
            <a:r>
              <a:rPr lang="ko-KR" alt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이식성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등을 위한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날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(raw)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바이트로 메모리에 저장될 수 없는 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예를 들면 함수를 가리키는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레퍼런스의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사이즈 조절 가능한 형식 지정된 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24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.js 파일과 .wasm 파일을 다운로드 받는 브라우저">
            <a:extLst>
              <a:ext uri="{FF2B5EF4-FFF2-40B4-BE49-F238E27FC236}">
                <a16:creationId xmlns:a16="http://schemas.microsoft.com/office/drawing/2014/main" id="{19932818-5B3B-47EF-9E8A-03CE28393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0"/>
            <a:ext cx="8572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32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1365</Words>
  <Application>Microsoft Office PowerPoint</Application>
  <PresentationFormat>와이드스크린</PresentationFormat>
  <Paragraphs>217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Apple SD Gothic Neo</vt:lpstr>
      <vt:lpstr>-apple-system</vt:lpstr>
      <vt:lpstr>Avenir</vt:lpstr>
      <vt:lpstr>Helvetica Neue</vt:lpstr>
      <vt:lpstr>inherit</vt:lpstr>
      <vt:lpstr>맑은 고딕</vt:lpstr>
      <vt:lpstr>Arial</vt:lpstr>
      <vt:lpstr>Arial</vt:lpstr>
      <vt:lpstr>Noto Sans</vt:lpstr>
      <vt:lpstr>Office 테마</vt:lpstr>
      <vt:lpstr>웹어셈블리</vt:lpstr>
      <vt:lpstr>목차</vt:lpstr>
      <vt:lpstr>웹어셈블리(WASM)란</vt:lpstr>
      <vt:lpstr>코드준비 – Emscripten (1)</vt:lpstr>
      <vt:lpstr>코드준비 – Emscripten (2)</vt:lpstr>
      <vt:lpstr>코드준비 – Emscripten (3)</vt:lpstr>
      <vt:lpstr>실행방법 – WASM Api</vt:lpstr>
      <vt:lpstr>핵심 컨셉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웹어셈블리를 사용하는 이유(1)</vt:lpstr>
      <vt:lpstr>웹어셈블리를 사용하는 이유(2)</vt:lpstr>
      <vt:lpstr>웹 어셈블리 사례</vt:lpstr>
      <vt:lpstr>보안 문서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프로토콜</dc:title>
  <dc:creator>최진우</dc:creator>
  <cp:lastModifiedBy>최 진우</cp:lastModifiedBy>
  <cp:revision>30</cp:revision>
  <dcterms:created xsi:type="dcterms:W3CDTF">2021-10-02T08:15:50Z</dcterms:created>
  <dcterms:modified xsi:type="dcterms:W3CDTF">2021-11-25T01:37:15Z</dcterms:modified>
</cp:coreProperties>
</file>