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6"/>
  </p:notesMasterIdLst>
  <p:sldIdLst>
    <p:sldId id="256" r:id="rId2"/>
    <p:sldId id="268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9" r:id="rId11"/>
    <p:sldId id="270" r:id="rId12"/>
    <p:sldId id="271" r:id="rId13"/>
    <p:sldId id="263" r:id="rId14"/>
    <p:sldId id="26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  <p15:guide id="3" pos="-5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71189"/>
  </p:normalViewPr>
  <p:slideViewPr>
    <p:cSldViewPr snapToObjects="1">
      <p:cViewPr varScale="1">
        <p:scale>
          <a:sx n="120" d="100"/>
          <a:sy n="120" d="100"/>
        </p:scale>
        <p:origin x="5292" y="102"/>
      </p:cViewPr>
      <p:guideLst>
        <p:guide orient="horz" pos="2158"/>
        <p:guide pos="2878"/>
        <p:guide pos="-5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오늘의 </a:t>
            </a:r>
            <a:r>
              <a:rPr lang="ko-KR" altLang="en-US" dirty="0" err="1" smtClean="0"/>
              <a:t>발표주제는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CI/CD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5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자동화 툴 </a:t>
            </a:r>
            <a:r>
              <a:rPr lang="ko-KR" altLang="en-US" dirty="0" err="1" smtClean="0"/>
              <a:t>젠킨스의</a:t>
            </a:r>
            <a:r>
              <a:rPr lang="ko-KR" altLang="en-US" dirty="0" smtClean="0"/>
              <a:t> 화면들입니다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컴퓨터에 설치한 </a:t>
            </a:r>
            <a:r>
              <a:rPr lang="ko-KR" altLang="en-US" dirty="0" err="1" smtClean="0"/>
              <a:t>젠킨스를</a:t>
            </a:r>
            <a:r>
              <a:rPr lang="ko-KR" altLang="en-US" dirty="0" smtClean="0"/>
              <a:t> 실행했을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이와 같이 브라우저에서 콘솔 화면을 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새로 자동화 작업을 작성하는 화면입니다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4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Gradle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을 사용해서 빌드 명령어를 내릴 것을 지정하는 화면입니다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이후 하단의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Post-build Actions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에서 빌드 이후 실행될 작업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이를테면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Slack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메시지 보내기 등을 설정할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55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CI/CD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가 진행되는 모습 또는 진행된 내역을 이와 같이 볼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ko-KR" sz="12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먼소린지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하나도 모르겠습니다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….</a:t>
            </a:r>
          </a:p>
          <a:p>
            <a:pPr fontAlgn="base"/>
            <a:endParaRPr lang="en-US" altLang="ko-KR" sz="1200" b="0" i="0" kern="1200" dirty="0" smtClean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fontAlgn="base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무튼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이렇게해서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발표를 마치겠습니다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감사합니다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8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 lang="ko-KR" altLang="en-US"/>
            </a:pPr>
            <a:r>
              <a:rPr lang="ko-KR" altLang="en-US" dirty="0" smtClean="0"/>
              <a:t>개발자의 일은 완성된 코드를 서버에 올린다고 개발이 끝나는 것이 아닙니다</a:t>
            </a:r>
            <a:r>
              <a:rPr lang="en-US" altLang="ko-KR" dirty="0" smtClean="0"/>
              <a:t>.</a:t>
            </a:r>
          </a:p>
          <a:p>
            <a:pPr>
              <a:defRPr lang="ko-KR" altLang="en-US"/>
            </a:pPr>
            <a:r>
              <a:rPr lang="ko-KR" altLang="en-US" dirty="0" smtClean="0"/>
              <a:t>오히려 진짜 개발자의 일은 서비스 론칭 이후부터 시작이라고 봐도 과언이 아닙니다</a:t>
            </a:r>
            <a:r>
              <a:rPr lang="en-US" altLang="ko-KR" dirty="0" smtClean="0"/>
              <a:t>.</a:t>
            </a:r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서비스를 이작한 이후에는 무수한 버그와 개선사항이 등장할 것이며</a:t>
            </a:r>
            <a:r>
              <a:rPr lang="en-US" altLang="ko-KR" dirty="0" smtClean="0"/>
              <a:t>,</a:t>
            </a:r>
          </a:p>
          <a:p>
            <a:pPr>
              <a:defRPr lang="ko-KR" altLang="en-US"/>
            </a:pPr>
            <a:r>
              <a:rPr lang="ko-KR" altLang="en-US" dirty="0" smtClean="0"/>
              <a:t>코드의 수정이 </a:t>
            </a:r>
            <a:r>
              <a:rPr lang="ko-KR" altLang="en-US" dirty="0" err="1" smtClean="0"/>
              <a:t>있을때마다</a:t>
            </a:r>
            <a:r>
              <a:rPr lang="ko-KR" altLang="en-US" dirty="0" smtClean="0"/>
              <a:t>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배포등의</a:t>
            </a:r>
            <a:r>
              <a:rPr lang="ko-KR" altLang="en-US" baseline="0" dirty="0" smtClean="0"/>
              <a:t> 과정이 반복되어야 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이러한 코드의 수정이 </a:t>
            </a:r>
            <a:r>
              <a:rPr lang="ko-KR" altLang="en-US" baseline="0" dirty="0" err="1" smtClean="0"/>
              <a:t>있을때마다</a:t>
            </a:r>
            <a:r>
              <a:rPr lang="ko-KR" altLang="en-US" baseline="0" dirty="0" smtClean="0"/>
              <a:t> 사람이 직접 수행하는 것은 꽤나 비효율 적이며</a:t>
            </a:r>
            <a:r>
              <a:rPr lang="en-US" altLang="ko-KR" baseline="0" dirty="0" smtClean="0"/>
              <a:t>,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각 과정을 수작업으로 진행하는 부분에서 실수를 유발하기 쉽습니다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서비스중인 프로그램의 코드를 변경한다고 </a:t>
            </a:r>
            <a:r>
              <a:rPr lang="ko-KR" altLang="en-US" baseline="0" dirty="0" err="1" smtClean="0"/>
              <a:t>생각했을때</a:t>
            </a:r>
            <a:r>
              <a:rPr lang="en-US" altLang="ko-KR" baseline="0" dirty="0" smtClean="0"/>
              <a:t>,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수정된 코드를 </a:t>
            </a:r>
            <a:r>
              <a:rPr lang="en-US" altLang="ko-KR" baseline="0" dirty="0" smtClean="0"/>
              <a:t>SVN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올리고 통합된 코드를 다시 컴파일 하고 빌드해 배포하는 등의 과정이 필요합니다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좀 더 나아가 생각해보면 코드가 제대로 동작하는지 테스트 코드를 작성하고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수행 및 검증하는 작업도 필요할 것입니다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하지만 앞서 말했듯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이러한 과정들은 대개 사람이 직접 수행할 필요가 없는 </a:t>
            </a:r>
            <a:r>
              <a:rPr lang="ko-KR" altLang="en-US" baseline="0" dirty="0" err="1" smtClean="0"/>
              <a:t>반복작업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오히려 사람이 </a:t>
            </a:r>
            <a:r>
              <a:rPr lang="ko-KR" altLang="en-US" baseline="0" dirty="0" err="1" smtClean="0"/>
              <a:t>수행했을때</a:t>
            </a:r>
            <a:r>
              <a:rPr lang="ko-KR" altLang="en-US" baseline="0" dirty="0" smtClean="0"/>
              <a:t> 실수를 유발할 가능성이 더 높습니다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그래서 자동화를 시키면 참 좋겠다라는 생각을 누군가는 </a:t>
            </a:r>
            <a:r>
              <a:rPr lang="ko-KR" altLang="en-US" baseline="0" dirty="0" err="1" smtClean="0"/>
              <a:t>했을텐대</a:t>
            </a:r>
            <a:endParaRPr lang="en-US" altLang="ko-KR" baseline="0" dirty="0" smtClean="0"/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개발자는 단순히 </a:t>
            </a: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수정된 코드를 올리기만하고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컴파일 테스트 빌드 </a:t>
            </a:r>
            <a:r>
              <a:rPr lang="ko-KR" altLang="en-US" baseline="0" dirty="0" err="1" smtClean="0"/>
              <a:t>배포등의</a:t>
            </a:r>
            <a:r>
              <a:rPr lang="ko-KR" altLang="en-US" baseline="0" dirty="0" smtClean="0"/>
              <a:t> 과정은 정해진 절차에 따라 특정 프로그램이 자동으로 수행하는 것입니다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그리고 모든 과정이 끝나면 그 결과를 개발자에게 리포트 해줍니다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사람이 직접 수행할 필요가 없는 부분을 프로그램이 대신 자동으로 수행해주는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말그대로 이것이 자동화 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5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>
              <a:defRPr lang="ko-KR" altLang="en-US"/>
            </a:pPr>
            <a:r>
              <a:rPr lang="ko-KR" altLang="en-US" dirty="0" smtClean="0"/>
              <a:t>앞서 말했던 내용을 구현한 개념이 </a:t>
            </a:r>
            <a:r>
              <a:rPr lang="en-US" altLang="ko-KR" dirty="0" smtClean="0"/>
              <a:t>CI/CD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CI</a:t>
            </a:r>
            <a:r>
              <a:rPr lang="en-US" altLang="ko-KR" baseline="0" dirty="0" smtClean="0"/>
              <a:t> /CD 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지속척</a:t>
            </a:r>
            <a:r>
              <a:rPr lang="ko-KR" altLang="en-US" baseline="0" dirty="0" smtClean="0"/>
              <a:t> 통합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지속적 배포를 줄인 말입니다</a:t>
            </a:r>
            <a:r>
              <a:rPr lang="en-US" altLang="ko-KR" baseline="0" dirty="0" smtClean="0"/>
              <a:t>. 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둘이 서로 다른 개념이지만 보통 함께 구축되기 때문에</a:t>
            </a: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일반적으로 </a:t>
            </a:r>
            <a:r>
              <a:rPr lang="en-US" altLang="ko-KR" baseline="0" dirty="0" smtClean="0"/>
              <a:t>CI/CD</a:t>
            </a:r>
            <a:r>
              <a:rPr lang="ko-KR" altLang="en-US" baseline="0" dirty="0" smtClean="0"/>
              <a:t>를 묶어서 불리곤 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프로그래머들이 소프트웨어를 코딩하고 나서</a:t>
            </a: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이를  최종배포까지 하는 과정에서 진행되는 일입니다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보통은 그 과정들을 자동화한다는 의미로 사용합니다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는 지속적 통합으로</a:t>
            </a:r>
            <a:r>
              <a:rPr lang="en-US" altLang="ko-KR" baseline="0" dirty="0" smtClean="0"/>
              <a:t>,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모든 개발이 끝난 이후에 코드 품질을 관리하는 고전적 방식의 단점을 해소하기위해 나타난 개념입니다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말 그대로 개발을 하면서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코드에 대한 통합</a:t>
            </a:r>
            <a:r>
              <a:rPr lang="en-US" altLang="ko-KR" baseline="0" dirty="0" smtClean="0"/>
              <a:t>＇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지속적</a:t>
            </a:r>
            <a:r>
              <a:rPr lang="en-US" altLang="ko-KR" baseline="0" dirty="0" smtClean="0"/>
              <a:t>＇</a:t>
            </a:r>
            <a:r>
              <a:rPr lang="ko-KR" altLang="en-US" baseline="0" dirty="0" smtClean="0"/>
              <a:t>으로 진행함으로써 품질을 유지하자는 것 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60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7610"/>
          </a:bodyPr>
          <a:lstStyle/>
          <a:p>
            <a:pPr>
              <a:defRPr lang="ko-KR" altLang="en-US"/>
            </a:pPr>
            <a:r>
              <a:rPr lang="ko-KR" altLang="en-US" dirty="0" smtClean="0"/>
              <a:t>조금 극단적인 예를 들어보자면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err="1" smtClean="0"/>
              <a:t>여러명의</a:t>
            </a:r>
            <a:r>
              <a:rPr lang="ko-KR" altLang="en-US" dirty="0" smtClean="0"/>
              <a:t> 개발자가 참여하는 프로젝트가 있다고 가정했</a:t>
            </a:r>
            <a:r>
              <a:rPr lang="ko-KR" altLang="en-US" baseline="0" dirty="0" smtClean="0"/>
              <a:t>을 때</a:t>
            </a:r>
            <a:r>
              <a:rPr lang="en-US" altLang="ko-KR" baseline="0" dirty="0" smtClean="0"/>
              <a:t>,</a:t>
            </a:r>
          </a:p>
          <a:p>
            <a:pPr>
              <a:defRPr lang="ko-KR" altLang="en-US"/>
            </a:pP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기본 틀이 잡혀있는 코드가 올라와있고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각 개발자가 자신의 </a:t>
            </a:r>
            <a:r>
              <a:rPr lang="ko-KR" altLang="en-US" baseline="0" dirty="0" err="1" smtClean="0"/>
              <a:t>로컬환경에</a:t>
            </a:r>
            <a:r>
              <a:rPr lang="ko-KR" altLang="en-US" baseline="0" dirty="0" smtClean="0"/>
              <a:t> 받아서 작업을 시작합니다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그런데 개발이 </a:t>
            </a:r>
            <a:r>
              <a:rPr lang="ko-KR" altLang="en-US" baseline="0" dirty="0" err="1" smtClean="0"/>
              <a:t>끝날때까지</a:t>
            </a:r>
            <a:r>
              <a:rPr lang="ko-KR" altLang="en-US" baseline="0" dirty="0" smtClean="0"/>
              <a:t> 모든 개발자가 한번도 중앙저장소에 코드를 올리지 않았고</a:t>
            </a:r>
            <a:r>
              <a:rPr lang="en-US" altLang="ko-KR" baseline="0" dirty="0" smtClean="0"/>
              <a:t>,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개발이 끝난 이후에 </a:t>
            </a:r>
            <a:r>
              <a:rPr lang="ko-KR" altLang="en-US" baseline="0" dirty="0" err="1" smtClean="0"/>
              <a:t>여러명의</a:t>
            </a:r>
            <a:r>
              <a:rPr lang="ko-KR" altLang="en-US" baseline="0" dirty="0" smtClean="0"/>
              <a:t> 개발자의 코드를 한번에 통합해야하는 상황이 온다면</a:t>
            </a: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상상만해도 </a:t>
            </a:r>
            <a:r>
              <a:rPr lang="ko-KR" altLang="en-US" baseline="0" dirty="0" err="1" smtClean="0"/>
              <a:t>끔찍할꺼같습니다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그렇다면 지속적 통합을 이루기 위해서는 어떻게 해야할까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>
              <a:defRPr lang="ko-KR" altLang="en-US"/>
            </a:pPr>
            <a:r>
              <a:rPr lang="ko-KR" altLang="en-US" dirty="0" smtClean="0"/>
              <a:t>이전 상황에서 이런 규칙을 정하면 어떨까</a:t>
            </a:r>
            <a:endParaRPr lang="en-US" altLang="ko-KR" dirty="0" smtClean="0"/>
          </a:p>
          <a:p>
            <a:pPr>
              <a:defRPr lang="ko-KR" altLang="en-US"/>
            </a:pPr>
            <a:endParaRPr lang="en-US" altLang="ko-KR" dirty="0" smtClean="0"/>
          </a:p>
          <a:p>
            <a:pPr marL="228600" indent="-228600">
              <a:buAutoNum type="arabicPeriod"/>
              <a:defRPr lang="ko-KR" altLang="en-US"/>
            </a:pPr>
            <a:r>
              <a:rPr lang="ko-KR" altLang="en-US" dirty="0" smtClean="0"/>
              <a:t>모든 개발자는 퇴근하기 전에 자신의 코드를 </a:t>
            </a:r>
            <a:r>
              <a:rPr lang="ko-KR" altLang="en-US" dirty="0" err="1" smtClean="0"/>
              <a:t>중앙코드와</a:t>
            </a:r>
            <a:r>
              <a:rPr lang="ko-KR" altLang="en-US" dirty="0" smtClean="0"/>
              <a:t> 통일한다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 dirty="0" smtClean="0"/>
              <a:t>통합된 코드에서 본인의 코드가 제대로 동작하는지 테스트한다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 dirty="0" smtClean="0"/>
              <a:t>통합된 코드가 제대로 </a:t>
            </a:r>
            <a:r>
              <a:rPr lang="ko-KR" altLang="en-US" dirty="0" err="1" smtClean="0"/>
              <a:t>빌드되는지</a:t>
            </a:r>
            <a:r>
              <a:rPr lang="ko-KR" altLang="en-US" dirty="0" smtClean="0"/>
              <a:t> 테스트한다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 dirty="0" smtClean="0"/>
              <a:t>결과를 정리하고 버그가 있다면 다음날 업무 목록에 </a:t>
            </a:r>
            <a:r>
              <a:rPr lang="ko-KR" altLang="en-US" dirty="0" err="1" smtClean="0"/>
              <a:t>적어두나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ko-KR" dirty="0" smtClean="0"/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쉽게 말하면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매일 퇴근하기 전에 </a:t>
            </a: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코드를 올리고 문제가 없는지 테스트 하라는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이러한 과정이 프로젝트 시작부터 종료까지 잘 지켜진다면 코드의 품질을 어느정도는 유지할 수 있을 것 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ko-KR" altLang="en-US" baseline="0" dirty="0" err="1" smtClean="0"/>
              <a:t>이방식은</a:t>
            </a:r>
            <a:r>
              <a:rPr lang="ko-KR" altLang="en-US" baseline="0" dirty="0" smtClean="0"/>
              <a:t> 개념만 </a:t>
            </a:r>
            <a:r>
              <a:rPr lang="ko-KR" altLang="en-US" baseline="0" dirty="0" err="1" smtClean="0"/>
              <a:t>놓고보면</a:t>
            </a:r>
            <a:r>
              <a:rPr lang="ko-KR" altLang="en-US" baseline="0" dirty="0" smtClean="0"/>
              <a:t> 아주 이상적으로 보입니다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하지만 단점이 있는데 너</a:t>
            </a:r>
            <a:r>
              <a:rPr lang="en-US" altLang="ko-KR" baseline="0" dirty="0" smtClean="0"/>
              <a:t>~~~~~~</a:t>
            </a:r>
            <a:r>
              <a:rPr lang="ko-KR" altLang="en-US" baseline="0" dirty="0" smtClean="0"/>
              <a:t>무 귀찮다는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코드를 올리는 것까지는 그렇다고 쳐도</a:t>
            </a:r>
            <a:r>
              <a:rPr lang="en-US" altLang="ko-KR" baseline="0" dirty="0" smtClean="0"/>
              <a:t>,</a:t>
            </a:r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코드가 커질수록 테스트 양은 물론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테스트 시간도 점점 길어질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게다가 굳이 사람이 하지 않아도 되는 매우 반복적이고 지루한 작업입니다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이렇게 되면 어떨까요</a:t>
            </a: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코드만 올려놓으면 알아서 테스트와 빌드를 수행하고</a:t>
            </a: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그 결과를 잘 정리해 개발자에게 자동으로 알려주는 프로그램이 있다면 좋지 않을까요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그럼 </a:t>
            </a:r>
            <a:r>
              <a:rPr lang="en-US" altLang="ko-KR" baseline="0" dirty="0" smtClean="0"/>
              <a:t>CI </a:t>
            </a:r>
            <a:r>
              <a:rPr lang="ko-KR" altLang="en-US" baseline="0" dirty="0" smtClean="0"/>
              <a:t>자동화가 제대로 </a:t>
            </a:r>
            <a:r>
              <a:rPr lang="ko-KR" altLang="en-US" baseline="0" dirty="0" err="1" smtClean="0"/>
              <a:t>이루어졌을때</a:t>
            </a:r>
            <a:r>
              <a:rPr lang="ko-KR" altLang="en-US" baseline="0" dirty="0" smtClean="0"/>
              <a:t> 얼마나 </a:t>
            </a:r>
            <a:r>
              <a:rPr lang="ko-KR" altLang="en-US" baseline="0" dirty="0" err="1" smtClean="0"/>
              <a:t>단순해지는지</a:t>
            </a:r>
            <a:r>
              <a:rPr lang="ko-KR" altLang="en-US" baseline="0" dirty="0" smtClean="0"/>
              <a:t> 확인해봅시다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6000"/>
          </a:bodyPr>
          <a:lstStyle/>
          <a:p>
            <a:pPr marL="228600" indent="-228600">
              <a:buAutoNum type="arabicPeriod"/>
              <a:defRPr lang="ko-KR" altLang="en-US"/>
            </a:pPr>
            <a:r>
              <a:rPr lang="ko-KR" altLang="en-US" baseline="0" dirty="0" smtClean="0"/>
              <a:t>모든 개발자는 퇴근하기 전에 자신의 코드를 </a:t>
            </a:r>
            <a:r>
              <a:rPr lang="ko-KR" altLang="en-US" baseline="0" dirty="0" err="1" smtClean="0"/>
              <a:t>중앙코드와</a:t>
            </a:r>
            <a:r>
              <a:rPr lang="ko-KR" altLang="en-US" baseline="0" dirty="0" smtClean="0"/>
              <a:t> 통일한다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  <a:defRPr lang="ko-KR" altLang="en-US"/>
            </a:pPr>
            <a:r>
              <a:rPr lang="ko-KR" altLang="en-US" baseline="0" dirty="0" smtClean="0"/>
              <a:t>출근하여 메일로 발송된 결과를 확인하고 버그가 있으면 수정한다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  <a:defRPr lang="ko-KR" altLang="en-US"/>
            </a:pPr>
            <a:endParaRPr lang="en-US" altLang="ko-KR" baseline="0" dirty="0" smtClean="0"/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테스트나 </a:t>
            </a:r>
            <a:r>
              <a:rPr lang="ko-KR" altLang="en-US" baseline="0" dirty="0" err="1" smtClean="0"/>
              <a:t>빌드등</a:t>
            </a:r>
            <a:r>
              <a:rPr lang="ko-KR" altLang="en-US" baseline="0" dirty="0" smtClean="0"/>
              <a:t> 복잡한 절차가 모두 생략되고</a:t>
            </a:r>
            <a:r>
              <a:rPr lang="en-US" altLang="ko-KR" baseline="0" dirty="0" smtClean="0"/>
              <a:t>,</a:t>
            </a:r>
          </a:p>
          <a:p>
            <a:pPr marL="0" indent="0">
              <a:buNone/>
              <a:defRPr lang="ko-KR" altLang="en-US"/>
            </a:pPr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퇴근전에</a:t>
            </a:r>
            <a:r>
              <a:rPr lang="ko-KR" altLang="en-US" baseline="0" dirty="0" smtClean="0"/>
              <a:t> 코드를 </a:t>
            </a:r>
            <a:r>
              <a:rPr lang="en-US" altLang="ko-KR" baseline="0" dirty="0" smtClean="0"/>
              <a:t>GIT</a:t>
            </a:r>
            <a:r>
              <a:rPr lang="ko-KR" altLang="en-US" baseline="0" dirty="0" smtClean="0"/>
              <a:t>에 올리고 가면 </a:t>
            </a:r>
            <a:r>
              <a:rPr lang="ko-KR" altLang="en-US" baseline="0" dirty="0" err="1" smtClean="0"/>
              <a:t>되는것입니다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그렇다면 </a:t>
            </a:r>
            <a:r>
              <a:rPr lang="en-US" altLang="ko-KR" dirty="0" smtClean="0"/>
              <a:t>CD</a:t>
            </a:r>
            <a:r>
              <a:rPr lang="ko-KR" altLang="en-US" dirty="0" smtClean="0"/>
              <a:t>는 무엇일까요</a:t>
            </a:r>
            <a:r>
              <a:rPr lang="en-US" altLang="ko-KR" dirty="0" smtClean="0"/>
              <a:t>.</a:t>
            </a:r>
          </a:p>
          <a:p>
            <a:pPr>
              <a:defRPr lang="ko-KR" altLang="en-US"/>
            </a:pPr>
            <a:r>
              <a:rPr lang="en-US" altLang="ko-KR" dirty="0" smtClean="0"/>
              <a:t>CD</a:t>
            </a:r>
            <a:r>
              <a:rPr lang="ko-KR" altLang="en-US" dirty="0" smtClean="0"/>
              <a:t>란 지속적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배포로써</a:t>
            </a:r>
            <a:r>
              <a:rPr lang="ko-KR" altLang="en-US" baseline="0" dirty="0" smtClean="0"/>
              <a:t> 소프트웨어가 항상 신뢰 가능한 수준에서 배포될 수 있도록 지속적으로 관리하자는 개념입니다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smtClean="0"/>
              <a:t>사실 어려울 것 없이 그냥 </a:t>
            </a:r>
            <a:r>
              <a:rPr lang="en-US" altLang="ko-KR" dirty="0" smtClean="0"/>
              <a:t>CI</a:t>
            </a:r>
            <a:r>
              <a:rPr lang="ko-KR" altLang="en-US" dirty="0" smtClean="0"/>
              <a:t>의 연장선으로 생각하면 됩니다</a:t>
            </a:r>
            <a:r>
              <a:rPr lang="en-US" altLang="ko-KR" dirty="0" smtClean="0"/>
              <a:t>.</a:t>
            </a:r>
          </a:p>
          <a:p>
            <a:pPr>
              <a:defRPr lang="ko-KR" altLang="en-US"/>
            </a:pPr>
            <a:r>
              <a:rPr lang="ko-KR" altLang="en-US" dirty="0" smtClean="0"/>
              <a:t>배포 이전에 테스트와 빌드는 필수적이기 때문에</a:t>
            </a:r>
            <a:r>
              <a:rPr lang="en-US" altLang="ko-KR" dirty="0" smtClean="0"/>
              <a:t>,</a:t>
            </a:r>
          </a:p>
          <a:p>
            <a:pPr>
              <a:defRPr lang="ko-KR" altLang="en-US"/>
            </a:pPr>
            <a:r>
              <a:rPr lang="ko-KR" altLang="en-US" dirty="0" smtClean="0"/>
              <a:t>사실상</a:t>
            </a:r>
            <a:r>
              <a:rPr lang="en-US" altLang="ko-KR" baseline="0" dirty="0" smtClean="0"/>
              <a:t> CD</a:t>
            </a:r>
            <a:r>
              <a:rPr lang="ko-KR" altLang="en-US" baseline="0" dirty="0" smtClean="0"/>
              <a:t>가 되려면 항상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가 선행되어야 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즉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프로세스를 통해 </a:t>
            </a:r>
            <a:r>
              <a:rPr lang="ko-KR" altLang="en-US" baseline="0" dirty="0" err="1" smtClean="0"/>
              <a:t>개발중에</a:t>
            </a:r>
            <a:r>
              <a:rPr lang="ko-KR" altLang="en-US" baseline="0" dirty="0" smtClean="0"/>
              <a:t> 지속적으로 빌드와 테스트를 진행하고</a:t>
            </a: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이를 통과한 코드에 대하여 테스트서버와 </a:t>
            </a:r>
            <a:r>
              <a:rPr lang="ko-KR" altLang="en-US" baseline="0" dirty="0" err="1" smtClean="0"/>
              <a:t>운영서버에</a:t>
            </a:r>
            <a:r>
              <a:rPr lang="ko-KR" altLang="en-US" baseline="0" dirty="0" smtClean="0"/>
              <a:t> 곧바로 그 내용을 배포해 반영하는 것입니다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r>
              <a:rPr lang="ko-KR" altLang="en-US" baseline="0" dirty="0" smtClean="0"/>
              <a:t>이상적인 환경이라면 테스트와 빌드가 지속적으로 이루어지기 때문에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배포 또한 자연스럽게 지속적으로 이루어지게 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사실상</a:t>
            </a:r>
            <a:r>
              <a:rPr lang="en-US" altLang="ko-KR" baseline="0" dirty="0" smtClean="0"/>
              <a:t>,</a:t>
            </a:r>
          </a:p>
          <a:p>
            <a:pPr>
              <a:defRPr lang="ko-KR" altLang="en-US"/>
            </a:pP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는 빌드 및 테스트 자동화를</a:t>
            </a:r>
            <a:endParaRPr lang="en-US" altLang="ko-KR" baseline="0" dirty="0" smtClean="0"/>
          </a:p>
          <a:p>
            <a:pPr>
              <a:defRPr lang="ko-KR" altLang="en-US"/>
            </a:pPr>
            <a:r>
              <a:rPr lang="en-US" altLang="ko-KR" baseline="0" dirty="0" smtClean="0"/>
              <a:t>CD</a:t>
            </a:r>
            <a:r>
              <a:rPr lang="ko-KR" altLang="en-US" baseline="0" dirty="0" smtClean="0"/>
              <a:t>는 배포 자동화를 의미한다고 생각해도 무방합니다</a:t>
            </a:r>
            <a:r>
              <a:rPr lang="en-US" altLang="ko-KR" baseline="0" dirty="0" smtClean="0"/>
              <a:t>.</a:t>
            </a:r>
          </a:p>
          <a:p>
            <a:pPr>
              <a:defRPr lang="ko-KR" altLang="en-US"/>
            </a:pP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중요한 것은 코드 품질관리에 있어서 </a:t>
            </a:r>
            <a:r>
              <a:rPr lang="en-US" altLang="ko-KR" baseline="0" dirty="0" smtClean="0"/>
              <a:t>CI/CD </a:t>
            </a:r>
            <a:r>
              <a:rPr lang="ko-KR" altLang="en-US" baseline="0" dirty="0" smtClean="0"/>
              <a:t>자동화가 왜 필요하며 </a:t>
            </a:r>
            <a:endParaRPr lang="en-US" altLang="ko-KR" baseline="0" dirty="0" smtClean="0"/>
          </a:p>
          <a:p>
            <a:pPr>
              <a:defRPr lang="ko-KR" altLang="en-US"/>
            </a:pPr>
            <a:r>
              <a:rPr lang="ko-KR" altLang="en-US" baseline="0" dirty="0" smtClean="0"/>
              <a:t>이러한 시스템을 구축하는 것이 왜 중요한지에 대해 이해하는 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41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CI/CD</a:t>
            </a:r>
            <a:r>
              <a:rPr lang="ko-KR" altLang="en-US" dirty="0" smtClean="0"/>
              <a:t>의 장점으로는 반영 기간단축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위험감소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검토시간단축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코드풀질개선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빠른버그수정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효율적인 인프라 </a:t>
            </a:r>
            <a:r>
              <a:rPr lang="en-US" altLang="ko-KR" dirty="0" smtClean="0"/>
              <a:t>… . </a:t>
            </a:r>
            <a:r>
              <a:rPr lang="ko-KR" altLang="en-US" dirty="0" smtClean="0"/>
              <a:t>등등이 있는대 </a:t>
            </a:r>
            <a:r>
              <a:rPr lang="ko-KR" altLang="en-US" dirty="0" err="1" smtClean="0"/>
              <a:t>너무많아서</a:t>
            </a:r>
            <a:r>
              <a:rPr lang="ko-KR" altLang="en-US" dirty="0" smtClean="0"/>
              <a:t> 생략하겠습니다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 dirty="0" smtClean="0"/>
              <a:t>마지막으로 그럼 이러한 </a:t>
            </a:r>
            <a:r>
              <a:rPr lang="en-US" altLang="ko-KR" dirty="0" smtClean="0"/>
              <a:t>CI/CD</a:t>
            </a:r>
            <a:r>
              <a:rPr lang="ko-KR" altLang="en-US" dirty="0" smtClean="0"/>
              <a:t>는 어떻게 </a:t>
            </a:r>
            <a:r>
              <a:rPr lang="ko-KR" altLang="en-US" dirty="0" err="1" smtClean="0"/>
              <a:t>쓰는것이냐에</a:t>
            </a:r>
            <a:r>
              <a:rPr lang="ko-KR" altLang="en-US" dirty="0" smtClean="0"/>
              <a:t> 대해 </a:t>
            </a:r>
            <a:r>
              <a:rPr lang="ko-KR" altLang="en-US" dirty="0" err="1" smtClean="0"/>
              <a:t>보여드리려고합니다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CI/CD</a:t>
            </a:r>
            <a:r>
              <a:rPr lang="ko-KR" altLang="en-US" dirty="0" smtClean="0"/>
              <a:t>를 자동화해주는 </a:t>
            </a:r>
            <a:r>
              <a:rPr lang="ko-KR" altLang="en-US" dirty="0" err="1" smtClean="0"/>
              <a:t>툴이있는대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err="1" smtClean="0"/>
              <a:t>설치형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젠킨스</a:t>
            </a:r>
            <a:r>
              <a:rPr lang="en-US" altLang="ko-KR" dirty="0" smtClean="0"/>
              <a:t>/ </a:t>
            </a:r>
          </a:p>
          <a:p>
            <a:pPr>
              <a:defRPr lang="ko-KR" altLang="en-US"/>
            </a:pPr>
            <a:r>
              <a:rPr lang="ko-KR" altLang="en-US" dirty="0" err="1" smtClean="0"/>
              <a:t>클라우드형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트래비스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팀시티</a:t>
            </a:r>
            <a:r>
              <a:rPr lang="ko-KR" altLang="en-US" dirty="0" smtClean="0"/>
              <a:t> 등이 있는대 그중 가장 유명한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ko-KR" altLang="en-US" dirty="0" err="1" smtClean="0"/>
              <a:t>설치형</a:t>
            </a:r>
            <a:r>
              <a:rPr lang="ko-KR" altLang="en-US" dirty="0" smtClean="0"/>
              <a:t> 툴 </a:t>
            </a:r>
            <a:r>
              <a:rPr lang="ko-KR" altLang="en-US" dirty="0" err="1" smtClean="0"/>
              <a:t>젠킨스를</a:t>
            </a:r>
            <a:r>
              <a:rPr lang="ko-KR" altLang="en-US" dirty="0" smtClean="0"/>
              <a:t> 한번 보여드리겠습니다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2021-12-14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1639" y="764882"/>
            <a:ext cx="6048000" cy="5256442"/>
          </a:xfrm>
          <a:prstGeom prst="rect">
            <a:avLst/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4000" b="1" dirty="0" smtClean="0"/>
              <a:t>CI/CD</a:t>
            </a:r>
            <a:endParaRPr lang="en-US" altLang="ko-KR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4" y="104625"/>
            <a:ext cx="8298180" cy="650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9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0" y="232551"/>
            <a:ext cx="8298180" cy="658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4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68" y="528471"/>
            <a:ext cx="9127998" cy="560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6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195703" y="2623375"/>
            <a:ext cx="4752594" cy="161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0" b="1"/>
              <a:t>보     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691639" y="1860327"/>
            <a:ext cx="5760720" cy="313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0" b="1"/>
              <a:t>성폭력</a:t>
            </a:r>
          </a:p>
          <a:p>
            <a:pPr algn="ctr">
              <a:defRPr lang="ko-KR" altLang="en-US"/>
            </a:pPr>
            <a:r>
              <a:rPr lang="ko-KR" altLang="en-US" sz="10000" b="1"/>
              <a:t>예방 교육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8" descr="Learn Git With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90" y="2191434"/>
            <a:ext cx="2043070" cy="204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84984" y="1065160"/>
            <a:ext cx="28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460" y="2204830"/>
            <a:ext cx="28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컴파일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60290" y="1249826"/>
            <a:ext cx="28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10" y="4149100"/>
            <a:ext cx="28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빌드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55970" y="5202207"/>
            <a:ext cx="110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8861" y="3847563"/>
            <a:ext cx="28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버그 및 요구사항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843760" y="302965"/>
            <a:ext cx="381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반복적인 작업들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480" y="5571539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SVN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6505" y="5445280"/>
            <a:ext cx="165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4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48" y="825905"/>
            <a:ext cx="5481705" cy="2891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480" y="4164246"/>
            <a:ext cx="35284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CI(</a:t>
            </a:r>
            <a:r>
              <a:rPr lang="en-US" altLang="ko-KR" dirty="0"/>
              <a:t>Continuous </a:t>
            </a:r>
            <a:r>
              <a:rPr lang="en-US" altLang="ko-KR" dirty="0" smtClean="0"/>
              <a:t>Integration)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– </a:t>
            </a:r>
            <a:r>
              <a:rPr lang="ko-KR" altLang="en-US" dirty="0" smtClean="0"/>
              <a:t>지속적 통합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ko-KR" altLang="en-US" sz="1400" dirty="0"/>
              <a:t>개발을 하면서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‘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코드에 대한 </a:t>
            </a:r>
            <a:r>
              <a:rPr lang="ko-KR" altLang="en-US" sz="1400" b="1" dirty="0" err="1">
                <a:solidFill>
                  <a:srgbClr val="0070C0"/>
                </a:solidFill>
              </a:rPr>
              <a:t>통합</a:t>
            </a:r>
            <a:r>
              <a:rPr lang="ko-KR" altLang="en-US" sz="1400" dirty="0" err="1"/>
              <a:t>’을</a:t>
            </a:r>
            <a:r>
              <a:rPr lang="ko-KR" altLang="en-US" sz="1400" dirty="0"/>
              <a:t>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‘</a:t>
            </a:r>
            <a:r>
              <a:rPr lang="ko-KR" altLang="en-US" sz="1400" b="1" dirty="0" err="1">
                <a:solidFill>
                  <a:srgbClr val="0070C0"/>
                </a:solidFill>
              </a:rPr>
              <a:t>지속적</a:t>
            </a:r>
            <a:r>
              <a:rPr lang="ko-KR" altLang="en-US" sz="1400" dirty="0" err="1"/>
              <a:t>’으로</a:t>
            </a:r>
            <a:r>
              <a:rPr lang="ko-KR" altLang="en-US" sz="1400" dirty="0"/>
              <a:t> 진행함으로써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품질을 </a:t>
            </a:r>
            <a:r>
              <a:rPr lang="ko-KR" altLang="en-US" sz="1400" dirty="0"/>
              <a:t>유지하자는 것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48080" y="4509150"/>
            <a:ext cx="4032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CD(</a:t>
            </a:r>
            <a:r>
              <a:rPr lang="en-US" altLang="ko-KR" sz="1000" dirty="0"/>
              <a:t>Continuous </a:t>
            </a:r>
            <a:r>
              <a:rPr lang="en-US" altLang="ko-KR" sz="1000" dirty="0" smtClean="0"/>
              <a:t>Deploy/Delivery) 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	– </a:t>
            </a:r>
            <a:r>
              <a:rPr lang="ko-KR" altLang="en-US" sz="1000" dirty="0" smtClean="0"/>
              <a:t>지속적 배포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제공</a:t>
            </a:r>
            <a:endParaRPr lang="en-US" altLang="ko-KR" sz="1000" dirty="0" smtClean="0"/>
          </a:p>
          <a:p>
            <a:endParaRPr lang="en-US" altLang="ko-KR" sz="1000" dirty="0"/>
          </a:p>
          <a:p>
            <a:pPr algn="ctr"/>
            <a:r>
              <a:rPr lang="ko-KR" altLang="en-US" sz="1000" dirty="0"/>
              <a:t>소프트웨어가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항상 </a:t>
            </a:r>
            <a:r>
              <a:rPr lang="ko-KR" altLang="en-US" sz="1000" dirty="0"/>
              <a:t>신뢰 가능한 수준에서 </a:t>
            </a:r>
            <a:endParaRPr lang="en-US" altLang="ko-KR" sz="1000" dirty="0" smtClean="0"/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배포될 </a:t>
            </a:r>
            <a:r>
              <a:rPr lang="ko-KR" altLang="en-US" sz="1000" b="1" dirty="0">
                <a:solidFill>
                  <a:srgbClr val="FF0000"/>
                </a:solidFill>
              </a:rPr>
              <a:t>수 있도록 지속적으로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관리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’</a:t>
            </a:r>
          </a:p>
          <a:p>
            <a:pPr algn="ctr"/>
            <a:r>
              <a:rPr lang="ko-KR" altLang="en-US" sz="1000" dirty="0" smtClean="0"/>
              <a:t>하자는 </a:t>
            </a:r>
            <a:r>
              <a:rPr lang="ko-KR" altLang="en-US" sz="1000" dirty="0"/>
              <a:t>개념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1762127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clone 디렉토리 지정하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076" y="2806965"/>
            <a:ext cx="2275064" cy="95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 OctoKat ideas | github, tech girl, integration tes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71" y="771834"/>
            <a:ext cx="1153259" cy="11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Git With GitHub Desk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824256"/>
            <a:ext cx="1048417" cy="10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8 OctoKat ideas | github, tech girl, integration tes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71" y="2152593"/>
            <a:ext cx="1153259" cy="11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Learn Git With GitHub Desk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2204830"/>
            <a:ext cx="1048417" cy="10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8 OctoKat ideas | github, tech girl, integration tes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71" y="3520598"/>
            <a:ext cx="1153259" cy="11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earn Git With GitHub Desk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3573020"/>
            <a:ext cx="1048417" cy="10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8 OctoKat ideas | github, tech girl, integration tes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71" y="4802803"/>
            <a:ext cx="1153259" cy="11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Learn Git With GitHub Desk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4855225"/>
            <a:ext cx="1048417" cy="10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979640" y="1556740"/>
            <a:ext cx="1512210" cy="11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019917" y="2806965"/>
            <a:ext cx="1111883" cy="33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087655" y="3672631"/>
            <a:ext cx="1217421" cy="52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100095" y="3937556"/>
            <a:ext cx="1679795" cy="144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940190" y="1419888"/>
            <a:ext cx="1224170" cy="132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5975646" y="2802571"/>
            <a:ext cx="1224170" cy="26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8" idx="1"/>
          </p:cNvCxnSpPr>
          <p:nvPr/>
        </p:nvCxnSpPr>
        <p:spPr>
          <a:xfrm flipH="1" flipV="1">
            <a:off x="5975647" y="3682906"/>
            <a:ext cx="1259624" cy="41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5580140" y="4021850"/>
            <a:ext cx="1661200" cy="143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00" y="2267558"/>
            <a:ext cx="158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저장소</a:t>
            </a:r>
            <a:endParaRPr lang="ko-KR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9640" y="1228054"/>
            <a:ext cx="525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지속적 통합을 이루기 위해서는 어떻게 해야할까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67555" y="2147380"/>
            <a:ext cx="6480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모든 개발자는 퇴근하기 전에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자신의 코드를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중앙코드와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통일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통합된 코드에서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본인의 코드가 제대로 동작하는지 테스트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통합된 코드가 제대로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빌드되는지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테스트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결과를 정리하고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버그</a:t>
            </a:r>
            <a:r>
              <a:rPr lang="ko-KR" altLang="en-US" sz="1600" dirty="0" smtClean="0"/>
              <a:t>가 있다면 다음날 업무 목록에 적어둔다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051" name="Picture 3" descr="귀찮티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80" y="4100168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Learn Git With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548600"/>
            <a:ext cx="1048417" cy="10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979640" y="1046862"/>
            <a:ext cx="129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git clone 디렉토리 지정하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488" y="613033"/>
            <a:ext cx="2068240" cy="8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8 OctoKat ideas | github, tech girl, integration tes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71" y="548600"/>
            <a:ext cx="1153259" cy="115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5724160" y="1046862"/>
            <a:ext cx="144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컴퓨터 일러스트 PNG, AI 무료 다운로드 (2021년) - 리틀딥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20" y="2276840"/>
            <a:ext cx="2759054" cy="27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왼쪽 화살표 - 무료 화살개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00501" y="1597017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710" y="1844780"/>
            <a:ext cx="15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자동빌드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84715" y="1844780"/>
            <a:ext cx="151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자동테스트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67555" y="5046343"/>
            <a:ext cx="648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모든 개발자는 퇴근하기 전에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자신의 코드를 </a:t>
            </a:r>
            <a:r>
              <a:rPr lang="ko-KR" altLang="en-US" sz="1600" b="1" dirty="0" err="1" smtClean="0">
                <a:solidFill>
                  <a:schemeClr val="accent1"/>
                </a:solidFill>
              </a:rPr>
              <a:t>중앙코드와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 통일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출근하여 메일로 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발송된 결과를 확인</a:t>
            </a:r>
            <a:r>
              <a:rPr lang="ko-KR" altLang="en-US" sz="1600" dirty="0" smtClean="0"/>
              <a:t>하고 버그가 있으면 수정한다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48" y="825905"/>
            <a:ext cx="5481705" cy="2891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480" y="4437140"/>
            <a:ext cx="3528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CI(</a:t>
            </a:r>
            <a:r>
              <a:rPr lang="en-US" altLang="ko-KR" sz="1000" dirty="0"/>
              <a:t>Continuous </a:t>
            </a:r>
            <a:r>
              <a:rPr lang="en-US" altLang="ko-KR" sz="1000" dirty="0" smtClean="0"/>
              <a:t>Integration) 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smtClean="0"/>
              <a:t>	– </a:t>
            </a:r>
            <a:r>
              <a:rPr lang="ko-KR" altLang="en-US" sz="1000" dirty="0" smtClean="0"/>
              <a:t>지속적 통합</a:t>
            </a:r>
            <a:endParaRPr lang="en-US" altLang="ko-KR" sz="1000" dirty="0" smtClean="0"/>
          </a:p>
          <a:p>
            <a:endParaRPr lang="en-US" altLang="ko-KR" sz="1000" dirty="0"/>
          </a:p>
          <a:p>
            <a:pPr algn="ctr"/>
            <a:r>
              <a:rPr lang="ko-KR" altLang="en-US" sz="1000" dirty="0"/>
              <a:t>개발을 하면서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‘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코드에 대한 </a:t>
            </a:r>
            <a:r>
              <a:rPr lang="ko-KR" altLang="en-US" sz="1000" b="1" dirty="0" err="1">
                <a:solidFill>
                  <a:srgbClr val="0070C0"/>
                </a:solidFill>
              </a:rPr>
              <a:t>통합</a:t>
            </a:r>
            <a:r>
              <a:rPr lang="ko-KR" altLang="en-US" sz="1000" dirty="0" err="1"/>
              <a:t>’을</a:t>
            </a:r>
            <a:r>
              <a:rPr lang="ko-KR" altLang="en-US" sz="1000" dirty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‘</a:t>
            </a:r>
            <a:r>
              <a:rPr lang="ko-KR" altLang="en-US" sz="1000" b="1" dirty="0" err="1">
                <a:solidFill>
                  <a:srgbClr val="0070C0"/>
                </a:solidFill>
              </a:rPr>
              <a:t>지속적</a:t>
            </a:r>
            <a:r>
              <a:rPr lang="ko-KR" altLang="en-US" sz="1000" dirty="0" err="1"/>
              <a:t>’으로</a:t>
            </a:r>
            <a:r>
              <a:rPr lang="ko-KR" altLang="en-US" sz="1000" dirty="0"/>
              <a:t> 진행함으로써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품질을 </a:t>
            </a:r>
            <a:r>
              <a:rPr lang="ko-KR" altLang="en-US" sz="1000" dirty="0"/>
              <a:t>유지하자는 것</a:t>
            </a:r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88030" y="4164246"/>
            <a:ext cx="4032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CD(</a:t>
            </a:r>
            <a:r>
              <a:rPr lang="en-US" altLang="ko-KR" dirty="0"/>
              <a:t>Continuous </a:t>
            </a:r>
            <a:r>
              <a:rPr lang="en-US" altLang="ko-KR" dirty="0" smtClean="0"/>
              <a:t>Deploy/Delivery)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– </a:t>
            </a:r>
            <a:r>
              <a:rPr lang="ko-KR" altLang="en-US" dirty="0" smtClean="0"/>
              <a:t>지속적 배포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endParaRPr lang="en-US" altLang="ko-KR" dirty="0"/>
          </a:p>
          <a:p>
            <a:pPr algn="ctr"/>
            <a:r>
              <a:rPr lang="ko-KR" altLang="en-US" sz="1400" dirty="0"/>
              <a:t>소프트웨어가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항상 </a:t>
            </a:r>
            <a:r>
              <a:rPr lang="ko-KR" altLang="en-US" sz="1400" dirty="0"/>
              <a:t>신뢰 가능한 수준에서 </a:t>
            </a:r>
            <a:endParaRPr lang="en-US" altLang="ko-KR" sz="1400" dirty="0" smtClean="0"/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배포될 </a:t>
            </a:r>
            <a:r>
              <a:rPr lang="ko-KR" altLang="en-US" sz="1400" b="1" dirty="0">
                <a:solidFill>
                  <a:srgbClr val="FF0000"/>
                </a:solidFill>
              </a:rPr>
              <a:t>수 있도록 지속적으로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관리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’</a:t>
            </a:r>
          </a:p>
          <a:p>
            <a:pPr algn="ctr"/>
            <a:r>
              <a:rPr lang="ko-KR" altLang="en-US" sz="1400" dirty="0" smtClean="0"/>
              <a:t>하자는 </a:t>
            </a:r>
            <a:r>
              <a:rPr lang="ko-KR" altLang="en-US" sz="1400" dirty="0"/>
              <a:t>개념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1934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Learn Git With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70" y="812530"/>
            <a:ext cx="1048417" cy="10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907630" y="1310792"/>
            <a:ext cx="973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git clone 디렉토리 지정하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90" y="876963"/>
            <a:ext cx="2068240" cy="8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445047" y="1310792"/>
            <a:ext cx="107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컴퓨터 일러스트 PNG, AI 무료 다운로드 (2021년) - 리틀딥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62" y="260560"/>
            <a:ext cx="2280210" cy="228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23410" y="260560"/>
            <a:ext cx="4990293" cy="220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926356" y="260560"/>
            <a:ext cx="6038254" cy="220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00" y="380470"/>
            <a:ext cx="1232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CI</a:t>
            </a:r>
          </a:p>
          <a:p>
            <a:pPr algn="ctr"/>
            <a:r>
              <a:rPr lang="ko-KR" altLang="en-US" sz="1200" dirty="0" smtClean="0"/>
              <a:t>빌드 및 테스트 자동화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6120" y="452480"/>
            <a:ext cx="1018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CD</a:t>
            </a:r>
          </a:p>
          <a:p>
            <a:pPr algn="ctr"/>
            <a:r>
              <a:rPr lang="ko-KR" altLang="en-US" sz="1200" dirty="0" smtClean="0"/>
              <a:t>배포 자동화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930" y="306895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기간 단축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15099" y="3346856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위험 감소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56450" y="306895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검토 시간 단축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28022" y="4271118"/>
            <a:ext cx="188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진행상황에 대한 평가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5647" y="3223766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1"/>
                </a:solidFill>
              </a:rPr>
              <a:t>코드 품질 개선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1721" y="3994094"/>
            <a:ext cx="187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효율적인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인프라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7480" y="4156787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빠른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버그 수정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9360" y="3850239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더욱 긴밀한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피드백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5542" y="5159708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협업 및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커뮤니케이션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8835" y="5176717"/>
            <a:ext cx="172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창의력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극대화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l 환경에서 Jenkins 설치하기 for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0" y="2492870"/>
            <a:ext cx="1955132" cy="200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vis-CI 시작하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378" y="769883"/>
            <a:ext cx="4293765" cy="14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/CD]Github와 Circleci 연동하기 :: Just Give Me The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89" y="2600775"/>
            <a:ext cx="4731421" cy="134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amCity: JetBrains가 만든 편리한 CI 및 CD 서버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49" y="4144359"/>
            <a:ext cx="2146882" cy="21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900</Words>
  <Application>Microsoft Office PowerPoint</Application>
  <PresentationFormat>화면 슬라이드 쇼(4:3)</PresentationFormat>
  <Paragraphs>188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박영준</dc:creator>
  <cp:lastModifiedBy>USER</cp:lastModifiedBy>
  <cp:revision>28</cp:revision>
  <dcterms:created xsi:type="dcterms:W3CDTF">2021-07-13T12:05:25Z</dcterms:created>
  <dcterms:modified xsi:type="dcterms:W3CDTF">2021-12-14T11:02:36Z</dcterms:modified>
</cp:coreProperties>
</file>