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383" r:id="rId4"/>
    <p:sldId id="397" r:id="rId5"/>
    <p:sldId id="399" r:id="rId6"/>
    <p:sldId id="402" r:id="rId7"/>
    <p:sldId id="405" r:id="rId8"/>
    <p:sldId id="420" r:id="rId9"/>
    <p:sldId id="418" r:id="rId10"/>
    <p:sldId id="415" r:id="rId11"/>
    <p:sldId id="413" r:id="rId12"/>
    <p:sldId id="411" r:id="rId13"/>
    <p:sldId id="408" r:id="rId14"/>
    <p:sldId id="406" r:id="rId15"/>
    <p:sldId id="396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75963" autoAdjust="0"/>
  </p:normalViewPr>
  <p:slideViewPr>
    <p:cSldViewPr>
      <p:cViewPr varScale="1">
        <p:scale>
          <a:sx n="83" d="100"/>
          <a:sy n="83" d="100"/>
        </p:scale>
        <p:origin x="78" y="17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-456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Osi 7</a:t>
            </a:r>
            <a:r>
              <a:rPr lang="ko-KR" altLang="en-US" smtClean="0"/>
              <a:t>계층은 네트워크를 구상할 때 이것을 참조 해서 만들어라</a:t>
            </a:r>
            <a:r>
              <a:rPr lang="en-US" altLang="ko-KR" smtClean="0"/>
              <a:t>~ </a:t>
            </a:r>
            <a:r>
              <a:rPr lang="ko-KR" altLang="en-US" smtClean="0"/>
              <a:t>하는 참조모델</a:t>
            </a:r>
            <a:endParaRPr lang="en-US" altLang="ko-KR" smtClean="0"/>
          </a:p>
          <a:p>
            <a:r>
              <a:rPr lang="ko-KR" altLang="en-US" smtClean="0"/>
              <a:t>참조용이지만 따르지 않을 경우 일반네트워크와의 통신을 보장할 수 없음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개방형시스템의 설계나 동작원리가 공개되어있고 보편적으로인정받거나 표준받은 시스템을 상호 연결</a:t>
            </a:r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통신하기 위해 필요한 일련의 절차들을 </a:t>
            </a:r>
            <a:r>
              <a:rPr lang="en-US" altLang="ko-KR" smtClean="0"/>
              <a:t>7</a:t>
            </a:r>
            <a:r>
              <a:rPr lang="ko-KR" altLang="en-US" smtClean="0"/>
              <a:t>단계로 나눈것이 </a:t>
            </a:r>
            <a:r>
              <a:rPr lang="en-US" altLang="ko-KR" smtClean="0"/>
              <a:t>osi 7</a:t>
            </a:r>
            <a:r>
              <a:rPr lang="ko-KR" altLang="en-US" smtClean="0"/>
              <a:t>계층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08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물리계층은 데이터를 전기신호로 바꿔주는 역할을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케이블 종류</a:t>
            </a:r>
            <a:r>
              <a:rPr lang="en-US" altLang="ko-KR" smtClean="0"/>
              <a:t>, </a:t>
            </a:r>
            <a:r>
              <a:rPr lang="ko-KR" altLang="en-US" smtClean="0"/>
              <a:t>무선 주파수</a:t>
            </a:r>
            <a:r>
              <a:rPr lang="en-US" altLang="ko-KR" smtClean="0"/>
              <a:t>, </a:t>
            </a:r>
            <a:r>
              <a:rPr lang="ko-KR" altLang="en-US" smtClean="0"/>
              <a:t>핀배치</a:t>
            </a:r>
            <a:r>
              <a:rPr lang="en-US" altLang="ko-KR" smtClean="0"/>
              <a:t>, </a:t>
            </a:r>
            <a:r>
              <a:rPr lang="ko-KR" altLang="en-US" smtClean="0"/>
              <a:t>전압</a:t>
            </a:r>
            <a:r>
              <a:rPr lang="en-US" altLang="ko-KR" smtClean="0"/>
              <a:t>, </a:t>
            </a:r>
            <a:r>
              <a:rPr lang="ko-KR" altLang="en-US" smtClean="0"/>
              <a:t>물리 요건 등이 포함된다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대표적인 장치로는 랜카드</a:t>
            </a:r>
            <a:r>
              <a:rPr lang="en-US" altLang="ko-KR" smtClean="0"/>
              <a:t>, </a:t>
            </a:r>
            <a:r>
              <a:rPr lang="ko-KR" altLang="en-US" smtClean="0"/>
              <a:t>케이블 허브 등이 물리적 장치에 해당합니다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pPr lvl="1"/>
            <a:r>
              <a:rPr lang="ko-KR" altLang="en-US" b="0" smtClean="0"/>
              <a:t>송신측 </a:t>
            </a:r>
            <a:r>
              <a:rPr lang="en-US" altLang="ko-KR" b="0" smtClean="0"/>
              <a:t>:</a:t>
            </a:r>
            <a:r>
              <a:rPr lang="ko-KR" altLang="en-US" b="0" smtClean="0"/>
              <a:t> 데이터링크계층에서 전송된 비트형태의 신호를 전기신호나 광신호로 변환한 후  전송매체를 통해 전송</a:t>
            </a:r>
            <a:endParaRPr lang="en-US" altLang="ko-KR" b="0" smtClean="0"/>
          </a:p>
          <a:p>
            <a:pPr lvl="1"/>
            <a:r>
              <a:rPr lang="ko-KR" altLang="en-US" smtClean="0"/>
              <a:t>수신측 </a:t>
            </a:r>
            <a:r>
              <a:rPr lang="en-US" altLang="ko-KR" smtClean="0"/>
              <a:t>: </a:t>
            </a:r>
            <a:r>
              <a:rPr lang="ko-KR" altLang="en-US" smtClean="0"/>
              <a:t>전기신호나 광신호를 비트형태로 복원하여 데이터링크계층으로 전송</a:t>
            </a:r>
            <a:endParaRPr lang="en-US" altLang="ko-KR" b="0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OSI </a:t>
            </a:r>
            <a:r>
              <a:rPr lang="ko-KR" altLang="en-US" smtClean="0"/>
              <a:t>참조모델에서의 데이터 단위로는 </a:t>
            </a:r>
            <a:endParaRPr lang="en-US" altLang="ko-KR" smtClean="0"/>
          </a:p>
          <a:p>
            <a:r>
              <a:rPr lang="ko-KR" altLang="en-US" smtClean="0"/>
              <a:t>물리계층 </a:t>
            </a:r>
            <a:r>
              <a:rPr lang="en-US" altLang="ko-KR" smtClean="0"/>
              <a:t>– </a:t>
            </a:r>
            <a:r>
              <a:rPr lang="ko-KR" altLang="en-US" smtClean="0"/>
              <a:t>비트</a:t>
            </a:r>
            <a:endParaRPr lang="en-US" altLang="ko-KR" smtClean="0"/>
          </a:p>
          <a:p>
            <a:r>
              <a:rPr lang="ko-KR" altLang="en-US" smtClean="0"/>
              <a:t>데이터 링크계층 </a:t>
            </a:r>
            <a:r>
              <a:rPr lang="en-US" altLang="ko-KR" smtClean="0"/>
              <a:t>– </a:t>
            </a:r>
            <a:r>
              <a:rPr lang="ko-KR" altLang="en-US" smtClean="0"/>
              <a:t>프레임</a:t>
            </a:r>
            <a:endParaRPr lang="en-US" altLang="ko-KR" smtClean="0"/>
          </a:p>
          <a:p>
            <a:r>
              <a:rPr lang="ko-KR" altLang="en-US" smtClean="0"/>
              <a:t>네트워크 계층 </a:t>
            </a:r>
            <a:r>
              <a:rPr lang="en-US" altLang="ko-KR" smtClean="0"/>
              <a:t>– </a:t>
            </a:r>
            <a:r>
              <a:rPr lang="ko-KR" altLang="en-US" smtClean="0"/>
              <a:t>패킷</a:t>
            </a:r>
            <a:endParaRPr lang="en-US" altLang="ko-KR" smtClean="0"/>
          </a:p>
          <a:p>
            <a:r>
              <a:rPr lang="ko-KR" altLang="en-US" smtClean="0"/>
              <a:t>전송계층 </a:t>
            </a:r>
            <a:r>
              <a:rPr lang="en-US" altLang="ko-KR" smtClean="0"/>
              <a:t>– </a:t>
            </a:r>
            <a:r>
              <a:rPr lang="ko-KR" altLang="en-US" smtClean="0"/>
              <a:t>세그먼트</a:t>
            </a:r>
            <a:endParaRPr lang="en-US" altLang="ko-KR" smtClean="0"/>
          </a:p>
          <a:p>
            <a:r>
              <a:rPr lang="ko-KR" altLang="en-US" smtClean="0"/>
              <a:t>세션</a:t>
            </a:r>
            <a:r>
              <a:rPr lang="en-US" altLang="ko-KR" smtClean="0"/>
              <a:t>,</a:t>
            </a:r>
            <a:r>
              <a:rPr lang="ko-KR" altLang="en-US" smtClean="0"/>
              <a:t>표현</a:t>
            </a:r>
            <a:r>
              <a:rPr lang="en-US" altLang="ko-KR" smtClean="0"/>
              <a:t>, </a:t>
            </a:r>
            <a:r>
              <a:rPr lang="ko-KR" altLang="en-US" smtClean="0"/>
              <a:t>응용 계층 </a:t>
            </a:r>
            <a:r>
              <a:rPr lang="en-US" altLang="ko-KR" smtClean="0"/>
              <a:t>– </a:t>
            </a:r>
            <a:r>
              <a:rPr lang="ko-KR" altLang="en-US" smtClean="0"/>
              <a:t>메시지</a:t>
            </a:r>
            <a:endParaRPr lang="en-US" altLang="ko-KR" smtClean="0"/>
          </a:p>
          <a:p>
            <a:r>
              <a:rPr lang="ko-KR" altLang="en-US" smtClean="0"/>
              <a:t>가 있습니다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7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응용에서 물리로 가는 것 송신측 시스템을 인캡슐레이션 </a:t>
            </a:r>
            <a:endParaRPr lang="en-US" altLang="ko-KR" smtClean="0"/>
          </a:p>
          <a:p>
            <a:r>
              <a:rPr lang="ko-KR" altLang="en-US" smtClean="0"/>
              <a:t>물리에서 응용으로 가는 수신측 시스템을 디캡슐레이션 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8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사용자가 눈으로 보고 실제로 작업하는 계층으로 모든 응용프로그램</a:t>
            </a:r>
            <a:endParaRPr lang="en-US" altLang="ko-KR" smtClean="0"/>
          </a:p>
          <a:p>
            <a:r>
              <a:rPr lang="ko-KR" altLang="en-US" smtClean="0"/>
              <a:t>사용자가 원하고자하는 데이터를 요청하고자 할 때 사용하는 플랫폼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사용자가 특정 어플리케이션을 이용해 데이터를 입력하고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가공한다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5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데이터를 표현하는 방법인</a:t>
            </a:r>
            <a:r>
              <a:rPr lang="en-US" altLang="ko-KR" smtClean="0"/>
              <a:t>, </a:t>
            </a:r>
            <a:r>
              <a:rPr lang="ko-KR" altLang="en-US" smtClean="0"/>
              <a:t>인코딩</a:t>
            </a:r>
            <a:r>
              <a:rPr lang="en-US" altLang="ko-KR" smtClean="0"/>
              <a:t>, </a:t>
            </a:r>
            <a:r>
              <a:rPr lang="ko-KR" altLang="en-US" smtClean="0"/>
              <a:t>압축 암호화 등을 다룸</a:t>
            </a:r>
            <a:endParaRPr lang="en-US" altLang="ko-KR" smtClean="0"/>
          </a:p>
          <a:p>
            <a:r>
              <a:rPr lang="ko-KR" altLang="en-US" smtClean="0"/>
              <a:t>서로다른 시스템이 통신을 할때 수신측에서도 문제없이 데이터를 받아야 하기 때문에</a:t>
            </a:r>
            <a:endParaRPr lang="en-US" altLang="ko-KR" smtClean="0"/>
          </a:p>
          <a:p>
            <a:r>
              <a:rPr lang="ko-KR" altLang="en-US" smtClean="0"/>
              <a:t> 송신측에서 수신측에 공통된 형식을 통해서 변형해서 보내는 역할을 표현계층에서 수행합니다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4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연결에 대해 관장을 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전화처럼 상방으로 동시에 주고받을지</a:t>
            </a:r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혹은 무전기 처럼 번갈아 주고받을지</a:t>
            </a:r>
            <a:endParaRPr lang="en-US" altLang="ko-KR" smtClean="0"/>
          </a:p>
          <a:p>
            <a:r>
              <a:rPr lang="ko-KR" altLang="en-US" smtClean="0"/>
              <a:t>일방적으로 받기만 할지 등 논리적인 통신 회선을 정의하고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회선에 대한 생성</a:t>
            </a:r>
            <a:r>
              <a:rPr lang="en-US" altLang="ko-KR" smtClean="0"/>
              <a:t>, </a:t>
            </a:r>
            <a:r>
              <a:rPr lang="ko-KR" altLang="en-US" smtClean="0"/>
              <a:t>유지 </a:t>
            </a:r>
            <a:r>
              <a:rPr lang="en-US" altLang="ko-KR" smtClean="0"/>
              <a:t>, </a:t>
            </a:r>
            <a:r>
              <a:rPr lang="ko-KR" altLang="en-US" smtClean="0"/>
              <a:t>종료를 관리한다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알맞은 어플리케이션으로 데이터를 보내기 위해 어플리케이션으로부터 들어오는 데이터를 분리해서 유지해주는 기능을 수행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OS(</a:t>
            </a:r>
            <a:r>
              <a:rPr lang="ko-KR" altLang="en-US" smtClean="0"/>
              <a:t>윈도우</a:t>
            </a:r>
            <a:r>
              <a:rPr lang="en-US" altLang="ko-KR" smtClean="0"/>
              <a:t>,</a:t>
            </a:r>
            <a:r>
              <a:rPr lang="ko-KR" altLang="en-US" smtClean="0"/>
              <a:t>리눅스</a:t>
            </a:r>
            <a:r>
              <a:rPr lang="en-US" altLang="ko-KR" smtClean="0"/>
              <a:t>)</a:t>
            </a:r>
            <a:r>
              <a:rPr lang="ko-KR" altLang="en-US" smtClean="0"/>
              <a:t>가 세션 계층에 속한다</a:t>
            </a:r>
            <a:r>
              <a:rPr lang="en-US" altLang="ko-KR" smtClean="0"/>
              <a:t>. 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4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전송계층은 데이터의 전송을 담당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보낼 데이터의 용량과 속도</a:t>
            </a:r>
            <a:r>
              <a:rPr lang="en-US" altLang="ko-KR" smtClean="0"/>
              <a:t>, </a:t>
            </a:r>
            <a:r>
              <a:rPr lang="ko-KR" altLang="en-US" smtClean="0"/>
              <a:t>목적지 등을 처리합니다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 투명하고 신뢰성있는 데이터 전송을 위해 주소설정</a:t>
            </a:r>
            <a:r>
              <a:rPr lang="en-US" altLang="ko-KR" smtClean="0"/>
              <a:t>, </a:t>
            </a:r>
            <a:r>
              <a:rPr lang="ko-KR" altLang="en-US" smtClean="0"/>
              <a:t>전송 연결 설정</a:t>
            </a:r>
            <a:r>
              <a:rPr lang="en-US" altLang="ko-KR" smtClean="0"/>
              <a:t>, </a:t>
            </a:r>
            <a:r>
              <a:rPr lang="ko-KR" altLang="en-US" smtClean="0"/>
              <a:t>데이터 전송</a:t>
            </a:r>
            <a:r>
              <a:rPr lang="en-US" altLang="ko-KR" smtClean="0"/>
              <a:t>, </a:t>
            </a:r>
            <a:r>
              <a:rPr lang="ko-KR" altLang="en-US" smtClean="0"/>
              <a:t>연결 해제 기능을 수행합니다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대표적인 전송계 층의 프로토콜로는</a:t>
            </a:r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데이터를 보내는 쪽에서 수신측이 온전한 데이터를 받을 수 있도록 책임을 지고 </a:t>
            </a:r>
            <a:r>
              <a:rPr lang="ko-KR" altLang="en-US" smtClean="0"/>
              <a:t>문제가 생길 시 보낸 사람한테 책임을 물음</a:t>
            </a:r>
            <a:endParaRPr lang="en-US" altLang="ko-KR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mtClean="0"/>
              <a:t>TCP </a:t>
            </a:r>
            <a:r>
              <a:rPr lang="ko-KR" altLang="en-US" smtClean="0"/>
              <a:t>연결지향 프로토콜</a:t>
            </a:r>
            <a:endParaRPr lang="en-US" altLang="ko-KR" smtClean="0"/>
          </a:p>
          <a:p>
            <a:r>
              <a:rPr lang="ko-KR" altLang="en-US" smtClean="0"/>
              <a:t>수신측이 데이터를 받던 못받던보낸 쪽에선 책임이 없다 </a:t>
            </a:r>
            <a:r>
              <a:rPr lang="en-US" altLang="ko-KR" smtClean="0"/>
              <a:t>&gt;UDP </a:t>
            </a:r>
            <a:r>
              <a:rPr lang="ko-KR" altLang="en-US" smtClean="0"/>
              <a:t>비연결 지향 </a:t>
            </a:r>
            <a:r>
              <a:rPr lang="ko-KR" altLang="en-US" smtClean="0"/>
              <a:t>프로토콜</a:t>
            </a:r>
            <a:endParaRPr lang="en-US" altLang="ko-KR" smtClean="0"/>
          </a:p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네트워크 계층입니다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네트워크 계층의 가장 중요한 일은 패킷을 목적지까지 가장 빠른 길로 전송하는 것 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네트워크 계층에서는 에러의 유무에 상관없이 일단 보내는 것에 중점을 두고</a:t>
            </a:r>
            <a:r>
              <a:rPr lang="en-US" altLang="ko-KR" smtClean="0"/>
              <a:t>, </a:t>
            </a:r>
            <a:r>
              <a:rPr lang="ko-KR" altLang="en-US" smtClean="0"/>
              <a:t>에러가 나면 상위 계층에서 해결해 주기 때문에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에러에 신경쓰지 않습니다</a:t>
            </a:r>
            <a:r>
              <a:rPr lang="en-US" altLang="ko-KR" baseline="0" smtClean="0"/>
              <a:t>.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개방 시스템들 간의 네트워크 연결관리 </a:t>
            </a:r>
            <a:r>
              <a:rPr lang="en-US" altLang="ko-KR" smtClean="0"/>
              <a:t>( </a:t>
            </a:r>
            <a:r>
              <a:rPr lang="ko-KR" altLang="en-US" smtClean="0"/>
              <a:t>네트워크 연결을 설정</a:t>
            </a:r>
            <a:r>
              <a:rPr lang="en-US" altLang="ko-KR" smtClean="0"/>
              <a:t>, </a:t>
            </a:r>
            <a:r>
              <a:rPr lang="ko-KR" altLang="en-US" smtClean="0"/>
              <a:t>유지 </a:t>
            </a:r>
            <a:r>
              <a:rPr lang="en-US" altLang="ko-KR" smtClean="0"/>
              <a:t>, </a:t>
            </a:r>
            <a:r>
              <a:rPr lang="ko-KR" altLang="en-US" smtClean="0"/>
              <a:t>해제</a:t>
            </a:r>
            <a:r>
              <a:rPr lang="en-US" altLang="ko-KR" smtClean="0"/>
              <a:t>, ) , </a:t>
            </a:r>
            <a:r>
              <a:rPr lang="ko-KR" altLang="en-US" smtClean="0"/>
              <a:t>데이터의 교환 및 중계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경로설정과 도착지 주소 를 설정하고</a:t>
            </a:r>
            <a:r>
              <a:rPr lang="en-US" altLang="ko-KR" smtClean="0"/>
              <a:t>, </a:t>
            </a:r>
            <a:r>
              <a:rPr lang="ko-KR" altLang="en-US" smtClean="0"/>
              <a:t>트래픽제어</a:t>
            </a:r>
            <a:r>
              <a:rPr lang="en-US" altLang="ko-KR" smtClean="0"/>
              <a:t>, </a:t>
            </a:r>
            <a:r>
              <a:rPr lang="ko-KR" altLang="en-US" smtClean="0"/>
              <a:t>패킷정보 전송 등을 담당합니다</a:t>
            </a:r>
            <a:r>
              <a:rPr lang="en-US" altLang="ko-KR" smtClean="0"/>
              <a:t>. </a:t>
            </a:r>
            <a:br>
              <a:rPr lang="en-US" altLang="ko-KR" smtClean="0"/>
            </a:b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도착지 주소 </a:t>
            </a:r>
            <a:r>
              <a:rPr lang="en-US" altLang="ko-KR" smtClean="0"/>
              <a:t>&gt; ip &gt; internet protocol &gt;</a:t>
            </a:r>
            <a:r>
              <a:rPr lang="ko-KR" altLang="en-US" smtClean="0"/>
              <a:t>논리적 주소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2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데이터의 물리적인 전송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즉 집접 연결된 노드간의 전송을 담당합니다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endParaRPr lang="en-US" altLang="ko-KR" smtClean="0"/>
          </a:p>
          <a:p>
            <a:r>
              <a:rPr lang="ko-KR" altLang="en-US" smtClean="0"/>
              <a:t>두개의 인접한 개방 시스템들 간의 신뢰성있고 효율적인 정보 전송을 할 수 있도록 함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MAC &gt; media</a:t>
            </a:r>
            <a:r>
              <a:rPr lang="en-US" altLang="ko-KR" baseline="0" smtClean="0"/>
              <a:t> access control </a:t>
            </a:r>
            <a:r>
              <a:rPr lang="ko-KR" altLang="en-US" baseline="0" smtClean="0"/>
              <a:t>매체 접근 제어 </a:t>
            </a:r>
            <a:r>
              <a:rPr lang="en-US" altLang="ko-KR" baseline="0" smtClean="0"/>
              <a:t>&gt;&gt;&gt;</a:t>
            </a:r>
            <a:r>
              <a:rPr lang="en-US" altLang="ko-KR" baseline="0" smtClean="0"/>
              <a:t>MAC </a:t>
            </a:r>
            <a:r>
              <a:rPr lang="ko-KR" altLang="en-US" baseline="0" smtClean="0"/>
              <a:t>주소를 이용해서 데이터를 해당 장비로 보내는 것 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LLC &gt; </a:t>
            </a:r>
            <a:r>
              <a:rPr lang="ko-KR" altLang="en-US" baseline="0" smtClean="0"/>
              <a:t>각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장비를 논리적으로 연결하고 유지하는 역할</a:t>
            </a:r>
            <a:r>
              <a:rPr lang="en-US" altLang="ko-KR" baseline="0" smtClean="0"/>
              <a:t>.</a:t>
            </a:r>
            <a:endParaRPr lang="en-US" altLang="ko-KR" baseline="0" smtClean="0"/>
          </a:p>
          <a:p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네트워크 계층에서 다루지 않았던 게 있었죠</a:t>
            </a:r>
            <a:r>
              <a:rPr lang="en-US" altLang="ko-KR" smtClean="0"/>
              <a:t>. </a:t>
            </a:r>
            <a:r>
              <a:rPr lang="ko-KR" altLang="en-US" smtClean="0"/>
              <a:t>데이터 전송의 오류</a:t>
            </a:r>
            <a:r>
              <a:rPr lang="en-US" altLang="ko-KR" smtClean="0"/>
              <a:t>,,)</a:t>
            </a:r>
          </a:p>
          <a:p>
            <a:endParaRPr lang="en-US" altLang="ko-KR" smtClean="0"/>
          </a:p>
          <a:p>
            <a:r>
              <a:rPr lang="ko-KR" altLang="en-US" smtClean="0"/>
              <a:t>데이터의 원활한 흐름을 위하여 입출력제어</a:t>
            </a:r>
            <a:r>
              <a:rPr lang="en-US" altLang="ko-KR" smtClean="0"/>
              <a:t>, </a:t>
            </a:r>
            <a:r>
              <a:rPr lang="ko-KR" altLang="en-US" smtClean="0"/>
              <a:t>회선제어</a:t>
            </a:r>
            <a:r>
              <a:rPr lang="en-US" altLang="ko-KR" smtClean="0"/>
              <a:t>, </a:t>
            </a:r>
            <a:r>
              <a:rPr lang="ko-KR" altLang="en-US" smtClean="0"/>
              <a:t>동기제어</a:t>
            </a:r>
            <a:r>
              <a:rPr lang="en-US" altLang="ko-KR" smtClean="0"/>
              <a:t>, </a:t>
            </a:r>
            <a:r>
              <a:rPr lang="ko-KR" altLang="en-US" smtClean="0"/>
              <a:t>오류제어</a:t>
            </a:r>
            <a:r>
              <a:rPr lang="en-US" altLang="ko-KR" smtClean="0"/>
              <a:t>, </a:t>
            </a:r>
            <a:r>
              <a:rPr lang="ko-KR" altLang="en-US" smtClean="0"/>
              <a:t>흐름 제어 등을 수행하는 전송제어가</a:t>
            </a:r>
            <a:endParaRPr lang="en-US" altLang="ko-KR" smtClean="0"/>
          </a:p>
          <a:p>
            <a:r>
              <a:rPr lang="ko-KR" altLang="en-US" smtClean="0"/>
              <a:t>데이터 링크 계층에서 수행됨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전송제어 절차 </a:t>
            </a:r>
            <a:r>
              <a:rPr lang="en-US" altLang="ko-KR" smtClean="0"/>
              <a:t>&gt; </a:t>
            </a:r>
          </a:p>
          <a:p>
            <a:r>
              <a:rPr lang="ko-KR" altLang="en-US" smtClean="0"/>
              <a:t>데이터 통신 회선의 접속</a:t>
            </a:r>
            <a:r>
              <a:rPr lang="en-US" altLang="ko-KR" baseline="0" smtClean="0"/>
              <a:t> : </a:t>
            </a:r>
            <a:r>
              <a:rPr lang="ko-KR" altLang="en-US" baseline="0" smtClean="0"/>
              <a:t>통신 회선과 단말기를 물리적으로 접속하는 단계</a:t>
            </a:r>
            <a:endParaRPr lang="en-US" altLang="ko-KR" baseline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baseline="0" smtClean="0"/>
              <a:t>데이터 링크 설정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송수신간의 확실한 전송을 위해 논리적 경로를 구성하는 단계</a:t>
            </a:r>
            <a:endParaRPr lang="en-US" altLang="ko-KR" baseline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baseline="0" smtClean="0"/>
              <a:t>&gt; </a:t>
            </a:r>
            <a:r>
              <a:rPr lang="ko-KR" altLang="en-US" baseline="0" smtClean="0"/>
              <a:t>정보 메시지 전송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설정된 데이터 링크를 통해 데이터를 수신측에 전송하고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오류제어와 순서 제어를 수행</a:t>
            </a:r>
            <a:endParaRPr lang="en-US" altLang="ko-KR" baseline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baseline="0" smtClean="0"/>
              <a:t>&gt; </a:t>
            </a:r>
            <a:r>
              <a:rPr lang="ko-KR" altLang="en-US" baseline="0" smtClean="0"/>
              <a:t>데이터 링크 종결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송수신 측간의 논리적 경로를 해제 </a:t>
            </a:r>
            <a:endParaRPr lang="en-US" altLang="ko-KR" baseline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baseline="0" smtClean="0"/>
              <a:t>&gt;</a:t>
            </a:r>
            <a:r>
              <a:rPr lang="ko-KR" altLang="en-US" baseline="0" smtClean="0"/>
              <a:t>데이터 통신 회선의 절단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통신 회선과 단말기 간의 물리적 접속을 차단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6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301208"/>
            <a:ext cx="8229600" cy="1319660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9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1263"/>
            <a:ext cx="4614859" cy="46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3645024"/>
            <a:ext cx="4283968" cy="12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1" y="68638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네트워크 개론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쉽게 배우는 네트워크의 기본 원리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2021-06-08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179512" y="5157192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Chapter 04</a:t>
            </a:r>
            <a:r>
              <a:rPr lang="en-US" altLang="ko-KR" sz="4000" dirty="0"/>
              <a:t>. OSI </a:t>
            </a:r>
            <a:r>
              <a:rPr lang="ko-KR" altLang="en-US" sz="4000" dirty="0"/>
              <a:t>참조 모델</a:t>
            </a:r>
            <a:endParaRPr lang="ko-KR" altLang="en-US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 smtClean="0"/>
              <a:t>계층 </a:t>
            </a:r>
            <a:r>
              <a:rPr lang="en-US" altLang="ko-KR" dirty="0"/>
              <a:t>: </a:t>
            </a:r>
            <a:r>
              <a:rPr lang="ko-KR" altLang="en-US" dirty="0" smtClean="0"/>
              <a:t>세션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/>
              <a:t>세션 계층</a:t>
            </a:r>
            <a:r>
              <a:rPr lang="en-US" altLang="ko-KR" b="0" dirty="0"/>
              <a:t>(Session Layer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응용 </a:t>
            </a:r>
            <a:r>
              <a:rPr lang="ko-KR" altLang="en-US" b="0" dirty="0"/>
              <a:t>프로그램 계층 간의 통신을 </a:t>
            </a:r>
            <a:r>
              <a:rPr lang="ko-KR" altLang="en-US" b="0" dirty="0" smtClean="0"/>
              <a:t>제어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접속을 </a:t>
            </a:r>
            <a:r>
              <a:rPr lang="ko-KR" altLang="en-US" b="0" dirty="0"/>
              <a:t>설정</a:t>
            </a:r>
            <a:r>
              <a:rPr lang="en-US" altLang="ko-KR" b="0" dirty="0"/>
              <a:t>·</a:t>
            </a:r>
            <a:r>
              <a:rPr lang="ko-KR" altLang="en-US" b="0" dirty="0"/>
              <a:t>유지</a:t>
            </a:r>
            <a:r>
              <a:rPr lang="en-US" altLang="ko-KR" b="0" dirty="0"/>
              <a:t>·</a:t>
            </a:r>
            <a:r>
              <a:rPr lang="ko-KR" altLang="en-US" b="0" dirty="0"/>
              <a:t>종료시켜주는 </a:t>
            </a:r>
            <a:r>
              <a:rPr lang="ko-KR" altLang="en-US" b="0" dirty="0" smtClean="0"/>
              <a:t>역할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1"/>
            <a:r>
              <a:rPr lang="ko-KR" altLang="en-US" dirty="0" smtClean="0"/>
              <a:t>데이터 단위</a:t>
            </a:r>
            <a:r>
              <a:rPr lang="en-US" altLang="ko-KR" dirty="0" smtClean="0"/>
              <a:t>(PDU :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)</a:t>
            </a:r>
            <a:endParaRPr lang="en-US" altLang="ko-KR" b="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573016"/>
            <a:ext cx="3168352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12976"/>
            <a:ext cx="5484779" cy="319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0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 smtClean="0"/>
              <a:t>계층</a:t>
            </a:r>
            <a:r>
              <a:rPr lang="en-US" altLang="ko-KR" dirty="0"/>
              <a:t>: </a:t>
            </a:r>
            <a:r>
              <a:rPr lang="ko-KR" altLang="en-US" dirty="0" smtClean="0"/>
              <a:t>전</a:t>
            </a:r>
            <a:r>
              <a:rPr lang="ko-KR" altLang="en-US" dirty="0"/>
              <a:t>송</a:t>
            </a:r>
            <a:r>
              <a:rPr lang="ko-KR" altLang="en-US" dirty="0" smtClean="0"/>
              <a:t>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b="0" dirty="0"/>
              <a:t>전송 계층</a:t>
            </a:r>
            <a:r>
              <a:rPr lang="en-US" altLang="ko-KR" b="0" dirty="0"/>
              <a:t>(Transport Layer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/>
            <a:r>
              <a:rPr lang="ko-KR" altLang="en-US" dirty="0"/>
              <a:t>데이터를 </a:t>
            </a:r>
            <a:r>
              <a:rPr lang="ko-KR" altLang="en-US" dirty="0" err="1"/>
              <a:t>패킷</a:t>
            </a:r>
            <a:r>
              <a:rPr lang="ko-KR" altLang="en-US" dirty="0"/>
              <a:t> 단위로 분할</a:t>
            </a:r>
            <a:r>
              <a:rPr lang="en-US" altLang="ko-KR" dirty="0"/>
              <a:t>(</a:t>
            </a:r>
            <a:r>
              <a:rPr lang="ko-KR" altLang="en-US" dirty="0"/>
              <a:t>단편화</a:t>
            </a:r>
            <a:r>
              <a:rPr lang="en-US" altLang="ko-KR" dirty="0"/>
              <a:t>)</a:t>
            </a:r>
            <a:r>
              <a:rPr lang="ko-KR" altLang="en-US" dirty="0"/>
              <a:t>하여 전송한 후 </a:t>
            </a:r>
            <a:r>
              <a:rPr lang="ko-KR" altLang="en-US" dirty="0" smtClean="0"/>
              <a:t>재결합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이더넷의</a:t>
            </a:r>
            <a:r>
              <a:rPr lang="ko-KR" altLang="en-US" dirty="0" smtClean="0"/>
              <a:t> </a:t>
            </a:r>
            <a:r>
              <a:rPr lang="ko-KR" altLang="en-US" dirty="0" err="1"/>
              <a:t>패킷</a:t>
            </a:r>
            <a:r>
              <a:rPr lang="ko-KR" altLang="en-US" dirty="0"/>
              <a:t> 크기 </a:t>
            </a:r>
            <a:r>
              <a:rPr lang="en-US" altLang="ko-KR" dirty="0"/>
              <a:t>: 1518</a:t>
            </a:r>
            <a:r>
              <a:rPr lang="ko-KR" altLang="en-US" dirty="0" smtClean="0"/>
              <a:t>바이트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오류 </a:t>
            </a:r>
            <a:r>
              <a:rPr lang="ko-KR" altLang="en-US" b="0" dirty="0"/>
              <a:t>복구와 </a:t>
            </a:r>
            <a:r>
              <a:rPr lang="ko-KR" altLang="en-US" b="0" dirty="0" smtClean="0"/>
              <a:t>흐름 </a:t>
            </a:r>
            <a:r>
              <a:rPr lang="ko-KR" altLang="en-US" b="0" dirty="0"/>
              <a:t>제어 등을 </a:t>
            </a:r>
            <a:r>
              <a:rPr lang="ko-KR" altLang="en-US" b="0" dirty="0" smtClean="0"/>
              <a:t>담당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시스템 간에 </a:t>
            </a:r>
            <a:r>
              <a:rPr lang="ko-KR" altLang="en-US" dirty="0" smtClean="0"/>
              <a:t>투명하고 </a:t>
            </a:r>
            <a:r>
              <a:rPr lang="ko-KR" altLang="en-US" b="0" dirty="0" smtClean="0"/>
              <a:t>신뢰성 </a:t>
            </a:r>
            <a:r>
              <a:rPr lang="ko-KR" altLang="en-US" b="0" dirty="0"/>
              <a:t>있는 데이터를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대표적인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: TCP</a:t>
            </a:r>
            <a:r>
              <a:rPr lang="en-US" altLang="ko-KR" dirty="0"/>
              <a:t>, </a:t>
            </a:r>
            <a:r>
              <a:rPr lang="en-US" altLang="ko-KR" dirty="0" smtClean="0"/>
              <a:t>UDP</a:t>
            </a:r>
          </a:p>
          <a:p>
            <a:pPr lvl="1"/>
            <a:r>
              <a:rPr lang="ko-KR" altLang="en-US" dirty="0"/>
              <a:t>프로토콜 데이터 단위</a:t>
            </a:r>
            <a:r>
              <a:rPr lang="en-US" altLang="ko-KR" dirty="0"/>
              <a:t>(PDU)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세그먼트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장치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게이트웨이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266429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75885"/>
            <a:ext cx="4499992" cy="365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8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400600"/>
          </a:xfrm>
        </p:spPr>
        <p:txBody>
          <a:bodyPr/>
          <a:lstStyle/>
          <a:p>
            <a:r>
              <a:rPr lang="ko-KR" altLang="en-US" b="0" dirty="0"/>
              <a:t>네트워크 계층</a:t>
            </a:r>
            <a:r>
              <a:rPr lang="en-US" altLang="ko-KR" b="0" dirty="0"/>
              <a:t>(Network Layer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프로토콜을 사용하여 최적의 경로를 </a:t>
            </a:r>
            <a:r>
              <a:rPr lang="ko-KR" altLang="en-US" b="0" dirty="0" smtClean="0"/>
              <a:t>선택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데이터를 전송할 </a:t>
            </a:r>
            <a:r>
              <a:rPr lang="ko-KR" altLang="en-US" dirty="0" smtClean="0"/>
              <a:t>때 송</a:t>
            </a:r>
            <a:r>
              <a:rPr lang="ko-KR" altLang="en-US" b="0" dirty="0" smtClean="0"/>
              <a:t>수신 </a:t>
            </a:r>
            <a:r>
              <a:rPr lang="ko-KR" altLang="en-US" b="0" dirty="0"/>
              <a:t>측의 </a:t>
            </a:r>
            <a:r>
              <a:rPr lang="en-US" altLang="ko-KR" b="0" dirty="0" smtClean="0"/>
              <a:t>IP</a:t>
            </a:r>
            <a:r>
              <a:rPr lang="ko-KR" altLang="en-US" b="0" dirty="0" smtClean="0"/>
              <a:t>주소를 이용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프로토콜 데이터 단위</a:t>
            </a:r>
            <a:r>
              <a:rPr lang="en-US" altLang="ko-KR" dirty="0" smtClean="0"/>
              <a:t>(PDU) : </a:t>
            </a:r>
            <a:r>
              <a:rPr lang="ko-KR" altLang="en-US" dirty="0" err="1" smtClean="0"/>
              <a:t>패킷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대표적인 장치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라우터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L3</a:t>
            </a:r>
            <a:r>
              <a:rPr lang="ko-KR" altLang="en-US" dirty="0" smtClean="0"/>
              <a:t>스위치</a:t>
            </a:r>
            <a:endParaRPr lang="en-US" altLang="ko-KR" b="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84984"/>
            <a:ext cx="295232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28" y="3079852"/>
            <a:ext cx="5934472" cy="376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9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 smtClean="0"/>
              <a:t>계층 </a:t>
            </a:r>
            <a:r>
              <a:rPr lang="en-US" altLang="ko-KR" dirty="0"/>
              <a:t>: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/>
              <a:t>데이터 링크 계층</a:t>
            </a:r>
            <a:r>
              <a:rPr lang="en-US" altLang="ko-KR" b="0" dirty="0"/>
              <a:t>(Data Link Layer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/>
            <a:r>
              <a:rPr lang="ko-KR" altLang="en-US" dirty="0" smtClean="0"/>
              <a:t>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전기적신호</a:t>
            </a:r>
            <a:r>
              <a:rPr lang="en-US" altLang="ko-KR" dirty="0"/>
              <a:t>)</a:t>
            </a:r>
            <a:r>
              <a:rPr lang="ko-KR" altLang="en-US" dirty="0" smtClean="0"/>
              <a:t>를 논리적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정보가 함축된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 </a:t>
            </a:r>
            <a:r>
              <a:rPr lang="ko-KR" altLang="en-US" b="0" dirty="0" smtClean="0"/>
              <a:t>데이터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단위</a:t>
            </a:r>
            <a:r>
              <a:rPr lang="en-US" altLang="ko-KR" b="0" dirty="0" smtClean="0"/>
              <a:t>(</a:t>
            </a:r>
            <a:r>
              <a:rPr lang="en-US" altLang="ko-KR" dirty="0" smtClean="0"/>
              <a:t>PDU) : </a:t>
            </a:r>
            <a:r>
              <a:rPr lang="ko-KR" altLang="en-US" dirty="0" smtClean="0"/>
              <a:t>프레임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전송하려는 </a:t>
            </a:r>
            <a:r>
              <a:rPr lang="ko-KR" altLang="en-US" b="0" dirty="0"/>
              <a:t>데이터에 </a:t>
            </a:r>
            <a:r>
              <a:rPr lang="ko-KR" altLang="en-US" b="0" dirty="0" smtClean="0"/>
              <a:t>인접하는 </a:t>
            </a:r>
            <a:r>
              <a:rPr lang="ko-KR" altLang="en-US" b="0" dirty="0" err="1"/>
              <a:t>노드</a:t>
            </a:r>
            <a:r>
              <a:rPr lang="en-US" altLang="ko-KR" b="0" dirty="0"/>
              <a:t>(</a:t>
            </a:r>
            <a:r>
              <a:rPr lang="ko-KR" altLang="en-US" b="0" dirty="0"/>
              <a:t>시스템</a:t>
            </a:r>
            <a:r>
              <a:rPr lang="en-US" altLang="ko-KR" b="0" dirty="0"/>
              <a:t>)</a:t>
            </a:r>
            <a:r>
              <a:rPr lang="ko-KR" altLang="en-US" b="0" dirty="0"/>
              <a:t>의 </a:t>
            </a:r>
            <a:r>
              <a:rPr lang="en-US" altLang="ko-KR" b="0" dirty="0" smtClean="0"/>
              <a:t>MAC</a:t>
            </a:r>
            <a:r>
              <a:rPr lang="ko-KR" altLang="en-US" b="0" dirty="0" smtClean="0"/>
              <a:t>주소가 </a:t>
            </a:r>
            <a:r>
              <a:rPr lang="ko-KR" altLang="en-US" b="0" dirty="0"/>
              <a:t>더해진다</a:t>
            </a:r>
            <a:r>
              <a:rPr lang="en-US" altLang="ko-KR" b="0" dirty="0" smtClean="0"/>
              <a:t>.</a:t>
            </a:r>
          </a:p>
          <a:p>
            <a:pPr lvl="3"/>
            <a:r>
              <a:rPr lang="en-US" altLang="ko-KR" b="0" dirty="0" smtClean="0"/>
              <a:t> </a:t>
            </a:r>
            <a:r>
              <a:rPr lang="ko-KR" altLang="en-US" b="0" dirty="0" smtClean="0"/>
              <a:t> 최종 </a:t>
            </a:r>
            <a:r>
              <a:rPr lang="ko-KR" altLang="en-US" b="0" dirty="0"/>
              <a:t>수신지의 </a:t>
            </a:r>
            <a:r>
              <a:rPr lang="en-US" altLang="ko-KR" b="0" dirty="0" smtClean="0"/>
              <a:t>MAC</a:t>
            </a:r>
            <a:r>
              <a:rPr lang="ko-KR" altLang="en-US" b="0" dirty="0" smtClean="0"/>
              <a:t>주소가 </a:t>
            </a:r>
            <a:r>
              <a:rPr lang="ko-KR" altLang="en-US" b="0" dirty="0"/>
              <a:t>아니라 </a:t>
            </a:r>
            <a:r>
              <a:rPr lang="ko-KR" altLang="en-US" b="0" dirty="0" smtClean="0"/>
              <a:t>전송되는 </a:t>
            </a:r>
            <a:r>
              <a:rPr lang="ko-KR" altLang="en-US" b="0" dirty="0"/>
              <a:t>다음 </a:t>
            </a:r>
            <a:r>
              <a:rPr lang="ko-KR" altLang="en-US" b="0" dirty="0" err="1"/>
              <a:t>노드의</a:t>
            </a:r>
            <a:r>
              <a:rPr lang="ko-KR" altLang="en-US" b="0" dirty="0"/>
              <a:t> </a:t>
            </a:r>
            <a:r>
              <a:rPr lang="en-US" altLang="ko-KR" b="0" dirty="0" smtClean="0"/>
              <a:t>MAC</a:t>
            </a:r>
            <a:r>
              <a:rPr lang="ko-KR" altLang="en-US" b="0" dirty="0" smtClean="0"/>
              <a:t>주소</a:t>
            </a:r>
            <a:r>
              <a:rPr lang="ko-KR" altLang="en-US" dirty="0" smtClean="0"/>
              <a:t>가 지정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대표적인 장치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브리지</a:t>
            </a:r>
            <a:r>
              <a:rPr lang="en-US" altLang="ko-KR" b="0" dirty="0" smtClean="0"/>
              <a:t>, L2</a:t>
            </a:r>
            <a:r>
              <a:rPr lang="ko-KR" altLang="en-US" b="0" dirty="0" smtClean="0"/>
              <a:t>스위치</a:t>
            </a:r>
            <a:endParaRPr lang="en-US" altLang="ko-KR" b="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45024"/>
            <a:ext cx="3744416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60739"/>
            <a:ext cx="4932040" cy="369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9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ko-KR" altLang="en-US" dirty="0"/>
              <a:t>물리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/>
              <a:t>물리 계층</a:t>
            </a:r>
            <a:r>
              <a:rPr lang="en-US" altLang="ko-KR" b="0" dirty="0"/>
              <a:t>(Physical Layer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시스템 간에 데이터를 </a:t>
            </a:r>
            <a:r>
              <a:rPr lang="ko-KR" altLang="en-US" b="0" dirty="0" smtClean="0"/>
              <a:t>전송에 관련된 전기적</a:t>
            </a:r>
            <a:r>
              <a:rPr lang="en-US" altLang="ko-KR" b="0" dirty="0"/>
              <a:t>·</a:t>
            </a:r>
            <a:r>
              <a:rPr lang="ko-KR" altLang="en-US" b="0" dirty="0"/>
              <a:t>기계적</a:t>
            </a:r>
            <a:r>
              <a:rPr lang="en-US" altLang="ko-KR" b="0" dirty="0"/>
              <a:t>·</a:t>
            </a:r>
            <a:r>
              <a:rPr lang="ko-KR" altLang="en-US" b="0" dirty="0"/>
              <a:t>절차적</a:t>
            </a:r>
            <a:r>
              <a:rPr lang="en-US" altLang="ko-KR" b="0" dirty="0"/>
              <a:t>·</a:t>
            </a:r>
            <a:r>
              <a:rPr lang="ko-KR" altLang="en-US" b="0" dirty="0"/>
              <a:t>기능적 특성 등을 </a:t>
            </a:r>
            <a:r>
              <a:rPr lang="ko-KR" altLang="en-US" b="0" dirty="0" smtClean="0"/>
              <a:t>정의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err="1" smtClean="0"/>
              <a:t>송신측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데이터링크계층에서 전송된 비트형태의 신호를 전기신호나 </a:t>
            </a:r>
            <a:r>
              <a:rPr lang="ko-KR" altLang="en-US" b="0" dirty="0" err="1" smtClean="0"/>
              <a:t>광신호로</a:t>
            </a:r>
            <a:r>
              <a:rPr lang="ko-KR" altLang="en-US" b="0" dirty="0" smtClean="0"/>
              <a:t> 변환한 후  전송매체를 통해 전송</a:t>
            </a:r>
            <a:endParaRPr lang="en-US" altLang="ko-KR" b="0" dirty="0" smtClean="0"/>
          </a:p>
          <a:p>
            <a:pPr lvl="1"/>
            <a:r>
              <a:rPr lang="ko-KR" altLang="en-US" dirty="0" err="1" smtClean="0"/>
              <a:t>수신측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전기신호나 </a:t>
            </a:r>
            <a:r>
              <a:rPr lang="ko-KR" altLang="en-US" dirty="0" err="1" smtClean="0"/>
              <a:t>광신호를</a:t>
            </a:r>
            <a:r>
              <a:rPr lang="ko-KR" altLang="en-US" dirty="0" smtClean="0"/>
              <a:t> 비트형태로 복원하여 데이터링크계층으로 전송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대표적인 장치 </a:t>
            </a:r>
            <a:r>
              <a:rPr lang="en-US" altLang="ko-KR" dirty="0" smtClean="0"/>
              <a:t>: LAN 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 smtClean="0"/>
              <a:t>케이블</a:t>
            </a:r>
            <a:r>
              <a:rPr lang="en-US" altLang="ko-KR" dirty="0"/>
              <a:t>, </a:t>
            </a:r>
            <a:r>
              <a:rPr lang="ko-KR" altLang="en-US" dirty="0" smtClean="0"/>
              <a:t>허브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물리적 장치가 해당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3789040"/>
            <a:ext cx="374441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26" y="3573016"/>
            <a:ext cx="5473799" cy="311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7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-1642" y="1556792"/>
            <a:ext cx="9144000" cy="25202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accent6"/>
                </a:solidFill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감사합니다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en-US" altLang="ko-KR" dirty="0" smtClean="0"/>
              <a:t>OSI </a:t>
            </a:r>
            <a:r>
              <a:rPr lang="ko-KR" altLang="en-US" dirty="0"/>
              <a:t>참조 모델의 개요</a:t>
            </a:r>
          </a:p>
          <a:p>
            <a:r>
              <a:rPr lang="en-US" altLang="ko-KR" smtClean="0"/>
              <a:t>OSI </a:t>
            </a:r>
            <a:r>
              <a:rPr lang="ko-KR" altLang="en-US" dirty="0"/>
              <a:t>참조 모델 </a:t>
            </a:r>
            <a:r>
              <a:rPr lang="en-US" altLang="ko-KR"/>
              <a:t>7</a:t>
            </a:r>
            <a:r>
              <a:rPr lang="ko-KR" altLang="en-US" smtClean="0"/>
              <a:t>계층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OSI </a:t>
            </a:r>
            <a:r>
              <a:rPr lang="ko-KR" altLang="en-US" sz="1600" dirty="0"/>
              <a:t>참조 모델의 기본 개념을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OSI </a:t>
            </a:r>
            <a:r>
              <a:rPr lang="ko-KR" altLang="en-US" sz="1600" dirty="0"/>
              <a:t>참조 모델의 계층 구조를 </a:t>
            </a:r>
            <a:r>
              <a:rPr lang="ko-KR" altLang="en-US" sz="1600"/>
              <a:t>학습한다</a:t>
            </a:r>
            <a:r>
              <a:rPr lang="en-US" altLang="ko-KR" sz="1600" smtClean="0"/>
              <a:t>.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OSI </a:t>
            </a:r>
            <a:r>
              <a:rPr lang="ko-KR" altLang="en-US" dirty="0"/>
              <a:t>참조 모델의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0" dirty="0" smtClean="0"/>
              <a:t>계층화</a:t>
            </a:r>
            <a:r>
              <a:rPr lang="en-US" altLang="ko-KR" b="0" dirty="0" smtClean="0"/>
              <a:t>(layer)</a:t>
            </a:r>
          </a:p>
          <a:p>
            <a:pPr lvl="1"/>
            <a:r>
              <a:rPr lang="ko-KR" altLang="en-US" b="0" dirty="0" smtClean="0"/>
              <a:t>통신 </a:t>
            </a:r>
            <a:r>
              <a:rPr lang="ko-KR" altLang="en-US" b="0" dirty="0"/>
              <a:t>기술의 도입과 통신 기능의 확장을 쉽게 하려고 프로토콜을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몇 </a:t>
            </a:r>
            <a:r>
              <a:rPr lang="ko-KR" altLang="en-US" b="0" dirty="0"/>
              <a:t>개의 계층으로 </a:t>
            </a:r>
            <a:r>
              <a:rPr lang="ko-KR" altLang="en-US" b="0" dirty="0" smtClean="0"/>
              <a:t>나누는 것</a:t>
            </a:r>
            <a:endParaRPr lang="en-US" altLang="ko-KR" b="0" dirty="0" smtClean="0"/>
          </a:p>
          <a:p>
            <a:r>
              <a:rPr lang="en-US" altLang="ko-KR" b="0" dirty="0" smtClean="0"/>
              <a:t>OSI(Open </a:t>
            </a:r>
            <a:r>
              <a:rPr lang="en-US" altLang="ko-KR" b="0" dirty="0"/>
              <a:t>System Interconnection)’ </a:t>
            </a:r>
            <a:r>
              <a:rPr lang="ko-KR" altLang="en-US" b="0" dirty="0" smtClean="0"/>
              <a:t>모델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7</a:t>
            </a:r>
            <a:r>
              <a:rPr lang="ko-KR" altLang="en-US" b="0" dirty="0"/>
              <a:t>계층으로 분류하여 각 계층마다 프로토콜을 </a:t>
            </a:r>
            <a:r>
              <a:rPr lang="ko-KR" altLang="en-US" b="0" dirty="0" smtClean="0"/>
              <a:t>규정한 규격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65913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6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OSI </a:t>
            </a:r>
            <a:r>
              <a:rPr lang="ko-KR" altLang="en-US" dirty="0"/>
              <a:t>참조 모델의 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0" dirty="0" smtClean="0"/>
              <a:t>물리 </a:t>
            </a:r>
            <a:r>
              <a:rPr lang="ko-KR" altLang="en-US" b="0" dirty="0"/>
              <a:t>계층</a:t>
            </a:r>
            <a:r>
              <a:rPr lang="en-US" altLang="ko-KR" b="0" dirty="0"/>
              <a:t>(1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데이터 링크 계층</a:t>
            </a:r>
            <a:r>
              <a:rPr lang="en-US" altLang="ko-KR" b="0" dirty="0"/>
              <a:t>(2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네트워크 계층</a:t>
            </a:r>
            <a:r>
              <a:rPr lang="en-US" altLang="ko-KR" b="0" dirty="0"/>
              <a:t>(3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전송 </a:t>
            </a:r>
            <a:r>
              <a:rPr lang="ko-KR" altLang="en-US" b="0" dirty="0" smtClean="0"/>
              <a:t>계층</a:t>
            </a:r>
            <a:r>
              <a:rPr lang="en-US" altLang="ko-KR" b="0" dirty="0"/>
              <a:t>(4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세션 계층</a:t>
            </a:r>
            <a:r>
              <a:rPr lang="en-US" altLang="ko-KR" b="0" dirty="0"/>
              <a:t>(5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표현 계층</a:t>
            </a:r>
            <a:r>
              <a:rPr lang="en-US" altLang="ko-KR" b="0" dirty="0"/>
              <a:t>(6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응용 계층</a:t>
            </a:r>
            <a:r>
              <a:rPr lang="en-US" altLang="ko-KR" b="0" dirty="0"/>
              <a:t>(7</a:t>
            </a:r>
            <a:r>
              <a:rPr lang="ko-KR" altLang="en-US" b="0" dirty="0"/>
              <a:t>계층</a:t>
            </a:r>
            <a:r>
              <a:rPr lang="en-US" altLang="ko-KR" b="0" dirty="0"/>
              <a:t>)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구성</a:t>
            </a:r>
            <a:endParaRPr lang="en-US" altLang="ko-KR" b="0" dirty="0" smtClean="0"/>
          </a:p>
          <a:p>
            <a:pPr>
              <a:lnSpc>
                <a:spcPct val="100000"/>
              </a:lnSpc>
            </a:pPr>
            <a:endParaRPr lang="en-US" altLang="ko-KR" b="0" dirty="0" smtClean="0"/>
          </a:p>
          <a:p>
            <a:pPr lvl="1"/>
            <a:r>
              <a:rPr lang="ko-KR" altLang="en-US" b="0" dirty="0" smtClean="0"/>
              <a:t>각 </a:t>
            </a:r>
            <a:r>
              <a:rPr lang="ko-KR" altLang="en-US" b="0" dirty="0"/>
              <a:t>계층은 헤더와 데이터 단위</a:t>
            </a:r>
            <a:r>
              <a:rPr lang="en-US" altLang="ko-KR" b="0" dirty="0"/>
              <a:t>(Data Unit </a:t>
            </a:r>
            <a:r>
              <a:rPr lang="ko-KR" altLang="en-US" b="0" dirty="0"/>
              <a:t>또는 </a:t>
            </a:r>
            <a:r>
              <a:rPr lang="en-US" altLang="ko-KR" b="0" dirty="0"/>
              <a:t>Protocol Data Unit)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정의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헤더에는 </a:t>
            </a:r>
            <a:r>
              <a:rPr lang="ko-KR" altLang="en-US" b="0" dirty="0"/>
              <a:t>각 계층의 기능과 관련된 </a:t>
            </a:r>
            <a:r>
              <a:rPr lang="ko-KR" altLang="en-US" b="0" dirty="0" smtClean="0"/>
              <a:t>정보</a:t>
            </a:r>
            <a:r>
              <a:rPr lang="en-US" altLang="ko-KR" b="0" dirty="0" smtClean="0"/>
              <a:t>(PCI : Program Control Information)</a:t>
            </a:r>
            <a:r>
              <a:rPr lang="ko-KR" altLang="en-US" b="0" dirty="0" smtClean="0"/>
              <a:t>가 포함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(</a:t>
            </a:r>
            <a:r>
              <a:rPr lang="ko-KR" altLang="en-US" b="0" dirty="0" smtClean="0"/>
              <a:t>포트</a:t>
            </a:r>
            <a:r>
              <a:rPr lang="en-US" altLang="ko-KR" dirty="0" smtClean="0"/>
              <a:t>, 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MAC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오류점검코드 등</a:t>
            </a:r>
            <a:r>
              <a:rPr lang="en-US" altLang="ko-KR" dirty="0" smtClean="0"/>
              <a:t>)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송신 </a:t>
            </a:r>
            <a:r>
              <a:rPr lang="ko-KR" altLang="en-US" b="0" dirty="0"/>
              <a:t>측이 헤더를 생성하여 추가하면 </a:t>
            </a:r>
            <a:r>
              <a:rPr lang="ko-KR" altLang="en-US" b="0" dirty="0" smtClean="0"/>
              <a:t>수신 </a:t>
            </a:r>
            <a:r>
              <a:rPr lang="ko-KR" altLang="en-US" b="0" dirty="0"/>
              <a:t>측에서 해당 계층이 이 헤더를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dirty="0"/>
              <a:t>상위 계층이나 하위 계층 사이에 주고받는 것을 ‘서비스 데이터 단위</a:t>
            </a:r>
            <a:r>
              <a:rPr lang="en-US" altLang="ko-KR" dirty="0"/>
              <a:t>(SDU</a:t>
            </a:r>
            <a:r>
              <a:rPr lang="en-US" altLang="ko-KR" dirty="0" smtClean="0"/>
              <a:t>)’</a:t>
            </a:r>
          </a:p>
          <a:p>
            <a:pPr lvl="1"/>
            <a:r>
              <a:rPr lang="ko-KR" altLang="en-US" dirty="0" smtClean="0"/>
              <a:t>같은 </a:t>
            </a:r>
            <a:r>
              <a:rPr lang="ko-KR" altLang="en-US" dirty="0"/>
              <a:t>계층 사이에서 주고받는 것을 ‘프로토콜 데이터 단위</a:t>
            </a:r>
            <a:r>
              <a:rPr lang="en-US" altLang="ko-KR" dirty="0"/>
              <a:t>(PDU</a:t>
            </a:r>
            <a:r>
              <a:rPr lang="en-US" altLang="ko-KR" dirty="0" smtClean="0"/>
              <a:t>)’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7315200" cy="184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5877272"/>
            <a:ext cx="305983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dirty="0" smtClean="0"/>
              <a:t>보통 프로토콜데이터 단위</a:t>
            </a:r>
            <a:r>
              <a:rPr lang="en-US" altLang="ko-KR" sz="1200" dirty="0" smtClean="0"/>
              <a:t>(PDU)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패킷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전송계층 </a:t>
            </a:r>
            <a:r>
              <a:rPr lang="en-US" altLang="ko-KR" sz="1200" dirty="0" smtClean="0"/>
              <a:t>PDU : </a:t>
            </a:r>
            <a:r>
              <a:rPr lang="ko-KR" altLang="en-US" sz="1200" dirty="0" smtClean="0"/>
              <a:t>세그먼트</a:t>
            </a:r>
            <a:endParaRPr lang="en-US" altLang="ko-KR" sz="1200" dirty="0" smtClean="0"/>
          </a:p>
          <a:p>
            <a:r>
              <a:rPr lang="ko-KR" altLang="en-US" sz="1200" dirty="0" smtClean="0"/>
              <a:t>네트워크계층 </a:t>
            </a:r>
            <a:r>
              <a:rPr lang="en-US" altLang="ko-KR" sz="1200" dirty="0"/>
              <a:t>PDU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패킷</a:t>
            </a:r>
            <a:endParaRPr lang="en-US" altLang="ko-KR" sz="1200" dirty="0" smtClean="0"/>
          </a:p>
          <a:p>
            <a:r>
              <a:rPr lang="ko-KR" altLang="en-US" sz="1200" dirty="0"/>
              <a:t>데이터링크계층 </a:t>
            </a:r>
            <a:r>
              <a:rPr lang="en-US" altLang="ko-KR" sz="1200" dirty="0"/>
              <a:t>PDU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41474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0758"/>
            <a:ext cx="3672408" cy="47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367240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7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96944" cy="540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0" dirty="0"/>
              <a:t>계층 </a:t>
            </a:r>
            <a:r>
              <a:rPr lang="en-US" altLang="ko-KR" b="0" dirty="0"/>
              <a:t>7</a:t>
            </a:r>
            <a:r>
              <a:rPr lang="ko-KR" altLang="en-US" b="0" dirty="0"/>
              <a:t>개는 서로 독립적이므로 어느 한 계층의 변경이 다른 </a:t>
            </a:r>
            <a:r>
              <a:rPr lang="ko-KR" altLang="en-US" b="0" dirty="0" smtClean="0"/>
              <a:t>계층에는 </a:t>
            </a:r>
            <a:r>
              <a:rPr lang="ko-KR" altLang="en-US" b="0" dirty="0"/>
              <a:t>영향을 미치지 않는다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lnSpc>
                <a:spcPct val="100000"/>
              </a:lnSpc>
            </a:pPr>
            <a:endParaRPr lang="en-US" altLang="ko-KR" b="0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872"/>
            <a:ext cx="35433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1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 smtClean="0"/>
              <a:t>계층 </a:t>
            </a:r>
            <a:r>
              <a:rPr lang="en-US" altLang="ko-KR" dirty="0"/>
              <a:t>: </a:t>
            </a:r>
            <a:r>
              <a:rPr lang="ko-KR" altLang="en-US" dirty="0" smtClean="0"/>
              <a:t>응용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/>
              <a:t>응용 계층</a:t>
            </a:r>
            <a:r>
              <a:rPr lang="en-US" altLang="ko-KR" b="0" dirty="0"/>
              <a:t>(Application Layer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파일 </a:t>
            </a:r>
            <a:r>
              <a:rPr lang="ko-KR" altLang="en-US" b="0" dirty="0"/>
              <a:t>전송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</a:t>
            </a:r>
            <a:r>
              <a:rPr lang="en-US" altLang="ko-KR" b="0" dirty="0"/>
              <a:t>, </a:t>
            </a:r>
            <a:r>
              <a:rPr lang="ko-KR" altLang="en-US" b="0" dirty="0"/>
              <a:t>원격 접속</a:t>
            </a:r>
            <a:r>
              <a:rPr lang="en-US" altLang="ko-KR" b="0" dirty="0"/>
              <a:t>, </a:t>
            </a:r>
            <a:r>
              <a:rPr lang="ko-KR" altLang="en-US" b="0" dirty="0" err="1"/>
              <a:t>이메일</a:t>
            </a:r>
            <a:r>
              <a:rPr lang="ko-KR" altLang="en-US" b="0" dirty="0"/>
              <a:t> 전송 등 </a:t>
            </a:r>
            <a:r>
              <a:rPr lang="ko-KR" altLang="en-US" b="0" dirty="0" smtClean="0"/>
              <a:t>응용 서비스 제공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실제로 </a:t>
            </a:r>
            <a:r>
              <a:rPr lang="ko-KR" altLang="en-US" dirty="0"/>
              <a:t>통신의 최종 </a:t>
            </a:r>
            <a:r>
              <a:rPr lang="ko-KR" altLang="en-US" dirty="0" smtClean="0"/>
              <a:t>목적에 </a:t>
            </a:r>
            <a:r>
              <a:rPr lang="ko-KR" altLang="en-US" dirty="0"/>
              <a:t>해당하는 가장 중요한 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: HTTP, FTP, Telnet, SMTP, DNS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31683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22" y="2753866"/>
            <a:ext cx="6408712" cy="398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4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 smtClean="0"/>
              <a:t>계층 </a:t>
            </a:r>
            <a:r>
              <a:rPr lang="en-US" altLang="ko-KR" dirty="0"/>
              <a:t>: </a:t>
            </a:r>
            <a:r>
              <a:rPr lang="ko-KR" altLang="en-US" dirty="0" smtClean="0"/>
              <a:t>표현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08912" cy="5400600"/>
          </a:xfrm>
        </p:spPr>
        <p:txBody>
          <a:bodyPr/>
          <a:lstStyle/>
          <a:p>
            <a:r>
              <a:rPr lang="ko-KR" altLang="en-US" b="0" dirty="0"/>
              <a:t>표현 계층</a:t>
            </a:r>
            <a:r>
              <a:rPr lang="en-US" altLang="ko-KR" b="0" dirty="0"/>
              <a:t>(Presentation Layer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표현 </a:t>
            </a:r>
            <a:r>
              <a:rPr lang="ko-KR" altLang="en-US" b="0" dirty="0" smtClean="0"/>
              <a:t>차이를 </a:t>
            </a:r>
            <a:r>
              <a:rPr lang="ko-KR" altLang="en-US" b="0" dirty="0"/>
              <a:t>해결하려고 서로 다른 </a:t>
            </a:r>
            <a:r>
              <a:rPr lang="ko-KR" altLang="en-US" b="0" dirty="0" smtClean="0"/>
              <a:t>형식으로 변환하거나 </a:t>
            </a:r>
            <a:r>
              <a:rPr lang="ko-KR" altLang="en-US" b="0" dirty="0"/>
              <a:t>공통 형식을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/>
              <a:t>형식을 </a:t>
            </a:r>
            <a:r>
              <a:rPr lang="ko-KR" altLang="en-US" dirty="0" smtClean="0"/>
              <a:t>규정</a:t>
            </a:r>
            <a:r>
              <a:rPr lang="en-US" altLang="ko-KR" dirty="0" smtClean="0"/>
              <a:t>	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송신 </a:t>
            </a:r>
            <a:r>
              <a:rPr lang="ko-KR" altLang="en-US" b="0" dirty="0"/>
              <a:t>측에서는 수신 측에 맞는 형태로 </a:t>
            </a:r>
            <a:r>
              <a:rPr lang="ko-KR" altLang="en-US" b="0" dirty="0" smtClean="0"/>
              <a:t>변환</a:t>
            </a:r>
            <a:r>
              <a:rPr lang="en-US" altLang="ko-KR" b="0" dirty="0" smtClean="0"/>
              <a:t>(</a:t>
            </a:r>
            <a:r>
              <a:rPr lang="en-US" altLang="ko-KR" b="0" dirty="0"/>
              <a:t>ASCII</a:t>
            </a:r>
            <a:r>
              <a:rPr lang="ko-KR" altLang="en-US" b="0" dirty="0"/>
              <a:t>코드 → </a:t>
            </a:r>
            <a:r>
              <a:rPr lang="en-US" altLang="ko-KR" b="0" dirty="0"/>
              <a:t>EBCDIC)</a:t>
            </a:r>
            <a:r>
              <a:rPr lang="ko-KR" altLang="en-US" b="0" dirty="0"/>
              <a:t>하고</a:t>
            </a:r>
            <a:r>
              <a:rPr lang="en-US" altLang="ko-KR" b="0" dirty="0"/>
              <a:t>, </a:t>
            </a:r>
            <a:r>
              <a:rPr lang="ko-KR" altLang="en-US" b="0" dirty="0"/>
              <a:t>수신 측에서는 응용 계층에 맞는 형태로 </a:t>
            </a:r>
            <a:r>
              <a:rPr lang="ko-KR" altLang="en-US" b="0" dirty="0" smtClean="0"/>
              <a:t>재변환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또한 그래픽 </a:t>
            </a:r>
            <a:r>
              <a:rPr lang="ko-KR" altLang="en-US" b="0" dirty="0"/>
              <a:t>정보는 </a:t>
            </a:r>
            <a:r>
              <a:rPr lang="en-US" altLang="ko-KR" b="0" dirty="0"/>
              <a:t>JPEG </a:t>
            </a:r>
            <a:r>
              <a:rPr lang="ko-KR" altLang="en-US" b="0" dirty="0"/>
              <a:t>형태로</a:t>
            </a:r>
            <a:r>
              <a:rPr lang="en-US" altLang="ko-KR" b="0" dirty="0"/>
              <a:t>, </a:t>
            </a:r>
            <a:r>
              <a:rPr lang="ko-KR" altLang="en-US" b="0" dirty="0"/>
              <a:t>동영상은 </a:t>
            </a:r>
            <a:r>
              <a:rPr lang="en-US" altLang="ko-KR" b="0" dirty="0"/>
              <a:t>MPEG </a:t>
            </a:r>
            <a:r>
              <a:rPr lang="ko-KR" altLang="en-US" b="0" dirty="0"/>
              <a:t>형태로 변환하여 </a:t>
            </a:r>
            <a:r>
              <a:rPr lang="ko-KR" altLang="en-US" b="0" dirty="0" smtClean="0"/>
              <a:t>송수신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데이터압축 </a:t>
            </a:r>
            <a:r>
              <a:rPr lang="ko-KR" altLang="en-US" b="0" dirty="0"/>
              <a:t>및 암호화 기능 등을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2880320" cy="166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4984"/>
            <a:ext cx="5448325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4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5455</TotalTime>
  <Words>1228</Words>
  <Application>Microsoft Office PowerPoint</Application>
  <PresentationFormat>화면 슬라이드 쇼(4:3)</PresentationFormat>
  <Paragraphs>159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굴림</vt:lpstr>
      <vt:lpstr>맑은 고딕</vt:lpstr>
      <vt:lpstr>휴먼매직체</vt:lpstr>
      <vt:lpstr>Arial</vt:lpstr>
      <vt:lpstr>Tahoma</vt:lpstr>
      <vt:lpstr>Wingdings</vt:lpstr>
      <vt:lpstr>Office 테마</vt:lpstr>
      <vt:lpstr>Chapter 04. OSI 참조 모델</vt:lpstr>
      <vt:lpstr>PowerPoint 프레젠테이션</vt:lpstr>
      <vt:lpstr>PowerPoint 프레젠테이션</vt:lpstr>
      <vt:lpstr>01. OSI 참조 모델의 개요</vt:lpstr>
      <vt:lpstr>02. OSI 참조 모델의 데이터 전송</vt:lpstr>
      <vt:lpstr>02. OSI 참조 모델의 데이터 전송</vt:lpstr>
      <vt:lpstr>03. OSI 참조 모델 7계층</vt:lpstr>
      <vt:lpstr>03. OSI 참조 모델 7계층 : 응용 계층</vt:lpstr>
      <vt:lpstr>03. OSI 참조 모델 7계층 : 표현 계층</vt:lpstr>
      <vt:lpstr>03. OSI 참조 모델 7계층 : 세션 계층</vt:lpstr>
      <vt:lpstr>03. OSI 참조 모델 7계층: 전송 계층</vt:lpstr>
      <vt:lpstr>03. OSI 참조 모델 7계층: 네트워크 계층</vt:lpstr>
      <vt:lpstr>03. OSI 참조 모델 7계층 : 데이터 링크 계층</vt:lpstr>
      <vt:lpstr>03. OSI 참조 모델 7계층 : 물리 계층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633</cp:revision>
  <dcterms:created xsi:type="dcterms:W3CDTF">2012-07-11T10:23:22Z</dcterms:created>
  <dcterms:modified xsi:type="dcterms:W3CDTF">2021-06-08T16:41:08Z</dcterms:modified>
</cp:coreProperties>
</file>