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265" r:id="rId3"/>
    <p:sldId id="266" r:id="rId4"/>
    <p:sldId id="267" r:id="rId5"/>
    <p:sldId id="268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75" autoAdjust="0"/>
  </p:normalViewPr>
  <p:slideViewPr>
    <p:cSldViewPr snapToGrid="0">
      <p:cViewPr varScale="1">
        <p:scale>
          <a:sx n="92" d="100"/>
          <a:sy n="92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EB948-5AD9-4384-8637-FE7773F760C0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2F590-EBF3-47AC-855B-F35B38D90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6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L4 </a:t>
            </a:r>
            <a:r>
              <a:rPr lang="ko-KR" altLang="en-US" dirty="0" err="1" smtClean="0"/>
              <a:t>스위치란</a:t>
            </a:r>
            <a:r>
              <a:rPr lang="ko-KR" altLang="en-US" dirty="0" smtClean="0"/>
              <a:t> </a:t>
            </a:r>
            <a:r>
              <a:rPr lang="en-US" altLang="ko-KR" dirty="0" smtClean="0"/>
              <a:t>OSI 7</a:t>
            </a:r>
            <a:r>
              <a:rPr lang="ko-KR" altLang="en-US" dirty="0" smtClean="0"/>
              <a:t>계층 중 </a:t>
            </a:r>
            <a:r>
              <a:rPr lang="en-US" altLang="ko-KR" dirty="0" smtClean="0"/>
              <a:t>Layer 4</a:t>
            </a:r>
            <a:r>
              <a:rPr lang="ko-KR" altLang="en-US" dirty="0" smtClean="0"/>
              <a:t>에 해당하는 전송 계층에서 </a:t>
            </a:r>
            <a:r>
              <a:rPr lang="ko-KR" altLang="en-US" dirty="0" err="1" smtClean="0"/>
              <a:t>로드밸런싱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부하</a:t>
            </a:r>
            <a:r>
              <a:rPr lang="ko-KR" altLang="en-US" baseline="0" dirty="0" smtClean="0"/>
              <a:t> 분산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처리하는 장비입니다</a:t>
            </a:r>
            <a:r>
              <a:rPr lang="en-US" altLang="ko-KR" baseline="0" dirty="0" smtClean="0"/>
              <a:t>. L4</a:t>
            </a:r>
            <a:r>
              <a:rPr lang="ko-KR" altLang="en-US" baseline="0" dirty="0" smtClean="0"/>
              <a:t> 스위치는 부하 분산 뿐만 아니라 </a:t>
            </a:r>
            <a:r>
              <a:rPr lang="en-US" altLang="ko-KR" baseline="0" dirty="0" smtClean="0"/>
              <a:t>TCP, UDP, HTTP</a:t>
            </a:r>
            <a:r>
              <a:rPr lang="ko-KR" altLang="en-US" baseline="0" dirty="0" smtClean="0"/>
              <a:t>와 같은 </a:t>
            </a:r>
            <a:r>
              <a:rPr lang="en-US" altLang="ko-KR" baseline="0" dirty="0" smtClean="0"/>
              <a:t>Protocol</a:t>
            </a:r>
            <a:r>
              <a:rPr lang="ko-KR" altLang="en-US" baseline="0" dirty="0" smtClean="0"/>
              <a:t>들의 헤더를 분석하여 서버를 분산 해주는 기능도 포함됩니다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L4 </a:t>
            </a:r>
            <a:r>
              <a:rPr lang="ko-KR" altLang="en-US" dirty="0" smtClean="0"/>
              <a:t>스위치는 </a:t>
            </a:r>
            <a:r>
              <a:rPr lang="en-US" altLang="ko-KR" dirty="0" smtClean="0"/>
              <a:t>Layer</a:t>
            </a:r>
            <a:r>
              <a:rPr lang="en-US" altLang="ko-KR" baseline="0" dirty="0" smtClean="0"/>
              <a:t> 4 </a:t>
            </a:r>
            <a:r>
              <a:rPr lang="ko-KR" altLang="en-US" baseline="0" dirty="0" smtClean="0"/>
              <a:t>계층 정보인 </a:t>
            </a:r>
            <a:r>
              <a:rPr lang="en-US" altLang="ko-KR" baseline="0" dirty="0" err="1" smtClean="0"/>
              <a:t>ip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Port </a:t>
            </a:r>
            <a:r>
              <a:rPr lang="ko-KR" altLang="en-US" baseline="0" dirty="0" smtClean="0"/>
              <a:t>정보를 사용하여야 하며 같은 </a:t>
            </a:r>
            <a:r>
              <a:rPr lang="en-US" altLang="ko-KR" baseline="0" dirty="0" smtClean="0"/>
              <a:t>Port</a:t>
            </a:r>
            <a:r>
              <a:rPr lang="ko-KR" altLang="en-US" baseline="0" dirty="0" smtClean="0"/>
              <a:t>로 연결된 서버들을 </a:t>
            </a:r>
            <a:r>
              <a:rPr lang="en-US" altLang="ko-KR" baseline="0" dirty="0" smtClean="0"/>
              <a:t>Pool</a:t>
            </a:r>
            <a:r>
              <a:rPr lang="ko-KR" altLang="en-US" baseline="0" dirty="0" smtClean="0"/>
              <a:t>이라고 </a:t>
            </a:r>
            <a:r>
              <a:rPr lang="ko-KR" altLang="en-US" baseline="0" dirty="0" err="1" smtClean="0"/>
              <a:t>명칭하며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Ip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같더라도 </a:t>
            </a:r>
            <a:r>
              <a:rPr lang="en-US" altLang="ko-KR" baseline="0" dirty="0" smtClean="0"/>
              <a:t>Port</a:t>
            </a:r>
            <a:r>
              <a:rPr lang="ko-KR" altLang="en-US" baseline="0" dirty="0" smtClean="0"/>
              <a:t>가 달라지면 다른 </a:t>
            </a:r>
            <a:r>
              <a:rPr lang="en-US" altLang="ko-KR" baseline="0" dirty="0" smtClean="0"/>
              <a:t>Pool Member</a:t>
            </a:r>
            <a:r>
              <a:rPr lang="ko-KR" altLang="en-US" baseline="0" dirty="0" smtClean="0"/>
              <a:t>로 인식이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외부 사용자들은 외부 </a:t>
            </a:r>
            <a:r>
              <a:rPr lang="en-US" altLang="ko-KR" baseline="0" dirty="0" err="1" smtClean="0"/>
              <a:t>ip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port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L4</a:t>
            </a:r>
            <a:r>
              <a:rPr lang="ko-KR" altLang="en-US" baseline="0" dirty="0" smtClean="0"/>
              <a:t>서버에 접근하게 되며 실질적으로 정보를 취득하기 위해 내부 서버와 연결될 때는 내부 네트워크에서 설정된 </a:t>
            </a:r>
            <a:r>
              <a:rPr lang="en-US" altLang="ko-KR" baseline="0" dirty="0" err="1" smtClean="0"/>
              <a:t>ip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 port</a:t>
            </a:r>
            <a:r>
              <a:rPr lang="ko-KR" altLang="en-US" baseline="0" dirty="0" smtClean="0"/>
              <a:t>로 변경이 되어 서버와 통신하게 됩니다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NAT(Network Address Translation)</a:t>
            </a:r>
            <a:endParaRPr lang="en-US" altLang="ko-KR" baseline="0" dirty="0" smtClean="0"/>
          </a:p>
          <a:p>
            <a:r>
              <a:rPr lang="ko-KR" altLang="en-US" baseline="0" dirty="0" smtClean="0"/>
              <a:t>결론은 실 사용자들은 실제 내부 서버의 </a:t>
            </a:r>
            <a:r>
              <a:rPr lang="en-US" altLang="ko-KR" baseline="0" dirty="0" err="1" smtClean="0"/>
              <a:t>ip</a:t>
            </a:r>
            <a:r>
              <a:rPr lang="ko-KR" altLang="en-US" baseline="0" dirty="0" smtClean="0"/>
              <a:t>정보를 알 수 없으니 외부에서 악의적인 트래픽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Ddos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등의 공격을 막을 수 있는 장치도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계층에서 분산을 하면 </a:t>
            </a:r>
            <a:r>
              <a:rPr lang="en-US" altLang="ko-KR" baseline="0" dirty="0" smtClean="0"/>
              <a:t>L2 </a:t>
            </a:r>
            <a:r>
              <a:rPr lang="ko-KR" altLang="en-US" baseline="0" dirty="0" smtClean="0"/>
              <a:t>스위치 그리고 마지막 단계인 </a:t>
            </a:r>
            <a:r>
              <a:rPr lang="en-US" altLang="ko-KR" baseline="0" dirty="0" smtClean="0"/>
              <a:t>567</a:t>
            </a:r>
            <a:r>
              <a:rPr lang="ko-KR" altLang="en-US" baseline="0" dirty="0" smtClean="0"/>
              <a:t>계층에 포함된 정보로 분산을 하면 </a:t>
            </a:r>
            <a:r>
              <a:rPr lang="en-US" altLang="ko-KR" baseline="0" dirty="0" smtClean="0"/>
              <a:t>L7 </a:t>
            </a:r>
            <a:r>
              <a:rPr lang="ko-KR" altLang="en-US" baseline="0" dirty="0" err="1" smtClean="0"/>
              <a:t>스위치라고</a:t>
            </a:r>
            <a:r>
              <a:rPr lang="ko-KR" altLang="en-US" baseline="0" dirty="0" smtClean="0"/>
              <a:t> 표현합니다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79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319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외부의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인터넷 브라우저를 통해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 VPN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공인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접속하여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test1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계정으로 로그인하면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 VPN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설정 된 가상의 사설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 192.168.21.17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할당 받음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07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 VPN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설정되어 있던 라우팅 정보를 통해 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요청에 따라 업무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서버와 통신을 시도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27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패킷을 받은 업무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서버는 가상의 사설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응답을 하기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 VPN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업무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서버의 응답을 받음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10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서버로 응답을 받은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 VPN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패킷을 암호화 하여 외부의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공인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45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공유기는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이용하여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데이터 전달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32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8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(MAC Table)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스위칭을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스위치의 기능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L3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(Routing Table)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스위칭을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라우팅 기능이 추가됨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L4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스위치는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IP+Port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(Session or Connection)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스위칭을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로드밸런싱을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위해 사용됨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L4 </a:t>
            </a:r>
            <a:r>
              <a:rPr lang="ko-KR" altLang="en-US" dirty="0" smtClean="0"/>
              <a:t>스위치가 어떻게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부하분산을</a:t>
            </a:r>
            <a:r>
              <a:rPr lang="ko-KR" altLang="en-US" baseline="0" dirty="0" smtClean="0"/>
              <a:t> 처리하는지 보여주는 표입니다</a:t>
            </a:r>
            <a:r>
              <a:rPr lang="en-US" altLang="ko-KR" baseline="0" dirty="0" smtClean="0"/>
              <a:t>.</a:t>
            </a:r>
          </a:p>
          <a:p>
            <a:pPr fontAlgn="base"/>
            <a:endParaRPr lang="en-US" altLang="ko-KR" baseline="0" dirty="0" smtClean="0"/>
          </a:p>
          <a:p>
            <a:pPr fontAlgn="base"/>
            <a:r>
              <a:rPr lang="ko-KR" altLang="en-US" dirty="0" smtClean="0"/>
              <a:t>라운드로빈 </a:t>
            </a:r>
            <a:r>
              <a:rPr lang="en-US" altLang="ko-KR" dirty="0" smtClean="0"/>
              <a:t>– 10</a:t>
            </a:r>
            <a:r>
              <a:rPr lang="ko-KR" altLang="en-US" dirty="0" smtClean="0"/>
              <a:t>개의 서버가 있다면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돌면서 순차적으로 처리</a:t>
            </a:r>
            <a:endParaRPr lang="en-US" altLang="ko-KR" dirty="0" smtClean="0"/>
          </a:p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3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L7</a:t>
            </a:r>
            <a:r>
              <a:rPr lang="ko-KR" altLang="en-US" dirty="0" smtClean="0"/>
              <a:t>은 만약 사용자가 사용하는 인터넷 브라우저 종류에 따라 </a:t>
            </a:r>
            <a:r>
              <a:rPr lang="ko-KR" altLang="en-US" dirty="0" err="1" smtClean="0"/>
              <a:t>웹페이지를</a:t>
            </a:r>
            <a:r>
              <a:rPr lang="ko-KR" altLang="en-US" dirty="0" smtClean="0"/>
              <a:t> 다르게 표현해주고 싶다</a:t>
            </a:r>
            <a:r>
              <a:rPr lang="ko-KR" altLang="en-US" baseline="0" dirty="0" smtClean="0"/>
              <a:t> 하면</a:t>
            </a:r>
            <a:endParaRPr lang="en-US" altLang="ko-KR" baseline="0" dirty="0" smtClean="0"/>
          </a:p>
          <a:p>
            <a:pPr fontAlgn="base"/>
            <a:r>
              <a:rPr lang="ko-KR" altLang="en-US" baseline="0" dirty="0" smtClean="0"/>
              <a:t>요청에 들어온 </a:t>
            </a:r>
            <a:r>
              <a:rPr lang="en-US" altLang="ko-KR" baseline="0" dirty="0" smtClean="0"/>
              <a:t>http </a:t>
            </a:r>
            <a:r>
              <a:rPr lang="ko-KR" altLang="en-US" baseline="0" dirty="0" smtClean="0"/>
              <a:t>헤더에 있는 </a:t>
            </a:r>
            <a:r>
              <a:rPr lang="en-US" altLang="ko-KR" baseline="0" dirty="0" smtClean="0"/>
              <a:t>user-agent Header</a:t>
            </a:r>
            <a:r>
              <a:rPr lang="ko-KR" altLang="en-US" baseline="0" dirty="0" smtClean="0"/>
              <a:t>를 분석해 브라우저 종류를 확인하고 각각 다른 </a:t>
            </a:r>
            <a:r>
              <a:rPr lang="en-US" altLang="ko-KR" baseline="0" dirty="0" err="1" smtClean="0"/>
              <a:t>url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Forwarding </a:t>
            </a:r>
            <a:r>
              <a:rPr lang="ko-KR" altLang="en-US" baseline="0" dirty="0" smtClean="0"/>
              <a:t>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908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10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baseline="0" dirty="0" smtClean="0"/>
              <a:t>앞서 말한 스케줄링 알고리즘을 통해 어떤 서버</a:t>
            </a:r>
            <a:r>
              <a:rPr lang="en-US" altLang="ko-KR" baseline="0" dirty="0" smtClean="0"/>
              <a:t>(pool)</a:t>
            </a:r>
            <a:r>
              <a:rPr lang="ko-KR" altLang="en-US" baseline="0" dirty="0" smtClean="0"/>
              <a:t>과 통신을 할 지 확인 되면 </a:t>
            </a:r>
            <a:r>
              <a:rPr lang="en-US" altLang="ko-KR" baseline="0" dirty="0" smtClean="0"/>
              <a:t>TCP </a:t>
            </a:r>
            <a:r>
              <a:rPr lang="ko-KR" altLang="en-US" baseline="0" dirty="0" smtClean="0"/>
              <a:t>통신은 신뢰를 바탕으로 하기 때문에</a:t>
            </a:r>
            <a:endParaRPr lang="en-US" altLang="ko-KR" baseline="0" dirty="0" smtClean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사전 </a:t>
            </a:r>
            <a:r>
              <a:rPr lang="en-US" altLang="ko-KR" baseline="0" dirty="0" smtClean="0"/>
              <a:t>3-way handshake</a:t>
            </a:r>
            <a:r>
              <a:rPr lang="ko-KR" altLang="en-US" baseline="0" dirty="0" smtClean="0"/>
              <a:t>라는 기능 통해  </a:t>
            </a:r>
            <a:r>
              <a:rPr lang="ko-KR" altLang="en-US" dirty="0" smtClean="0"/>
              <a:t>데이터를 전송하기 전 먼저 서로 통신이 가능한지 의사를 묻고 한번에 얼마나 받을 수 있는지 등의 정보를 확인합니다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여기서 </a:t>
            </a:r>
            <a:r>
              <a:rPr lang="en-US" altLang="ko-KR" dirty="0" smtClean="0"/>
              <a:t>L4</a:t>
            </a:r>
            <a:r>
              <a:rPr lang="ko-KR" altLang="en-US" dirty="0" smtClean="0"/>
              <a:t>스위치는 별</a:t>
            </a:r>
            <a:r>
              <a:rPr lang="ko-KR" altLang="en-US" baseline="0" dirty="0" smtClean="0"/>
              <a:t> 다를 </a:t>
            </a:r>
            <a:r>
              <a:rPr lang="ko-KR" altLang="en-US" baseline="0" dirty="0" err="1" smtClean="0"/>
              <a:t>로드밸런싱</a:t>
            </a:r>
            <a:r>
              <a:rPr lang="ko-KR" altLang="en-US" baseline="0" dirty="0" smtClean="0"/>
              <a:t> 없이 단순 전달 역할 만 하게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1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일반적인 </a:t>
            </a:r>
            <a:r>
              <a:rPr lang="en-US" altLang="ko-KR" dirty="0" smtClean="0"/>
              <a:t>L4</a:t>
            </a:r>
            <a:r>
              <a:rPr lang="ko-KR" altLang="en-US" dirty="0" smtClean="0"/>
              <a:t>는 포트를 동일하게 사용하지만 간혹 포트를 다르게 사용하는 경우가</a:t>
            </a:r>
            <a:r>
              <a:rPr lang="ko-KR" altLang="en-US" baseline="0" dirty="0" smtClean="0"/>
              <a:t> 있다고 합니다</a:t>
            </a:r>
            <a:r>
              <a:rPr lang="en-US" altLang="ko-KR" baseline="0" dirty="0" smtClean="0"/>
              <a:t>.</a:t>
            </a:r>
          </a:p>
          <a:p>
            <a:pPr fontAlgn="base"/>
            <a:endParaRPr lang="en-US" altLang="ko-KR" baseline="0" dirty="0" smtClean="0"/>
          </a:p>
          <a:p>
            <a:pPr fontAlgn="base"/>
            <a:r>
              <a:rPr lang="ko-KR" altLang="en-US" baseline="0" dirty="0" smtClean="0"/>
              <a:t>이때 </a:t>
            </a:r>
            <a:r>
              <a:rPr lang="en-US" altLang="ko-KR" baseline="0" dirty="0" smtClean="0"/>
              <a:t>L4</a:t>
            </a:r>
            <a:r>
              <a:rPr lang="ko-KR" altLang="en-US" baseline="0" dirty="0" smtClean="0"/>
              <a:t>에서 포트를 변경 하여 각 </a:t>
            </a:r>
            <a:r>
              <a:rPr lang="en-US" altLang="ko-KR" baseline="0" dirty="0" smtClean="0"/>
              <a:t>Pool(</a:t>
            </a:r>
            <a:r>
              <a:rPr lang="ko-KR" altLang="en-US" baseline="0" dirty="0" smtClean="0"/>
              <a:t>서버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 요청을 보내는 것을 </a:t>
            </a:r>
            <a:r>
              <a:rPr lang="en-US" altLang="ko-KR" baseline="0" dirty="0" smtClean="0"/>
              <a:t>Port Translation</a:t>
            </a:r>
            <a:r>
              <a:rPr lang="ko-KR" altLang="en-US" baseline="0" dirty="0" smtClean="0"/>
              <a:t>이 라고 하며</a:t>
            </a:r>
            <a:r>
              <a:rPr lang="en-US" altLang="ko-KR" baseline="0" dirty="0" smtClean="0"/>
              <a:t>,</a:t>
            </a:r>
          </a:p>
          <a:p>
            <a:pPr fontAlgn="base"/>
            <a:endParaRPr lang="en-US" altLang="ko-KR" baseline="0" dirty="0" smtClean="0"/>
          </a:p>
          <a:p>
            <a:pPr fontAlgn="base"/>
            <a:r>
              <a:rPr lang="ko-KR" altLang="en-US" baseline="0" dirty="0" smtClean="0"/>
              <a:t>이때 암호 페이지를 사용하는 웹 서비스라면 </a:t>
            </a:r>
            <a:r>
              <a:rPr lang="en-US" altLang="ko-KR" baseline="0" dirty="0" smtClean="0"/>
              <a:t>SSL </a:t>
            </a:r>
            <a:r>
              <a:rPr lang="ko-KR" altLang="en-US" baseline="0" dirty="0" smtClean="0"/>
              <a:t>암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복호화</a:t>
            </a:r>
            <a:r>
              <a:rPr lang="ko-KR" altLang="en-US" baseline="0" dirty="0" smtClean="0"/>
              <a:t> 꼭 실시하여야 하는데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SSL </a:t>
            </a:r>
            <a:r>
              <a:rPr lang="ko-KR" altLang="en-US" baseline="0" dirty="0" smtClean="0"/>
              <a:t>암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복호화는</a:t>
            </a:r>
            <a:r>
              <a:rPr lang="ko-KR" altLang="en-US" baseline="0" dirty="0" smtClean="0"/>
              <a:t> 서버에 리소스 소모가 굉장히 크다고 합니다</a:t>
            </a:r>
            <a:r>
              <a:rPr lang="en-US" altLang="ko-KR" baseline="0" dirty="0" smtClean="0"/>
              <a:t>.</a:t>
            </a:r>
          </a:p>
          <a:p>
            <a:pPr fontAlgn="base"/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L4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L4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SSL </a:t>
            </a:r>
            <a:r>
              <a:rPr lang="ko-KR" altLang="en-US" baseline="0" dirty="0" smtClean="0"/>
              <a:t>암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복호화를</a:t>
            </a:r>
            <a:r>
              <a:rPr lang="ko-KR" altLang="en-US" baseline="0" dirty="0" smtClean="0"/>
              <a:t> 하고 서버와는 평문데이터로 통신을 하게 되므로 서버의 부하를 줄여주는 역할도 수행하게 됩니다</a:t>
            </a:r>
            <a:r>
              <a:rPr lang="en-US" altLang="ko-KR" baseline="0" dirty="0" smtClean="0"/>
              <a:t>.</a:t>
            </a:r>
          </a:p>
          <a:p>
            <a:pPr fontAlgn="base"/>
            <a:endParaRPr lang="en-US" altLang="ko-KR" baseline="0" dirty="0" smtClean="0"/>
          </a:p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84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0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6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FE5CB-7928-4F95-B59F-BB85BDB9B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D89375-1FA0-4FCC-B95F-29C095503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9AB95-0C81-489D-9892-85577443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A30DB-3C7B-4000-8A39-751DA01D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367CD-C396-4A7D-9941-B09FD7C1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7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420DB-FB50-4518-A49B-02846487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5107C6-5667-4815-976E-E0333BB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03007-7EFF-4C5D-BD0A-D8DD8241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8692E-3C26-4E61-9A08-7C1937BA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A1005-C8C7-447F-9449-5491ACE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6D0BBF-133C-45FF-97B4-0E5E5C0AD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5BD78-DA82-44E9-9B64-2E994ECA6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90C3C-AF16-4FEF-9A10-A5DB06FE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0A113-EA33-4B8A-8605-462862D4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C64F6-A9DB-42FC-8EFB-D00805E7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6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C8831-FDBF-46E9-BEC2-282AF101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AFB09-82A5-4F11-89A4-042CEC42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D42D7-C90A-4BF6-B26B-02D15043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45AA2-42ED-41E0-9869-5E124A90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24D76-D24F-4C85-98D9-02B19912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0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77E8A-C861-45D9-8826-7ECDC698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500C9-0DD0-45FE-99FF-B2FBECC9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E6936-149F-491F-9B25-28B80B20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D04D0-0214-47C3-911B-D0434D08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788B3-3200-44AF-BC5F-3CED6B5B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5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306D8-6D9B-4827-9B08-7D411875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23398-748C-48B7-A9C1-42D75AAAF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83FEF-94C7-432C-A4B6-0088D3616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90A1B-A8A6-4B95-9994-8C4D9E8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B744E-D787-438B-81D3-CCF72665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DD4F6-4CA8-4C4E-87BB-D361B0A9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4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7F26C-9706-492F-830C-EFF80BC8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02D16-06F1-4047-8655-E6CFB332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4F3AA-92F5-4AD5-B65D-B93D00C08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5E9F53-C25B-4E63-9F03-B7458AC2A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735F9-3000-499D-93E0-18CF39F8A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A43B72-9645-4E89-954F-92CB1D96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81FE34-A1E9-4795-831B-D3E5965C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24798B-5EAF-41BE-A840-1776A831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9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FE0D-494F-4BFC-9CBB-5B05C3CA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73F27-56FB-45AA-9D2D-28C453E4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DBB18C-6FBA-4C93-8EA8-EB867330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ED9A2F-6B96-4898-8D50-1A828877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4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F3A231-B08A-4564-A266-9CDC92F4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66719B-69F9-4120-92B5-991D2D0C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EEBC0-6ACD-4D98-8E4D-5B4E4488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3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39143-E2C0-40A2-AEF1-8FEF5BB2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C1253-6F7F-4AE1-A914-0427BF8C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22E5A-6C4D-449C-B395-285D98FE0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1B9A1-9D39-47A2-934B-55AE8E98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5CA64-1245-44D1-9F82-41D041BB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60BCC-971B-4503-A2E3-EBE08A2A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752FD-9802-4D42-94CA-9E278285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8E4D02-7BA7-4971-AE2D-29D874449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487E29-A02D-454F-9524-EA1452019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11864-65A8-49C4-B0DB-5A988D90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4ED807-D0C1-41D0-837B-CA3CDC04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833F78-33D9-4C97-82BC-A4E297F4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7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AEB04-A422-40DE-B521-66D657EB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8D34-E65E-4446-8D5F-991D884A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14E41-BF23-4F58-8546-756BE3AE1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F727-4FB9-425A-A042-A903835905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FDAFC-2E74-4B2D-9CCD-7484AB8F0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1B193-4360-4382-A59C-6B5B89F77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4802661" y="3443416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L4 </a:t>
            </a:r>
            <a:r>
              <a:rPr lang="ko-KR" altLang="en-US" sz="4800" b="1" dirty="0" err="1" smtClean="0">
                <a:solidFill>
                  <a:schemeClr val="bg1"/>
                </a:solidFill>
              </a:rPr>
              <a:t>스위치란</a:t>
            </a:r>
            <a:r>
              <a:rPr lang="en-US" altLang="ko-KR" sz="4800" b="1" dirty="0">
                <a:solidFill>
                  <a:schemeClr val="bg1"/>
                </a:solidFill>
              </a:rPr>
              <a:t>?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812324" y="3426941"/>
            <a:ext cx="10379676" cy="1647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812324" y="242775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2">
                    <a:lumMod val="75000"/>
                  </a:schemeClr>
                </a:solidFill>
              </a:rPr>
              <a:t>첫번째</a:t>
            </a:r>
            <a:endParaRPr lang="ko-KR" altLang="en-US" sz="6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8288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3536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SSL VPN</a:t>
            </a:r>
            <a:r>
              <a:rPr lang="ko-KR" altLang="en-US" sz="4000" b="1" dirty="0">
                <a:solidFill>
                  <a:schemeClr val="bg1"/>
                </a:solidFill>
              </a:rPr>
              <a:t>이란</a:t>
            </a:r>
            <a:r>
              <a:rPr lang="en-US" altLang="ko-KR" sz="4000" b="1" dirty="0">
                <a:solidFill>
                  <a:schemeClr val="bg1"/>
                </a:solidFill>
              </a:rPr>
              <a:t>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두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41043" y="1953534"/>
            <a:ext cx="110402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장소나 단말의 종류와 관계없이 내부 네트워크에 접속할 수 있는 </a:t>
            </a:r>
            <a:r>
              <a:rPr lang="en-US" altLang="ko-KR" sz="2400" b="1" dirty="0" smtClean="0"/>
              <a:t>SSL </a:t>
            </a:r>
            <a:r>
              <a:rPr lang="ko-KR" altLang="en-US" sz="2400" b="1" dirty="0" smtClean="0"/>
              <a:t>기반의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가상 </a:t>
            </a:r>
            <a:r>
              <a:rPr lang="ko-KR" altLang="en-US" sz="2400" b="1" dirty="0" err="1" smtClean="0"/>
              <a:t>사설망</a:t>
            </a:r>
            <a:r>
              <a:rPr lang="en-US" altLang="ko-KR" sz="2400" b="1" dirty="0" smtClean="0"/>
              <a:t>(VPN)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SSL</a:t>
            </a:r>
            <a:r>
              <a:rPr lang="ko-KR" altLang="en-US" sz="2400" b="1" dirty="0" smtClean="0"/>
              <a:t>은 웹 브라우저와 서버 간의 통신에서 정보를 암호화 함으로써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도중에 해킹을 통해 정보가 유출되더라도 정보의 내용을 보호할 수 있는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기능을 갖춘 보안 솔루션이다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이를 기반으로 한 </a:t>
            </a:r>
            <a:r>
              <a:rPr lang="en-US" altLang="ko-KR" sz="2400" b="1" dirty="0" smtClean="0"/>
              <a:t>SSL VPN</a:t>
            </a:r>
            <a:r>
              <a:rPr lang="ko-KR" altLang="en-US" sz="2400" b="1" dirty="0" smtClean="0"/>
              <a:t>은 원격지에서 인터넷으로 내부 시스템 자원을 안전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하게 사용할 수 </a:t>
            </a:r>
            <a:r>
              <a:rPr lang="ko-KR" altLang="en-US" sz="2400" b="1" dirty="0" smtClean="0"/>
              <a:t>있다</a:t>
            </a:r>
            <a:r>
              <a:rPr lang="en-US" altLang="ko-KR" sz="2400" b="1" dirty="0"/>
              <a:t>.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181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8288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3536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SSL VPN</a:t>
            </a:r>
            <a:r>
              <a:rPr lang="ko-KR" altLang="en-US" sz="4000" b="1" dirty="0">
                <a:solidFill>
                  <a:schemeClr val="bg1"/>
                </a:solidFill>
              </a:rPr>
              <a:t>이란</a:t>
            </a:r>
            <a:r>
              <a:rPr lang="en-US" altLang="ko-KR" sz="4000" b="1" dirty="0">
                <a:solidFill>
                  <a:schemeClr val="bg1"/>
                </a:solidFill>
              </a:rPr>
              <a:t>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두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61" y="2307846"/>
            <a:ext cx="4476750" cy="2562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528384" y="1694133"/>
            <a:ext cx="6349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일반 네트워크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외부망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환경이다</a:t>
            </a:r>
            <a:r>
              <a:rPr lang="en-US" altLang="ko-KR" sz="2400" b="1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400" b="1" dirty="0" smtClean="0"/>
          </a:p>
          <a:p>
            <a:r>
              <a:rPr lang="en-US" altLang="ko-KR" sz="2400" b="1" dirty="0" smtClean="0"/>
              <a:t>2.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외부망</a:t>
            </a:r>
            <a:r>
              <a:rPr lang="ko-KR" altLang="en-US" sz="2400" b="1" dirty="0" err="1" smtClean="0"/>
              <a:t>에서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내부망으로</a:t>
            </a:r>
            <a:r>
              <a:rPr lang="ko-KR" altLang="en-US" sz="2400" b="1" dirty="0" smtClean="0"/>
              <a:t> 접속 하고 싶다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3. SSL VPN</a:t>
            </a:r>
            <a:r>
              <a:rPr lang="ko-KR" altLang="en-US" sz="2400" b="1" dirty="0" smtClean="0"/>
              <a:t>에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로그인</a:t>
            </a:r>
            <a:r>
              <a:rPr lang="ko-KR" altLang="en-US" sz="2400" b="1" dirty="0" err="1" smtClean="0"/>
              <a:t>을</a:t>
            </a:r>
            <a:r>
              <a:rPr lang="ko-KR" altLang="en-US" sz="2400" b="1" dirty="0" smtClean="0"/>
              <a:t> 한다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4.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가상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IP</a:t>
            </a:r>
            <a:r>
              <a:rPr lang="ko-KR" altLang="en-US" sz="2400" b="1" dirty="0" smtClean="0"/>
              <a:t>를 할당 받는다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5. </a:t>
            </a:r>
            <a:r>
              <a:rPr lang="ko-KR" altLang="en-US" sz="2400" b="1" dirty="0" err="1" smtClean="0"/>
              <a:t>내부망에</a:t>
            </a:r>
            <a:r>
              <a:rPr lang="ko-KR" altLang="en-US" sz="2400" b="1" dirty="0" smtClean="0"/>
              <a:t> 접속된다</a:t>
            </a:r>
            <a:r>
              <a:rPr lang="en-US" altLang="ko-KR" sz="2400" b="1" dirty="0" smtClean="0"/>
              <a:t>.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2320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8288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3536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SSL VPN</a:t>
            </a:r>
            <a:r>
              <a:rPr lang="ko-KR" altLang="en-US" sz="4000" b="1" dirty="0">
                <a:solidFill>
                  <a:schemeClr val="bg1"/>
                </a:solidFill>
              </a:rPr>
              <a:t>이란</a:t>
            </a:r>
            <a:r>
              <a:rPr lang="en-US" altLang="ko-KR" sz="4000" b="1" dirty="0">
                <a:solidFill>
                  <a:schemeClr val="bg1"/>
                </a:solidFill>
              </a:rPr>
              <a:t>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두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705" y="1243818"/>
            <a:ext cx="8330313" cy="4512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408288" y="1021223"/>
            <a:ext cx="287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네크워크</a:t>
            </a:r>
            <a:r>
              <a:rPr lang="ko-KR" altLang="en-US" sz="2400" b="1" dirty="0" smtClean="0"/>
              <a:t> 환경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134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8288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3536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SSL VPN</a:t>
            </a:r>
            <a:r>
              <a:rPr lang="ko-KR" altLang="en-US" sz="4000" b="1" dirty="0">
                <a:solidFill>
                  <a:schemeClr val="bg1"/>
                </a:solidFill>
              </a:rPr>
              <a:t>이란</a:t>
            </a:r>
            <a:r>
              <a:rPr lang="en-US" altLang="ko-KR" sz="4000" b="1" dirty="0">
                <a:solidFill>
                  <a:schemeClr val="bg1"/>
                </a:solidFill>
              </a:rPr>
              <a:t>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두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1" y="1482888"/>
            <a:ext cx="8603625" cy="4640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408288" y="1021223"/>
            <a:ext cx="287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실제 통신 과정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①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723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8288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3536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SSL VPN</a:t>
            </a:r>
            <a:r>
              <a:rPr lang="ko-KR" altLang="en-US" sz="4000" b="1" dirty="0">
                <a:solidFill>
                  <a:schemeClr val="bg1"/>
                </a:solidFill>
              </a:rPr>
              <a:t>이란</a:t>
            </a:r>
            <a:r>
              <a:rPr lang="en-US" altLang="ko-KR" sz="4000" b="1" dirty="0">
                <a:solidFill>
                  <a:schemeClr val="bg1"/>
                </a:solidFill>
              </a:rPr>
              <a:t>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두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408288" y="1021223"/>
            <a:ext cx="287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실제 통신 과정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②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426" y="1600614"/>
            <a:ext cx="8862871" cy="45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8288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3536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SSL VPN</a:t>
            </a:r>
            <a:r>
              <a:rPr lang="ko-KR" altLang="en-US" sz="4000" b="1" dirty="0">
                <a:solidFill>
                  <a:schemeClr val="bg1"/>
                </a:solidFill>
              </a:rPr>
              <a:t>이란</a:t>
            </a:r>
            <a:r>
              <a:rPr lang="en-US" altLang="ko-KR" sz="4000" b="1" dirty="0">
                <a:solidFill>
                  <a:schemeClr val="bg1"/>
                </a:solidFill>
              </a:rPr>
              <a:t>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두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408288" y="1021223"/>
            <a:ext cx="287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실제 통신 과정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③</a:t>
            </a:r>
            <a:endParaRPr lang="en-US" altLang="ko-KR" sz="24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67" y="1482888"/>
            <a:ext cx="8813223" cy="467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8288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3536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SSL VPN</a:t>
            </a:r>
            <a:r>
              <a:rPr lang="ko-KR" altLang="en-US" sz="4000" b="1" dirty="0">
                <a:solidFill>
                  <a:schemeClr val="bg1"/>
                </a:solidFill>
              </a:rPr>
              <a:t>이란</a:t>
            </a:r>
            <a:r>
              <a:rPr lang="en-US" altLang="ko-KR" sz="4000" b="1" dirty="0">
                <a:solidFill>
                  <a:schemeClr val="bg1"/>
                </a:solidFill>
              </a:rPr>
              <a:t>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두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408288" y="1021223"/>
            <a:ext cx="287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실제 통신 과정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④</a:t>
            </a:r>
            <a:endParaRPr lang="en-US" altLang="ko-KR" sz="24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744" y="1611383"/>
            <a:ext cx="8394557" cy="444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8288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3536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SSL VPN</a:t>
            </a:r>
            <a:r>
              <a:rPr lang="ko-KR" altLang="en-US" sz="4000" b="1" dirty="0">
                <a:solidFill>
                  <a:schemeClr val="bg1"/>
                </a:solidFill>
              </a:rPr>
              <a:t>이란</a:t>
            </a:r>
            <a:r>
              <a:rPr lang="en-US" altLang="ko-KR" sz="4000" b="1" dirty="0">
                <a:solidFill>
                  <a:schemeClr val="bg1"/>
                </a:solidFill>
              </a:rPr>
              <a:t>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두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408288" y="1021223"/>
            <a:ext cx="287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실제 통신 과정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⑤</a:t>
            </a:r>
            <a:endParaRPr lang="en-US" altLang="ko-KR" sz="24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87" y="1608218"/>
            <a:ext cx="82105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193759" y="3125469"/>
            <a:ext cx="1845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끝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-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408288" y="1021223"/>
            <a:ext cx="287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실제 통신 과정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⑤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164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3209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L4 </a:t>
            </a:r>
            <a:r>
              <a:rPr lang="ko-KR" altLang="en-US" sz="4000" b="1" dirty="0" err="1" smtClean="0">
                <a:solidFill>
                  <a:schemeClr val="bg1"/>
                </a:solidFill>
              </a:rPr>
              <a:t>스위치란</a:t>
            </a:r>
            <a:r>
              <a:rPr lang="en-US" altLang="ko-KR" sz="4000" b="1" dirty="0">
                <a:solidFill>
                  <a:schemeClr val="bg1"/>
                </a:solidFill>
              </a:rPr>
              <a:t>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209" y="1269847"/>
            <a:ext cx="5830200" cy="41520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77" y="1962677"/>
            <a:ext cx="4717319" cy="3503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434032" y="5351504"/>
            <a:ext cx="2534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OSI 7</a:t>
            </a:r>
            <a:r>
              <a:rPr lang="ko-KR" altLang="en-US" sz="4000" b="1" dirty="0" smtClean="0"/>
              <a:t>계층</a:t>
            </a:r>
            <a:endParaRPr lang="ko-KR" altLang="en-US" sz="4000" b="1" dirty="0"/>
          </a:p>
        </p:txBody>
      </p:sp>
      <p:sp>
        <p:nvSpPr>
          <p:cNvPr id="4" name="오른쪽 화살표 3"/>
          <p:cNvSpPr/>
          <p:nvPr/>
        </p:nvSpPr>
        <p:spPr>
          <a:xfrm rot="21297666">
            <a:off x="5216023" y="3430588"/>
            <a:ext cx="1000226" cy="4613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365" y="2416751"/>
            <a:ext cx="4893842" cy="25860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1378" y="3484605"/>
            <a:ext cx="4466356" cy="513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05765" y="2893712"/>
            <a:ext cx="1163062" cy="3318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05764" y="3362718"/>
            <a:ext cx="1163063" cy="3518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084879" y="4749822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L2 </a:t>
            </a:r>
            <a:r>
              <a:rPr lang="ko-KR" altLang="en-US" sz="2400" b="1" dirty="0" smtClean="0"/>
              <a:t>스위치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040485" y="2175960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L7 </a:t>
            </a:r>
            <a:r>
              <a:rPr lang="ko-KR" altLang="en-US" sz="2400" b="1" dirty="0" smtClean="0"/>
              <a:t>스위치</a:t>
            </a:r>
            <a:endParaRPr lang="ko-KR" altLang="en-US" sz="2400" b="1" dirty="0"/>
          </a:p>
        </p:txBody>
      </p:sp>
      <p:sp>
        <p:nvSpPr>
          <p:cNvPr id="15" name="직사각형 14"/>
          <p:cNvSpPr/>
          <p:nvPr/>
        </p:nvSpPr>
        <p:spPr>
          <a:xfrm>
            <a:off x="6905764" y="4377613"/>
            <a:ext cx="4137374" cy="10442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83962" y="4377613"/>
            <a:ext cx="1993772" cy="973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72996" y="2131205"/>
            <a:ext cx="1993772" cy="12740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7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/>
      <p:bldP spid="14" grpId="0"/>
      <p:bldP spid="15" grpId="0" animBg="1"/>
      <p:bldP spid="18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3209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L4 </a:t>
            </a:r>
            <a:r>
              <a:rPr lang="ko-KR" altLang="en-US" sz="4000" b="1" dirty="0" err="1">
                <a:solidFill>
                  <a:schemeClr val="bg1"/>
                </a:solidFill>
              </a:rPr>
              <a:t>스위치란</a:t>
            </a:r>
            <a:r>
              <a:rPr lang="en-US" altLang="ko-KR" sz="4000" b="1" dirty="0">
                <a:solidFill>
                  <a:schemeClr val="bg1"/>
                </a:solidFill>
              </a:rPr>
              <a:t>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03" y="1211334"/>
            <a:ext cx="5686425" cy="12477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03" y="3129188"/>
            <a:ext cx="5744072" cy="28932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367" y="1189857"/>
            <a:ext cx="4355352" cy="15440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7034" y="3383685"/>
            <a:ext cx="5441804" cy="263874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186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3209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L4 </a:t>
            </a:r>
            <a:r>
              <a:rPr lang="ko-KR" altLang="en-US" sz="4000" b="1" dirty="0" err="1">
                <a:solidFill>
                  <a:schemeClr val="bg1"/>
                </a:solidFill>
              </a:rPr>
              <a:t>스위치란</a:t>
            </a:r>
            <a:r>
              <a:rPr lang="en-US" altLang="ko-KR" sz="4000" b="1" dirty="0">
                <a:solidFill>
                  <a:schemeClr val="bg1"/>
                </a:solidFill>
              </a:rPr>
              <a:t>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7" y="1745538"/>
            <a:ext cx="10693783" cy="45472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49693" y="1166380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스케줄링 알고리즘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부하분산기</a:t>
            </a:r>
            <a:r>
              <a:rPr lang="en-US" altLang="ko-KR" sz="24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81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3209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L4 </a:t>
            </a:r>
            <a:r>
              <a:rPr lang="ko-KR" altLang="en-US" sz="4000" b="1" dirty="0" err="1">
                <a:solidFill>
                  <a:schemeClr val="bg1"/>
                </a:solidFill>
              </a:rPr>
              <a:t>스위치란</a:t>
            </a:r>
            <a:r>
              <a:rPr lang="en-US" altLang="ko-KR" sz="4000" b="1" dirty="0">
                <a:solidFill>
                  <a:schemeClr val="bg1"/>
                </a:solidFill>
              </a:rPr>
              <a:t>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176" y="936913"/>
            <a:ext cx="7816393" cy="25533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175" y="3644793"/>
            <a:ext cx="7816393" cy="2794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734046" y="1952543"/>
            <a:ext cx="155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L4 </a:t>
            </a:r>
            <a:r>
              <a:rPr lang="ko-KR" altLang="en-US" sz="2400" b="1" dirty="0" smtClean="0"/>
              <a:t>스위치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장단점</a:t>
            </a:r>
            <a:endParaRPr lang="en-US" altLang="ko-KR" sz="2400" b="1" dirty="0" smtClean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734046" y="4642602"/>
            <a:ext cx="155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L7 </a:t>
            </a:r>
            <a:r>
              <a:rPr lang="ko-KR" altLang="en-US" sz="2400" b="1" dirty="0" smtClean="0"/>
              <a:t>스위치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장단점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535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3209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L4 </a:t>
            </a:r>
            <a:r>
              <a:rPr lang="ko-KR" altLang="en-US" sz="4000" b="1" dirty="0" err="1">
                <a:solidFill>
                  <a:schemeClr val="bg1"/>
                </a:solidFill>
              </a:rPr>
              <a:t>스위치란</a:t>
            </a:r>
            <a:r>
              <a:rPr lang="en-US" altLang="ko-KR" sz="4000" b="1" dirty="0">
                <a:solidFill>
                  <a:schemeClr val="bg1"/>
                </a:solidFill>
              </a:rPr>
              <a:t>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750708" y="1142825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L4 / L7 </a:t>
            </a:r>
            <a:r>
              <a:rPr lang="ko-KR" altLang="en-US" sz="2400" b="1" dirty="0" err="1" smtClean="0"/>
              <a:t>로드밸런싱에</a:t>
            </a:r>
            <a:r>
              <a:rPr lang="ko-KR" altLang="en-US" sz="2400" b="1" dirty="0" smtClean="0"/>
              <a:t> 대해 놓치기 쉬운 두가지</a:t>
            </a:r>
            <a:endParaRPr lang="en-US" altLang="ko-KR" sz="2400" b="1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2893708" y="1854587"/>
            <a:ext cx="5918489" cy="874531"/>
            <a:chOff x="618099" y="1954056"/>
            <a:chExt cx="5918489" cy="87453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663" y="2266612"/>
              <a:ext cx="5876925" cy="56197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099" y="1954056"/>
              <a:ext cx="590550" cy="3048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" name="그룹 9"/>
          <p:cNvGrpSpPr/>
          <p:nvPr/>
        </p:nvGrpSpPr>
        <p:grpSpPr>
          <a:xfrm>
            <a:off x="2992421" y="3820770"/>
            <a:ext cx="5762625" cy="887129"/>
            <a:chOff x="649272" y="3942827"/>
            <a:chExt cx="5762625" cy="8871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663" y="3942827"/>
              <a:ext cx="419100" cy="20002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2" y="4182256"/>
              <a:ext cx="5762625" cy="6477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750708" y="2838559"/>
            <a:ext cx="6720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 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A. </a:t>
            </a:r>
            <a:r>
              <a:rPr lang="ko-KR" altLang="en-US" sz="1400" b="1" dirty="0" smtClean="0"/>
              <a:t>상위 계층의 장비들은 모두 하위 계층 또한 이해하고 활용 할 줄 알아야 된다</a:t>
            </a:r>
            <a:r>
              <a:rPr lang="en-US" altLang="ko-KR" sz="1400" b="1" dirty="0" smtClean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781881" y="4780769"/>
            <a:ext cx="6320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 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A. L7</a:t>
            </a:r>
            <a:r>
              <a:rPr lang="ko-KR" altLang="en-US" sz="1400" b="1" dirty="0" smtClean="0"/>
              <a:t>은 </a:t>
            </a:r>
            <a:r>
              <a:rPr lang="en-US" altLang="ko-KR" sz="1400" b="1" dirty="0" smtClean="0"/>
              <a:t>L4</a:t>
            </a:r>
            <a:r>
              <a:rPr lang="ko-KR" altLang="en-US" sz="1400" b="1" dirty="0" smtClean="0"/>
              <a:t>의 상위 계층이므로 </a:t>
            </a:r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첫번째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처럼 기능을 사용 할 수 있다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하지만 각각의 기능이 다르기 때문에 이용 목적에 맞게 사용 할 수 있다</a:t>
            </a:r>
            <a:r>
              <a:rPr lang="en-US" altLang="ko-KR" sz="1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3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3209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L4 </a:t>
            </a:r>
            <a:r>
              <a:rPr lang="ko-KR" altLang="en-US" sz="4000" b="1" dirty="0" err="1">
                <a:solidFill>
                  <a:schemeClr val="bg1"/>
                </a:solidFill>
              </a:rPr>
              <a:t>스위치란</a:t>
            </a:r>
            <a:r>
              <a:rPr lang="en-US" altLang="ko-KR" sz="4000" b="1" dirty="0">
                <a:solidFill>
                  <a:schemeClr val="bg1"/>
                </a:solidFill>
              </a:rPr>
              <a:t>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268" y="1740748"/>
            <a:ext cx="6801128" cy="3850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37135" y="1185115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3-way handshake</a:t>
            </a:r>
          </a:p>
        </p:txBody>
      </p:sp>
    </p:spTree>
    <p:extLst>
      <p:ext uri="{BB962C8B-B14F-4D97-AF65-F5344CB8AC3E}">
        <p14:creationId xmlns:p14="http://schemas.microsoft.com/office/powerpoint/2010/main" val="9297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8288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3209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L4 </a:t>
            </a:r>
            <a:r>
              <a:rPr lang="ko-KR" altLang="en-US" sz="4000" b="1" dirty="0" err="1">
                <a:solidFill>
                  <a:schemeClr val="bg1"/>
                </a:solidFill>
              </a:rPr>
              <a:t>스위치란</a:t>
            </a:r>
            <a:r>
              <a:rPr lang="en-US" altLang="ko-KR" sz="4000" b="1" dirty="0">
                <a:solidFill>
                  <a:schemeClr val="bg1"/>
                </a:solidFill>
              </a:rPr>
              <a:t>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37135" y="1185115"/>
            <a:ext cx="190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SSL Offload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93" y="1628901"/>
            <a:ext cx="5572488" cy="43942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963" y="2939425"/>
            <a:ext cx="5163090" cy="14527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15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4802661" y="3443416"/>
            <a:ext cx="4204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SSL VPN</a:t>
            </a:r>
            <a:r>
              <a:rPr lang="ko-KR" altLang="en-US" sz="4800" b="1" dirty="0" smtClean="0">
                <a:solidFill>
                  <a:schemeClr val="bg1"/>
                </a:solidFill>
              </a:rPr>
              <a:t>이란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?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812324" y="3426941"/>
            <a:ext cx="10379676" cy="1647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812324" y="242775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두</a:t>
            </a:r>
            <a:r>
              <a:rPr lang="ko-KR" altLang="en-US" sz="6000" b="1" dirty="0" smtClean="0">
                <a:solidFill>
                  <a:schemeClr val="bg2">
                    <a:lumMod val="75000"/>
                  </a:schemeClr>
                </a:solidFill>
              </a:rPr>
              <a:t>번째</a:t>
            </a:r>
            <a:endParaRPr lang="ko-KR" altLang="en-US" sz="6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778</Words>
  <Application>Microsoft Office PowerPoint</Application>
  <PresentationFormat>와이드스크린</PresentationFormat>
  <Paragraphs>123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LSE</cp:lastModifiedBy>
  <cp:revision>160</cp:revision>
  <dcterms:created xsi:type="dcterms:W3CDTF">2020-03-08T06:22:21Z</dcterms:created>
  <dcterms:modified xsi:type="dcterms:W3CDTF">2021-06-22T15:03:01Z</dcterms:modified>
</cp:coreProperties>
</file>