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우" initials="최" lastIdx="1" clrIdx="0">
    <p:extLst>
      <p:ext uri="{19B8F6BF-5375-455C-9EA6-DF929625EA0E}">
        <p15:presenceInfo xmlns:p15="http://schemas.microsoft.com/office/powerpoint/2012/main" userId="최진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7847" autoAdjust="0"/>
  </p:normalViewPr>
  <p:slideViewPr>
    <p:cSldViewPr snapToGrid="0">
      <p:cViewPr varScale="1">
        <p:scale>
          <a:sx n="81" d="100"/>
          <a:sy n="81" d="100"/>
        </p:scale>
        <p:origin x="11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5069-8B60-4029-8390-A16299ADF6C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6CF2-BD39-4ECB-8D79-1E60BD047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소켓이 어디에서 뭘 하는지를 보여주기 위해서 그림을 준비했습니다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왼쪽에 색이 들어가 있는 그림은 </a:t>
            </a:r>
            <a:r>
              <a:rPr lang="en-US" altLang="ko-KR" dirty="0" err="1"/>
              <a:t>osi</a:t>
            </a:r>
            <a:r>
              <a:rPr lang="en-US" altLang="ko-KR" dirty="0"/>
              <a:t> 7</a:t>
            </a:r>
            <a:r>
              <a:rPr lang="ko-KR" altLang="en-US" dirty="0"/>
              <a:t>계층과 </a:t>
            </a:r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en-US" altLang="ko-KR" dirty="0"/>
              <a:t> 4</a:t>
            </a:r>
            <a:r>
              <a:rPr lang="ko-KR" altLang="en-US" dirty="0"/>
              <a:t>계층 및 계층에 사용되는 프로토콜을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간략하게 이더넷 라우터 허브 스위치 </a:t>
            </a:r>
            <a:r>
              <a:rPr lang="en-US" altLang="ko-KR" dirty="0"/>
              <a:t>NIC(</a:t>
            </a:r>
            <a:r>
              <a:rPr lang="ko-KR" altLang="en-US" dirty="0" err="1"/>
              <a:t>랜카드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네트웤</a:t>
            </a:r>
            <a:r>
              <a:rPr lang="ko-KR" altLang="en-US" dirty="0"/>
              <a:t> 드라이버를 타고 </a:t>
            </a:r>
            <a:r>
              <a:rPr lang="en-US" altLang="ko-KR" dirty="0"/>
              <a:t>TC]P/IP </a:t>
            </a:r>
            <a:r>
              <a:rPr lang="ko-KR" altLang="en-US" dirty="0"/>
              <a:t>프로토콜에 패킷이 도착합니다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소켓은 </a:t>
            </a:r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프로토콜과 그 위의 계층인 응용 계층들의 프로토콜 사이에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9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Listen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함수와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accept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함수도 마찬가지로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방식의 서버 소켓에서만 실행합니다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매개변수로 소켓번호와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log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를 받는데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로그는 서버에서 밑에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accept()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를 처리하는 동안 대기시킬 수 있는 클라이언트 요청 개수를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클라이언트는 서버의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log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개수만큼 연결요청을 할 수 있음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listen()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은 단지 서버 소켓을 대기모드로 바꾸는 역할만 하기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사용하자마자 즉시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리턴되는데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성공시에는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0,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실패시에는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리턴된다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서버가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listen()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을 호출한 이후에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어떤 클라이언트가 이 서버에 연결요청을 보내면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이를 처리하기 위해 서버는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accept()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를 호출해 두어야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Accept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는 매개변수로 처음에 생성한 소켓 번호와 클라이언트 주소 정보를 담을 포인터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주소정보 크기를 담을 포인터가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들어감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이유는 연결된 클라이언트의 정보들을 활용하기 위해서임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Return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accept()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는 성공하면 새로운 소켓번호를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리턴하는데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접속한 클라이언트와의 일 대 일 통신만을 위한 사용할 새로운 소켓 번호가 만들어짐 실패시에는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그래서 나중에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recv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와 같은 데이터 송수신 함수는 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accept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로 생성된 소켓을 통해 진행됨 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/>
              <a:t>Socket() -&gt; </a:t>
            </a:r>
            <a:r>
              <a:rPr lang="ko-KR" altLang="en-US" dirty="0"/>
              <a:t>듣기 소켓 </a:t>
            </a:r>
            <a:r>
              <a:rPr lang="en-US" altLang="ko-KR" dirty="0"/>
              <a:t>/ accept() -&gt; </a:t>
            </a:r>
            <a:r>
              <a:rPr lang="ko-KR" altLang="en-US" dirty="0"/>
              <a:t>연결 소켓</a:t>
            </a:r>
            <a:endParaRPr lang="en-US" altLang="ko-KR" dirty="0"/>
          </a:p>
          <a:p>
            <a:r>
              <a:rPr lang="ko-KR" altLang="en-US" dirty="0"/>
              <a:t>클라이언트 연결만 확인 </a:t>
            </a:r>
            <a:r>
              <a:rPr lang="en-US" altLang="ko-KR" dirty="0"/>
              <a:t>/ </a:t>
            </a:r>
            <a:r>
              <a:rPr lang="ko-KR" altLang="en-US" dirty="0"/>
              <a:t>실직적으로 클라이언트와 통신 하는 소켓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5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Connect </a:t>
            </a:r>
            <a:r>
              <a:rPr lang="ko-KR" altLang="en-US" dirty="0"/>
              <a:t>는 클라이언트 소켓에서 실행됨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매개변수로는 클라이언트 소켓번호</a:t>
            </a:r>
            <a:r>
              <a:rPr lang="en-US" altLang="ko-KR" dirty="0"/>
              <a:t>, </a:t>
            </a:r>
            <a:r>
              <a:rPr lang="ko-KR" altLang="en-US" dirty="0"/>
              <a:t>목적지인 서버 주소 구조체</a:t>
            </a:r>
            <a:r>
              <a:rPr lang="en-US" altLang="ko-KR" dirty="0"/>
              <a:t>, </a:t>
            </a:r>
            <a:r>
              <a:rPr lang="ko-KR" altLang="en-US" dirty="0"/>
              <a:t>구조체 크기가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함수가 성공하면 </a:t>
            </a:r>
            <a:r>
              <a:rPr lang="en-US" altLang="ko-KR" dirty="0"/>
              <a:t>0 </a:t>
            </a:r>
            <a:r>
              <a:rPr lang="ko-KR" altLang="en-US" dirty="0"/>
              <a:t>실패하면 </a:t>
            </a:r>
            <a:r>
              <a:rPr lang="en-US" altLang="ko-KR" dirty="0"/>
              <a:t>-1 </a:t>
            </a:r>
            <a:r>
              <a:rPr lang="ko-KR" altLang="en-US" dirty="0"/>
              <a:t>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</a:t>
            </a:r>
            <a:r>
              <a:rPr lang="en-US" altLang="ko-KR" dirty="0"/>
              <a:t>listen accept connect </a:t>
            </a:r>
            <a:r>
              <a:rPr lang="ko-KR" altLang="en-US" dirty="0"/>
              <a:t>가 정상적으로 진행되면 </a:t>
            </a:r>
            <a:r>
              <a:rPr lang="en-US" altLang="ko-KR" dirty="0"/>
              <a:t>send, </a:t>
            </a:r>
            <a:r>
              <a:rPr lang="en-US" altLang="ko-KR" dirty="0" err="1"/>
              <a:t>recv</a:t>
            </a:r>
            <a:r>
              <a:rPr lang="ko-KR" altLang="en-US" dirty="0"/>
              <a:t>를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연결형</a:t>
            </a:r>
            <a:r>
              <a:rPr lang="en-US" altLang="ko-KR" dirty="0"/>
              <a:t>(</a:t>
            </a:r>
            <a:r>
              <a:rPr lang="en-US" altLang="ko-KR" dirty="0" err="1"/>
              <a:t>tcp</a:t>
            </a:r>
            <a:r>
              <a:rPr lang="en-US" altLang="ko-KR" dirty="0"/>
              <a:t>) </a:t>
            </a:r>
            <a:r>
              <a:rPr lang="ko-KR" altLang="en-US" dirty="0"/>
              <a:t>통신에서는 </a:t>
            </a:r>
            <a:r>
              <a:rPr lang="en-US" altLang="ko-KR" dirty="0" err="1"/>
              <a:t>send,recv</a:t>
            </a:r>
            <a:r>
              <a:rPr lang="en-US" altLang="ko-KR" dirty="0"/>
              <a:t> / </a:t>
            </a:r>
            <a:r>
              <a:rPr lang="ko-KR" altLang="en-US" dirty="0"/>
              <a:t>비연결형</a:t>
            </a:r>
            <a:r>
              <a:rPr lang="en-US" altLang="ko-KR" dirty="0"/>
              <a:t>(u</a:t>
            </a:r>
            <a:r>
              <a:rPr lang="ko-KR" altLang="en-US" dirty="0"/>
              <a:t>에</a:t>
            </a:r>
            <a:r>
              <a:rPr lang="en-US" altLang="ko-KR" dirty="0"/>
              <a:t>) </a:t>
            </a:r>
            <a:r>
              <a:rPr lang="ko-KR" altLang="en-US" dirty="0"/>
              <a:t>통신에서는 </a:t>
            </a:r>
            <a:r>
              <a:rPr lang="en-US" altLang="ko-KR" dirty="0" err="1"/>
              <a:t>sendto</a:t>
            </a:r>
            <a:r>
              <a:rPr lang="en-US" altLang="ko-KR" dirty="0"/>
              <a:t>, </a:t>
            </a:r>
            <a:r>
              <a:rPr lang="en-US" altLang="ko-KR" dirty="0" err="1"/>
              <a:t>recvfrom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비연결형 통신에서는 연결형 소켓 프로그래밍과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소켓이 목적지별로 개설되어 있는 것이 아님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하나의 소켓마다 임의의 목적지를 향하여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패킷을 보낼 수 있어야 하기때문에 목적지 소켓 주소나 발신지 소켓 주소를 매개변수로 받아오거나 설정함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Flag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송신</a:t>
            </a:r>
            <a:r>
              <a:rPr lang="en-US" altLang="ko-KR" dirty="0"/>
              <a:t>, </a:t>
            </a:r>
            <a:r>
              <a:rPr lang="ko-KR" altLang="en-US" dirty="0"/>
              <a:t>수신 등에 사용할 옵션이 들어간다 </a:t>
            </a:r>
            <a:endParaRPr lang="en-US" altLang="ko-KR" dirty="0"/>
          </a:p>
          <a:p>
            <a:r>
              <a:rPr lang="en-US" altLang="ko-KR" dirty="0"/>
              <a:t>MSG_OOB : </a:t>
            </a:r>
            <a:r>
              <a:rPr lang="ko-KR" altLang="en-US" dirty="0"/>
              <a:t>우선순위 통신을 </a:t>
            </a:r>
            <a:r>
              <a:rPr lang="ko-KR" altLang="en-US" dirty="0" err="1"/>
              <a:t>하려고할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긴급하게 데이터를 보내고자 할 때 반대말 </a:t>
            </a:r>
            <a:r>
              <a:rPr lang="en-US" altLang="ko-KR" dirty="0"/>
              <a:t>(In of Band</a:t>
            </a:r>
            <a:r>
              <a:rPr lang="ko-KR" altLang="en-US" dirty="0"/>
              <a:t>통신 </a:t>
            </a:r>
            <a:r>
              <a:rPr lang="en-US" altLang="ko-KR" dirty="0"/>
              <a:t>-&gt; </a:t>
            </a:r>
            <a:r>
              <a:rPr lang="ko-KR" altLang="en-US" dirty="0"/>
              <a:t>우선순위가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MSG_WAITALL 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요청한 데이터의 크기가 모두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차야지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함수를 반환한다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(0 or -1).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하지만 이식성의 문제로 이 플래그를 사용하는 일은 드물다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그냥 반복해서 데이터를 읽는 방법을 권장한다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MSG_DONTWAIT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비 봉쇄로 작동하도록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비 봉쇄로 작동하게 하려면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Helvetica Neue"/>
              </a:rPr>
              <a:t>fcntl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(2)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함수로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O_NONBLOCK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설정을 해줘야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비 봉쇄로 작동하면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Helvetica Neue"/>
              </a:rPr>
              <a:t>recv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함수는 바로 반환한다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EAGAIN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혹은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EWOULDBLOCK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Helvetica Neue"/>
              </a:rPr>
              <a:t>errno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로 설정한다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프로그램은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Helvetica Neue"/>
              </a:rPr>
              <a:t>errno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값을 읽어서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소켓에 에러가 발생해서 반환한 건지 아니면 비 봉쇄 특성으로 반환한 건지를 확인할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Close()</a:t>
            </a:r>
            <a:r>
              <a:rPr lang="ko-KR" altLang="en-US" dirty="0"/>
              <a:t>와 </a:t>
            </a:r>
            <a:r>
              <a:rPr lang="en-US" altLang="ko-KR" dirty="0"/>
              <a:t>shutdown() </a:t>
            </a:r>
            <a:r>
              <a:rPr lang="ko-KR" altLang="en-US" dirty="0"/>
              <a:t>은 말그대로 소켓 종료하고 기술자 테이블에 소켓 번호를 반환합니다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close()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를 호출한 시점에 서버나 클라이언트의 송신 버퍼에 있으나 아직 전송하지 못하거나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아직 전달중인 패킷들이 있을 수 있는데 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close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함수는 디폴트로 이러한 패킷들을 모두 처리한 후에 소켓을 닫게 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3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소켓은 </a:t>
            </a:r>
            <a:r>
              <a:rPr lang="en-US" altLang="ko-KR" dirty="0"/>
              <a:t>.. </a:t>
            </a:r>
            <a:r>
              <a:rPr lang="ko-KR" altLang="en-US" dirty="0" err="1"/>
              <a:t>첫줄</a:t>
            </a:r>
            <a:endParaRPr lang="en-US" altLang="ko-KR" dirty="0"/>
          </a:p>
          <a:p>
            <a:r>
              <a:rPr lang="ko-KR" altLang="en-US" dirty="0"/>
              <a:t>예를 들어 클라이언트 프로그램에서 서버 프로그램에 도달하기까지의 네트워크 사이에는 무조건 소켓이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서버와 클라이언트 </a:t>
            </a:r>
            <a:r>
              <a:rPr lang="ko-KR" altLang="en-US" dirty="0" err="1"/>
              <a:t>둘다</a:t>
            </a:r>
            <a:r>
              <a:rPr lang="ko-KR" altLang="en-US" dirty="0"/>
              <a:t> 소켓이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0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소켓 유형은 두가지로 나뉘는데 </a:t>
            </a:r>
            <a:r>
              <a:rPr lang="en-US" altLang="ko-KR" dirty="0" err="1"/>
              <a:t>tcp</a:t>
            </a:r>
            <a:r>
              <a:rPr lang="en-US" altLang="ko-KR" dirty="0"/>
              <a:t>,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프로토콜에 따라 나뉩니다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stream </a:t>
            </a:r>
            <a:r>
              <a:rPr lang="ko-KR" altLang="en-US" dirty="0"/>
              <a:t>방식과 </a:t>
            </a:r>
            <a:r>
              <a:rPr lang="en-US" altLang="ko-KR" dirty="0"/>
              <a:t>u</a:t>
            </a:r>
            <a:r>
              <a:rPr lang="ko-KR" altLang="en-US" dirty="0"/>
              <a:t>에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datagram </a:t>
            </a:r>
            <a:r>
              <a:rPr lang="ko-KR" altLang="en-US" dirty="0"/>
              <a:t>방식이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stream </a:t>
            </a:r>
            <a:r>
              <a:rPr lang="ko-KR" altLang="en-US" dirty="0"/>
              <a:t>방식은 데이터 송수신 전에 양방향 연결이 필요합니다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송수신 전에 양방향 연결이 먼저 진행되기때문에 데이터 손실</a:t>
            </a:r>
            <a:r>
              <a:rPr lang="en-US" altLang="ko-KR" dirty="0"/>
              <a:t>, </a:t>
            </a:r>
            <a:r>
              <a:rPr lang="ko-KR" altLang="en-US" dirty="0"/>
              <a:t>변형</a:t>
            </a:r>
            <a:r>
              <a:rPr lang="en-US" altLang="ko-KR" dirty="0"/>
              <a:t>, </a:t>
            </a:r>
            <a:r>
              <a:rPr lang="ko-KR" altLang="en-US" dirty="0"/>
              <a:t>순서 등을 보장할 수 있고</a:t>
            </a:r>
            <a:endParaRPr lang="en-US" altLang="ko-KR" dirty="0"/>
          </a:p>
          <a:p>
            <a:r>
              <a:rPr lang="en-US" altLang="ko-KR" dirty="0" err="1"/>
              <a:t>tcp</a:t>
            </a:r>
            <a:r>
              <a:rPr lang="ko-KR" altLang="en-US" dirty="0"/>
              <a:t> 프로토콜의 흐름제어 혼잡제어 기능을 이용할 수 있음</a:t>
            </a:r>
            <a:endParaRPr lang="en-US" altLang="ko-KR" dirty="0"/>
          </a:p>
          <a:p>
            <a:r>
              <a:rPr lang="ko-KR" altLang="en-US" dirty="0"/>
              <a:t>대표적인 예는 파일 다운로드와 같이 데이터 손실없이 데이터를 </a:t>
            </a:r>
            <a:r>
              <a:rPr lang="en-US" altLang="ko-KR" dirty="0"/>
              <a:t>100</a:t>
            </a:r>
            <a:r>
              <a:rPr lang="ko-KR" altLang="en-US" dirty="0"/>
              <a:t>퍼센트 받아야하는 파일다운로드가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Datagram</a:t>
            </a:r>
            <a:r>
              <a:rPr lang="ko-KR" altLang="en-US" dirty="0"/>
              <a:t> 방식은 데이터 송수신 전에 양방향 연결이 필요가 없습니다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Tcp</a:t>
            </a:r>
            <a:r>
              <a:rPr lang="ko-KR" altLang="en-US" dirty="0"/>
              <a:t>의 </a:t>
            </a:r>
            <a:r>
              <a:rPr lang="en-US" altLang="ko-KR" dirty="0"/>
              <a:t>stream </a:t>
            </a:r>
            <a:r>
              <a:rPr lang="ko-KR" altLang="en-US" dirty="0"/>
              <a:t>방식과 다르게 데이터 손실 변형 순서 등을 보장하지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대표적인 특징으로는 헤더가 단순하여 빠른 연결성에는 적합합니다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예는 영상 스트리밍 서비스가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소켓번호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파일이나 소켓을 새로 생성하면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타입의 정수를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리턴함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파일 기술자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 기술자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소켓번호</a:t>
            </a:r>
            <a:endParaRPr lang="en-US" altLang="ko-KR" sz="1200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그리고 새로 생성된 소켓번호들은 그리고 이 소켓 번호는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기술자 테이블이란 곳에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Index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번호가 됩니다</a:t>
            </a:r>
            <a:endParaRPr lang="en-US" altLang="ko-KR" sz="1200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기술자 테이블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소켓번호로 된 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Index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마다 포인터로 구성되어 있으며 이 포인터가 해당 소켓이나 파일의 정보 구조체를 가리킴</a:t>
            </a:r>
            <a:endParaRPr lang="en-US" altLang="ko-KR" sz="1200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예를 들어 한 응용 프로그램에서 통신을 하기 위해서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개의 소켓을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Open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하면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개의 소켓번호가 기술자테이블에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index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로서 생성이 되고</a:t>
            </a:r>
            <a:endParaRPr lang="en-US" altLang="ko-KR" sz="1200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각 인덱스의 포인터들은 통신을 하기위한 설정정보를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담고있는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구조체로 바라보게 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0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주요 특징으로는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파일기술자와 소켓기술자가 하나의 같은 기술자 테이블을 공유함 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파일과 소켓이 기술자 테이블을 공유한다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 프로세스는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…..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서로 다른 응용 프로그램에서 같은 소켓번호를 사용하는 것은 문제가 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기술자 테이블의 포인터들이 가리키는 소켓 주소 구조체는 프로토콜방식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주소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포트번호 등을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담고있습니다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2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 통신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소켓을 이용한 네트웍 응용 프로그램에서 상대방과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패킷을 주고받기 위하여는 다섯 가지 정보 필수로 필요함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필요한 요소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endParaRPr lang="ko-KR" altLang="en-US" dirty="0"/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① 통신에 사용할 프로토콜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(TCP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또는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UDP)</a:t>
            </a:r>
            <a:endParaRPr lang="ko-KR" altLang="en-US" dirty="0"/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② 자신의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주소</a:t>
            </a:r>
            <a:endParaRPr lang="ko-KR" altLang="en-US" dirty="0"/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③ 자신의 포트번호</a:t>
            </a:r>
            <a:endParaRPr lang="ko-KR" altLang="en-US" dirty="0"/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④ 상대방의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주소</a:t>
            </a:r>
            <a:endParaRPr lang="ko-KR" altLang="en-US" dirty="0"/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⑤ 상대방의 포트번호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여기에는 몇가지 규칙이 적용되는데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첫째로 포트번호의 역할은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TCP/IP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가 지원하는 상위 계층의 프로세스를 구분하기 위한 번호이기 때문에 응용 프로그램들은 반드시 서로 다른 포트번호를 사용하여야 한다</a:t>
            </a:r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9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 소켓번호 생성</a:t>
            </a:r>
            <a:endParaRPr lang="en-US" altLang="ko-KR" dirty="0"/>
          </a:p>
          <a:p>
            <a:r>
              <a:rPr lang="ko-KR" altLang="en-US" dirty="0"/>
              <a:t>통신 정보 설정</a:t>
            </a:r>
            <a:endParaRPr lang="en-US" altLang="ko-KR" dirty="0"/>
          </a:p>
          <a:p>
            <a:r>
              <a:rPr lang="ko-KR" altLang="en-US" dirty="0"/>
              <a:t>요청 수동 대기</a:t>
            </a:r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:</a:t>
            </a:r>
            <a:r>
              <a:rPr lang="ko-KR" altLang="en-US" dirty="0"/>
              <a:t>요청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:</a:t>
            </a:r>
            <a:r>
              <a:rPr lang="ko-KR" altLang="en-US" dirty="0"/>
              <a:t>수락</a:t>
            </a:r>
            <a:endParaRPr lang="en-US" altLang="ko-KR" dirty="0"/>
          </a:p>
          <a:p>
            <a:r>
              <a:rPr lang="ko-KR" altLang="en-US" dirty="0"/>
              <a:t>데이터 송수신</a:t>
            </a:r>
            <a:endParaRPr lang="en-US" altLang="ko-KR" dirty="0"/>
          </a:p>
          <a:p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Listen() accept() </a:t>
            </a:r>
            <a:r>
              <a:rPr lang="ko-KR" altLang="en-US" dirty="0"/>
              <a:t>는 연결형 통신인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ko-KR" altLang="en-US" dirty="0"/>
              <a:t>에서만 필요하고 </a:t>
            </a:r>
            <a:r>
              <a:rPr lang="en-US" altLang="ko-KR" dirty="0" err="1"/>
              <a:t>udp</a:t>
            </a:r>
            <a:r>
              <a:rPr lang="ko-KR" altLang="en-US" dirty="0"/>
              <a:t>에서는 바로 </a:t>
            </a:r>
            <a:r>
              <a:rPr lang="en-US" altLang="ko-KR" dirty="0"/>
              <a:t>connect</a:t>
            </a:r>
            <a:r>
              <a:rPr lang="ko-KR" altLang="en-US" dirty="0"/>
              <a:t>하여 데이터 송수신이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2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도메인은 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….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등이 있는데</a:t>
            </a:r>
            <a:endParaRPr lang="en-US" altLang="ko-KR" b="0" i="0" dirty="0">
              <a:solidFill>
                <a:srgbClr val="99999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PF_INET : IPv4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방식이며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물리적으로 서로 멀리 떨어진 컴퓨터 사이 통신할 사용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이더넷이 필요한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통신일 때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PF_UNIX :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시스템 내부 영역에서 프로세스와 프로세스간 통신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(UNIX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방식의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프로토콜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체계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dirty="0"/>
              <a:t>타입은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stream ,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유형의</a:t>
            </a:r>
            <a:r>
              <a:rPr lang="en-US" altLang="ko-KR" dirty="0"/>
              <a:t> </a:t>
            </a:r>
            <a:r>
              <a:rPr lang="en-US" altLang="ko-KR" dirty="0" err="1"/>
              <a:t>dgram</a:t>
            </a:r>
            <a:endParaRPr lang="en-US" altLang="ko-KR" dirty="0"/>
          </a:p>
          <a:p>
            <a:r>
              <a:rPr lang="ko-KR" altLang="en-US" dirty="0"/>
              <a:t>프로토콜에는 앞서 사용된 도메인과 타입에 따라 사용할 프로토콜을 </a:t>
            </a:r>
            <a:r>
              <a:rPr lang="ko-KR" altLang="en-US" dirty="0" err="1"/>
              <a:t>넣어줌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넣으면 자동으로 설정됨</a:t>
            </a:r>
            <a:endParaRPr lang="en-US" altLang="ko-KR" dirty="0"/>
          </a:p>
          <a:p>
            <a:r>
              <a:rPr lang="ko-KR" altLang="en-US" dirty="0"/>
              <a:t>그래서 이 소켓함수는 성공하면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9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함수는 위에 순서에서 보듯 클라이언트 소켓에서는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필요없고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서버 소켓에서만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bind()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진행하는데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이유는 임의의 클라이언트가 서버의 특정 소켓과 통신하려면 그 소켓을 찾을 수 있어야함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 서버 소켓에선 목적지 정보인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번호 구조체와 통신하려는 소켓 번호 묶어주는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bind()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함수가 필요함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6CF2-BD39-4ECB-8D79-1E60BD047B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7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41519-DDC1-424E-8BD4-E2E59CAA5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61EEA-E1DB-4B86-9CC7-22870ADD7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D0EE4-37B6-404D-9292-FEA07E37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BADB9-9567-47DA-9689-B180F892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D77AA-3660-43C5-A9E5-2A383E8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9F1C-EA3C-4624-B8F7-A592BB0C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D767F-6E18-4479-AE86-CCCF7E61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5102-45D7-4D7B-9BB0-ECB25797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2DE80-5E6D-4C9F-89A7-7655C2FE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8601C-D37F-468A-BFC7-97EA9311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0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E216A-5EDE-4F2E-A34A-704E9B907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C74BC-39FC-4042-9EBC-28751B5E1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101D-AAFC-4511-8876-C4ED9D02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B7374-81DC-4818-A5EB-15A86A27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DCEA7-42E0-4DBE-A9FB-6121527E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E30A-A122-4571-B852-556CCF80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84C14-D8C4-4408-994A-9A849FD1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FA903-0FE6-4AED-9111-0909FA69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832C4-7DF2-425D-A12A-18028763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38620-DBB8-42D0-8651-654C1BFE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8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588A1-1977-4EE7-B860-08C0D798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0C4A9-BF7F-4B84-8D9B-84612C1A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9664E-909F-4882-AAC8-DF5FB49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04830-D005-4D48-89D4-769DF5E2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8F5C1-3878-4B0E-A6A3-9F96F19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7467-1170-44C5-9A9F-6D0AFA23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96B35-B0BB-4FC0-B999-3946636C7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7B1D20-D9B4-4DB8-BA91-BB05CA588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E7C0D-9712-497F-BDD0-BD7F31D8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BD60D-EEBB-4D1F-9641-2C44D236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2F374-4E55-41E0-930F-F4B59B0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3C889-8519-4EBD-B473-AB74FB9E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EF8C2-AEFB-41BC-9F95-B3BD738F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B147A-0EE8-4442-A70E-E2C8033EA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87A6E4-E116-40B1-8919-B1024D6D5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2F39C-A120-47D9-98FE-5075B6E4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80CCF-00D3-4BD4-A604-2A22A6C4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27B79-2BE5-4F54-9168-87DB97DA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230110-4E62-4F56-9167-A79B77C4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F5D8-8CDC-4BEF-B6AC-CCE5C559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7D1EA5-DC13-4124-84FC-3D30F915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B2F939-F64B-4271-81F1-F55D6FBE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D96DC-760C-4BEB-8486-3BD251A6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6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BD6C61-94CF-4E56-807C-A761C98C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9479F7-D892-450C-8DE6-F0F1954E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B3132-C9C0-46F3-9C8F-513E525C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2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4B13-0921-4238-9F9A-0518C25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13C10-DF84-4676-AA3B-899E23E5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61A26-7135-48EA-ACD8-DD6EEED9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C607E-0CF7-4A15-B43A-D5C49427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83FB5-A902-4069-BF5B-EF2C8971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F1041-7C4A-4C85-BFD5-346C6C8C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8F434-F328-4967-BA87-FA73DF00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0F7E8B-0DFF-46D0-A836-C1829543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33821-A95A-43C2-838E-409195B2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32AA8-0F46-4DD8-AE70-162DFB2C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E60B7-422A-420F-A031-4EA53DF8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F6F5D-EC86-4B4D-AB34-CE68FF8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B60E6-D719-43B2-8120-DF284213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08058-0CED-491B-9AFF-E3C64C7B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560AA-9A20-4EF2-80F2-8FC08BBE8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81A5-77FA-47C3-9520-E670558F49F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E586-3B9A-4D18-A6CE-74697E49C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F06DF-E091-43DE-A271-9F1400907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4DD6-03F1-472F-BDFA-B8E0A0AE7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9E914-F02A-4166-9759-EC84DD29E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  <a:r>
              <a:rPr lang="en-US" altLang="ko-KR" dirty="0"/>
              <a:t>(Socket)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FFCBC-3A55-4F8A-93B6-3BBE660A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563"/>
            <a:ext cx="9144000" cy="1655762"/>
          </a:xfrm>
        </p:spPr>
        <p:txBody>
          <a:bodyPr/>
          <a:lstStyle/>
          <a:p>
            <a:r>
              <a:rPr lang="ko-KR" altLang="en-US" dirty="0"/>
              <a:t>최진우</a:t>
            </a:r>
          </a:p>
        </p:txBody>
      </p:sp>
    </p:spTree>
    <p:extLst>
      <p:ext uri="{BB962C8B-B14F-4D97-AF65-F5344CB8AC3E}">
        <p14:creationId xmlns:p14="http://schemas.microsoft.com/office/powerpoint/2010/main" val="196213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0094-2182-4E06-A36D-A8EC8B4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EEB8-5BCE-4A8F-A361-F33ADD0B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bind (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소켓번호</a:t>
            </a:r>
            <a:r>
              <a:rPr lang="en-US" altLang="ko-KR" dirty="0"/>
              <a:t>, (struct </a:t>
            </a:r>
            <a:r>
              <a:rPr lang="en-US" altLang="ko-KR" dirty="0" err="1"/>
              <a:t>sockaddr</a:t>
            </a:r>
            <a:r>
              <a:rPr lang="en-US" altLang="ko-KR" dirty="0"/>
              <a:t> *) </a:t>
            </a:r>
            <a:r>
              <a:rPr lang="ko-KR" altLang="en-US" dirty="0"/>
              <a:t>서버주소</a:t>
            </a:r>
            <a:r>
              <a:rPr lang="en-US" altLang="ko-KR" dirty="0"/>
              <a:t>, int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소켓번호 </a:t>
            </a:r>
            <a:r>
              <a:rPr lang="en-US" altLang="ko-KR" dirty="0"/>
              <a:t>: socket() </a:t>
            </a:r>
            <a:r>
              <a:rPr lang="ko-KR" altLang="en-US" dirty="0"/>
              <a:t>리턴 값</a:t>
            </a:r>
            <a:endParaRPr lang="en-US" altLang="ko-KR" dirty="0"/>
          </a:p>
          <a:p>
            <a:r>
              <a:rPr lang="ko-KR" altLang="en-US" dirty="0"/>
              <a:t>서버 주소를 담고 있는 구조체</a:t>
            </a:r>
            <a:endParaRPr lang="en-US" altLang="ko-KR" dirty="0"/>
          </a:p>
          <a:p>
            <a:r>
              <a:rPr lang="ko-KR" altLang="en-US" dirty="0"/>
              <a:t>구조체 크기</a:t>
            </a:r>
            <a:endParaRPr lang="en-US" altLang="ko-KR" dirty="0"/>
          </a:p>
          <a:p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B92DD-6EA0-4DB0-BB77-89AC9328BD4D}"/>
              </a:ext>
            </a:extLst>
          </p:cNvPr>
          <p:cNvSpPr/>
          <p:nvPr/>
        </p:nvSpPr>
        <p:spPr>
          <a:xfrm>
            <a:off x="5047014" y="4607626"/>
            <a:ext cx="6578930" cy="2039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sin_family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 = AF_INET; //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IPv4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 인터넷 프로토콜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sin_addr.s_addr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 =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inet_addr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(192.168.0.1); //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IP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sin_port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 =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htons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(3000); //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포트</a:t>
            </a:r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95FEE7E-CBA3-48CD-8944-2BDC6F53E002}"/>
              </a:ext>
            </a:extLst>
          </p:cNvPr>
          <p:cNvSpPr/>
          <p:nvPr/>
        </p:nvSpPr>
        <p:spPr>
          <a:xfrm rot="5400000">
            <a:off x="6298310" y="3026724"/>
            <a:ext cx="2138675" cy="7143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C6C59-6B55-48A7-89EE-21FE70AB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listen(), accept()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31FBB-ABD0-4169-8B96-1E40080C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int listen (int </a:t>
            </a:r>
            <a:r>
              <a:rPr lang="ko-KR" altLang="en-US" dirty="0"/>
              <a:t>소켓번호</a:t>
            </a:r>
            <a:r>
              <a:rPr lang="en-US" altLang="ko-KR" dirty="0"/>
              <a:t>, int </a:t>
            </a:r>
            <a:r>
              <a:rPr lang="ko-KR" altLang="en-US" dirty="0"/>
              <a:t>로그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소켓번호 </a:t>
            </a:r>
            <a:r>
              <a:rPr lang="en-US" altLang="ko-KR" dirty="0"/>
              <a:t>: socket() </a:t>
            </a:r>
            <a:r>
              <a:rPr lang="ko-KR" altLang="en-US" dirty="0"/>
              <a:t>리턴 값</a:t>
            </a:r>
            <a:endParaRPr lang="en-US" altLang="ko-KR" dirty="0"/>
          </a:p>
          <a:p>
            <a:r>
              <a:rPr lang="ko-KR" altLang="en-US" dirty="0"/>
              <a:t>로그 </a:t>
            </a:r>
            <a:r>
              <a:rPr lang="en-US" altLang="ko-KR" dirty="0"/>
              <a:t>: </a:t>
            </a:r>
            <a:r>
              <a:rPr lang="ko-KR" altLang="en-US" dirty="0"/>
              <a:t>연결을 기다리는 클라이언트의 최대 개수</a:t>
            </a:r>
            <a:endParaRPr lang="en-US" altLang="ko-KR" dirty="0"/>
          </a:p>
          <a:p>
            <a:r>
              <a:rPr lang="en-US" altLang="ko-KR" dirty="0"/>
              <a:t>Return 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/>
              <a:t>Int accept (int socket, (struct </a:t>
            </a:r>
            <a:r>
              <a:rPr lang="en-US" altLang="ko-KR" dirty="0" err="1"/>
              <a:t>sockaddr</a:t>
            </a:r>
            <a:r>
              <a:rPr lang="en-US" altLang="ko-KR" dirty="0"/>
              <a:t> *) </a:t>
            </a:r>
            <a:r>
              <a:rPr lang="ko-KR" altLang="en-US" dirty="0"/>
              <a:t>클라이언트 주소</a:t>
            </a:r>
            <a:r>
              <a:rPr lang="en-US" altLang="ko-KR" dirty="0"/>
              <a:t>, int* </a:t>
            </a:r>
            <a:r>
              <a:rPr lang="en-US" altLang="ko-KR" dirty="0" err="1"/>
              <a:t>len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소켓번호 </a:t>
            </a:r>
            <a:r>
              <a:rPr lang="en-US" altLang="ko-KR" dirty="0"/>
              <a:t>: socket() </a:t>
            </a:r>
            <a:r>
              <a:rPr lang="ko-KR" altLang="en-US" dirty="0"/>
              <a:t>리턴 값</a:t>
            </a:r>
            <a:endParaRPr lang="en-US" altLang="ko-KR" dirty="0"/>
          </a:p>
          <a:p>
            <a:r>
              <a:rPr lang="ko-KR" altLang="en-US" dirty="0"/>
              <a:t>클라이언트 주소 정보</a:t>
            </a:r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r>
              <a:rPr lang="ko-KR" altLang="en-US" dirty="0"/>
              <a:t>를 저장할 변수의 포인터</a:t>
            </a:r>
            <a:endParaRPr lang="en-US" altLang="ko-KR" dirty="0"/>
          </a:p>
          <a:p>
            <a:r>
              <a:rPr lang="ko-KR" altLang="en-US" dirty="0"/>
              <a:t>구조체 크기 포인터</a:t>
            </a:r>
            <a:endParaRPr lang="en-US" altLang="ko-KR" dirty="0"/>
          </a:p>
          <a:p>
            <a:r>
              <a:rPr lang="en-US" altLang="ko-KR" dirty="0"/>
              <a:t>Return : </a:t>
            </a:r>
            <a:r>
              <a:rPr lang="ko-KR" altLang="en-US" dirty="0"/>
              <a:t>성공 시 새로운 소켓번호</a:t>
            </a:r>
            <a:r>
              <a:rPr lang="en-US" altLang="ko-KR" dirty="0"/>
              <a:t>,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0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FB6B6-3B26-4243-B0F2-0AC0A81A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020B3-1C85-46E7-ACF9-5A2B2463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connect( int </a:t>
            </a:r>
            <a:r>
              <a:rPr lang="ko-KR" altLang="en-US" dirty="0"/>
              <a:t>소켓번호</a:t>
            </a:r>
            <a:r>
              <a:rPr lang="en-US" altLang="ko-KR" dirty="0"/>
              <a:t>, struct </a:t>
            </a:r>
            <a:r>
              <a:rPr lang="en-US" altLang="ko-KR" dirty="0" err="1"/>
              <a:t>sockaddr</a:t>
            </a:r>
            <a:r>
              <a:rPr lang="en-US" altLang="ko-KR" dirty="0"/>
              <a:t> * </a:t>
            </a:r>
            <a:r>
              <a:rPr lang="ko-KR" altLang="en-US" dirty="0"/>
              <a:t>서버주소</a:t>
            </a:r>
            <a:r>
              <a:rPr lang="en-US" altLang="ko-KR" dirty="0"/>
              <a:t>, int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소켓번호 </a:t>
            </a:r>
            <a:r>
              <a:rPr lang="en-US" altLang="ko-KR" dirty="0"/>
              <a:t>: socket() </a:t>
            </a:r>
            <a:r>
              <a:rPr lang="ko-KR" altLang="en-US" dirty="0"/>
              <a:t>리턴 값</a:t>
            </a:r>
            <a:endParaRPr lang="en-US" altLang="ko-KR" dirty="0"/>
          </a:p>
          <a:p>
            <a:r>
              <a:rPr lang="ko-KR" altLang="en-US" dirty="0"/>
              <a:t>연결 요청을 보낼 서버의 주소 정보를 지닌 구조체 변수의 포인터</a:t>
            </a:r>
            <a:endParaRPr lang="en-US" altLang="ko-KR" dirty="0"/>
          </a:p>
          <a:p>
            <a:r>
              <a:rPr lang="ko-KR" altLang="en-US" dirty="0"/>
              <a:t>서버 주소 구조체 길이</a:t>
            </a:r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성공 시 </a:t>
            </a:r>
            <a:r>
              <a:rPr lang="en-US" altLang="ko-KR" dirty="0"/>
              <a:t>0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B1025-E5EE-4943-9C49-379E31A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send(), </a:t>
            </a:r>
            <a:r>
              <a:rPr lang="en-US" altLang="ko-KR" dirty="0" err="1"/>
              <a:t>recv</a:t>
            </a:r>
            <a:r>
              <a:rPr lang="en-US" altLang="ko-KR" dirty="0"/>
              <a:t>() / </a:t>
            </a:r>
            <a:r>
              <a:rPr lang="en-US" altLang="ko-KR" dirty="0" err="1"/>
              <a:t>sendto</a:t>
            </a:r>
            <a:r>
              <a:rPr lang="en-US" altLang="ko-KR" dirty="0"/>
              <a:t>(), </a:t>
            </a:r>
            <a:r>
              <a:rPr lang="en-US" altLang="ko-KR" dirty="0" err="1"/>
              <a:t>recvfrom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98E63-6C56-4344-A4B7-335E2481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send(</a:t>
            </a:r>
            <a:r>
              <a:rPr lang="ko-KR" altLang="en-US" dirty="0"/>
              <a:t>소켓번호</a:t>
            </a:r>
            <a:r>
              <a:rPr lang="en-US" altLang="ko-KR" dirty="0"/>
              <a:t>, </a:t>
            </a:r>
            <a:r>
              <a:rPr lang="ko-KR" altLang="en-US" dirty="0"/>
              <a:t>전송할 데이터 버퍼</a:t>
            </a:r>
            <a:r>
              <a:rPr lang="en-US" altLang="ko-KR" dirty="0"/>
              <a:t>, </a:t>
            </a:r>
            <a:r>
              <a:rPr lang="ko-KR" altLang="en-US" dirty="0"/>
              <a:t>버퍼크기</a:t>
            </a:r>
            <a:r>
              <a:rPr lang="en-US" altLang="ko-KR" dirty="0"/>
              <a:t>, flag)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recv</a:t>
            </a:r>
            <a:r>
              <a:rPr lang="en-US" altLang="ko-KR" dirty="0"/>
              <a:t>(</a:t>
            </a:r>
            <a:r>
              <a:rPr lang="ko-KR" altLang="en-US" dirty="0"/>
              <a:t>소켓번호</a:t>
            </a:r>
            <a:r>
              <a:rPr lang="en-US" altLang="ko-KR" dirty="0"/>
              <a:t>, </a:t>
            </a:r>
            <a:r>
              <a:rPr lang="ko-KR" altLang="en-US" dirty="0"/>
              <a:t>수신할 데이터 버퍼</a:t>
            </a:r>
            <a:r>
              <a:rPr lang="en-US" altLang="ko-KR" dirty="0"/>
              <a:t>, </a:t>
            </a:r>
            <a:r>
              <a:rPr lang="ko-KR" altLang="en-US" dirty="0"/>
              <a:t>버퍼크기</a:t>
            </a:r>
            <a:r>
              <a:rPr lang="en-US" altLang="ko-KR" dirty="0"/>
              <a:t>, flag)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sendto</a:t>
            </a:r>
            <a:r>
              <a:rPr lang="en-US" altLang="ko-KR" dirty="0"/>
              <a:t>(</a:t>
            </a:r>
            <a:r>
              <a:rPr lang="ko-KR" altLang="en-US" dirty="0"/>
              <a:t>소켓번호</a:t>
            </a:r>
            <a:r>
              <a:rPr lang="en-US" altLang="ko-KR" dirty="0"/>
              <a:t>, </a:t>
            </a:r>
            <a:r>
              <a:rPr lang="ko-KR" altLang="en-US" dirty="0"/>
              <a:t>전송할 데이터 버퍼</a:t>
            </a:r>
            <a:r>
              <a:rPr lang="en-US" altLang="ko-KR" dirty="0"/>
              <a:t>, </a:t>
            </a:r>
            <a:r>
              <a:rPr lang="ko-KR" altLang="en-US" dirty="0"/>
              <a:t>버퍼크기</a:t>
            </a:r>
            <a:r>
              <a:rPr lang="en-US" altLang="ko-KR" dirty="0"/>
              <a:t>, flag, </a:t>
            </a:r>
            <a:r>
              <a:rPr lang="ko-KR" altLang="en-US" dirty="0"/>
              <a:t>목적지 소켓 주소 구조체</a:t>
            </a:r>
            <a:r>
              <a:rPr lang="en-US" altLang="ko-KR" dirty="0"/>
              <a:t>, </a:t>
            </a:r>
            <a:r>
              <a:rPr lang="ko-KR" altLang="en-US" dirty="0"/>
              <a:t>구조체 크기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sendto</a:t>
            </a:r>
            <a:r>
              <a:rPr lang="en-US" altLang="ko-KR" dirty="0"/>
              <a:t>(</a:t>
            </a:r>
            <a:r>
              <a:rPr lang="ko-KR" altLang="en-US" dirty="0"/>
              <a:t>소켓번호</a:t>
            </a:r>
            <a:r>
              <a:rPr lang="en-US" altLang="ko-KR" dirty="0"/>
              <a:t>, </a:t>
            </a:r>
            <a:r>
              <a:rPr lang="ko-KR" altLang="en-US" dirty="0"/>
              <a:t>전송할 데이터 버퍼</a:t>
            </a:r>
            <a:r>
              <a:rPr lang="en-US" altLang="ko-KR" dirty="0"/>
              <a:t>, </a:t>
            </a:r>
            <a:r>
              <a:rPr lang="ko-KR" altLang="en-US" dirty="0"/>
              <a:t>버퍼크기</a:t>
            </a:r>
            <a:r>
              <a:rPr lang="en-US" altLang="ko-KR" dirty="0"/>
              <a:t>, flag, </a:t>
            </a:r>
            <a:r>
              <a:rPr lang="ko-KR" altLang="en-US" dirty="0"/>
              <a:t>발신지 소켓 주소 구조체</a:t>
            </a:r>
            <a:r>
              <a:rPr lang="en-US" altLang="ko-KR" dirty="0"/>
              <a:t>, </a:t>
            </a:r>
            <a:r>
              <a:rPr lang="ko-KR" altLang="en-US" dirty="0"/>
              <a:t>구조체 크기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r>
              <a:rPr lang="en-US" altLang="ko-KR" dirty="0"/>
              <a:t>FLAGS </a:t>
            </a:r>
            <a:r>
              <a:rPr lang="ko-KR" altLang="en-US" dirty="0"/>
              <a:t>옵션</a:t>
            </a:r>
            <a:r>
              <a:rPr lang="en-US" altLang="ko-KR" dirty="0"/>
              <a:t> : </a:t>
            </a:r>
            <a:r>
              <a:rPr lang="en-US" altLang="ko-KR" sz="2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MSG_OOB,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Helvetica Neue"/>
              </a:rPr>
              <a:t>MSG_WAITALL, MSG_DONTWAIT</a:t>
            </a:r>
            <a:endParaRPr lang="en-US" altLang="ko-KR" sz="2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7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5E62-8156-4DB7-A78D-55E54BB5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close(), shutdown()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52DFA-C5DA-414E-972C-E5C48499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close(</a:t>
            </a:r>
            <a:r>
              <a:rPr lang="ko-KR" altLang="en-US" dirty="0"/>
              <a:t>소켓번호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shutdown(</a:t>
            </a:r>
            <a:r>
              <a:rPr lang="ko-KR" altLang="en-US" dirty="0"/>
              <a:t>소켓번호</a:t>
            </a:r>
            <a:r>
              <a:rPr lang="en-US" altLang="ko-KR" dirty="0"/>
              <a:t>, direction)</a:t>
            </a:r>
          </a:p>
          <a:p>
            <a:r>
              <a:rPr lang="en-US" altLang="ko-KR" dirty="0"/>
              <a:t>direction</a:t>
            </a:r>
          </a:p>
          <a:p>
            <a:pPr marL="0" indent="0">
              <a:buNone/>
            </a:pPr>
            <a:r>
              <a:rPr lang="en-US" altLang="ko-KR" dirty="0"/>
              <a:t>  0 : </a:t>
            </a:r>
            <a:r>
              <a:rPr lang="ko-KR" altLang="en-US" dirty="0"/>
              <a:t>패킷 전송 종료</a:t>
            </a:r>
            <a:r>
              <a:rPr lang="en-US" altLang="ko-KR" dirty="0"/>
              <a:t>, 1: </a:t>
            </a:r>
            <a:r>
              <a:rPr lang="ko-KR" altLang="en-US" dirty="0"/>
              <a:t>패킷 수신 종료</a:t>
            </a:r>
            <a:r>
              <a:rPr lang="en-US" altLang="ko-KR" dirty="0"/>
              <a:t>, 2 : </a:t>
            </a:r>
            <a:r>
              <a:rPr lang="ko-KR" altLang="en-US" dirty="0"/>
              <a:t>송수신 종료</a:t>
            </a:r>
            <a:endParaRPr lang="en-US" altLang="ko-KR" dirty="0"/>
          </a:p>
          <a:p>
            <a:r>
              <a:rPr lang="en-US" altLang="ko-KR" dirty="0"/>
              <a:t>Return</a:t>
            </a:r>
            <a:r>
              <a:rPr lang="ko-KR" altLang="en-US" dirty="0"/>
              <a:t> 성공 시 </a:t>
            </a:r>
            <a:r>
              <a:rPr lang="en-US" altLang="ko-KR" dirty="0"/>
              <a:t>: 0 </a:t>
            </a:r>
            <a:r>
              <a:rPr lang="ko-KR" altLang="en-US" dirty="0"/>
              <a:t>실패 시 </a:t>
            </a:r>
            <a:r>
              <a:rPr lang="en-US" altLang="ko-KR" dirty="0"/>
              <a:t>: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5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18CFC-9A31-4758-B8A4-0651474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소켓은 여기 있습니다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D85244-7D77-4C31-B35D-3E12F8EB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" y="1690688"/>
            <a:ext cx="6762259" cy="37258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659A29-5AF5-4170-9D2E-11DD9F96F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43" r="29630"/>
          <a:stretch/>
        </p:blipFill>
        <p:spPr>
          <a:xfrm>
            <a:off x="6751115" y="1868159"/>
            <a:ext cx="5440885" cy="3216681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1C521FC-E29E-43FC-A4CF-1B4E7474E8AF}"/>
              </a:ext>
            </a:extLst>
          </p:cNvPr>
          <p:cNvSpPr/>
          <p:nvPr/>
        </p:nvSpPr>
        <p:spPr>
          <a:xfrm rot="10800000">
            <a:off x="6584804" y="2979716"/>
            <a:ext cx="1114426" cy="7143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4AC6F-2811-4A1C-96DC-55704F5340C5}"/>
              </a:ext>
            </a:extLst>
          </p:cNvPr>
          <p:cNvSpPr/>
          <p:nvPr/>
        </p:nvSpPr>
        <p:spPr>
          <a:xfrm>
            <a:off x="5543791" y="5681736"/>
            <a:ext cx="3253591" cy="6921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(Network Interface Controller)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47726-E4B0-497D-BCD6-1F6087A9A4CF}"/>
              </a:ext>
            </a:extLst>
          </p:cNvPr>
          <p:cNvSpPr/>
          <p:nvPr/>
        </p:nvSpPr>
        <p:spPr>
          <a:xfrm>
            <a:off x="293234" y="5681736"/>
            <a:ext cx="1100199" cy="6921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이더넷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38925A-085B-4B96-914E-8E04922E9ED4}"/>
              </a:ext>
            </a:extLst>
          </p:cNvPr>
          <p:cNvSpPr/>
          <p:nvPr/>
        </p:nvSpPr>
        <p:spPr>
          <a:xfrm>
            <a:off x="1658896" y="5681736"/>
            <a:ext cx="1100199" cy="6921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라우터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443BD0-41CA-4843-BE24-C9237E1DEA7F}"/>
              </a:ext>
            </a:extLst>
          </p:cNvPr>
          <p:cNvSpPr/>
          <p:nvPr/>
        </p:nvSpPr>
        <p:spPr>
          <a:xfrm>
            <a:off x="3024558" y="5681736"/>
            <a:ext cx="1919597" cy="6921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허브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스위치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C8DE4-E572-4930-9410-B91241D9B107}"/>
              </a:ext>
            </a:extLst>
          </p:cNvPr>
          <p:cNvSpPr/>
          <p:nvPr/>
        </p:nvSpPr>
        <p:spPr>
          <a:xfrm>
            <a:off x="1234478" y="5853177"/>
            <a:ext cx="583374" cy="3492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550B9D3-5940-400E-9DBB-E69257A51289}"/>
              </a:ext>
            </a:extLst>
          </p:cNvPr>
          <p:cNvSpPr/>
          <p:nvPr/>
        </p:nvSpPr>
        <p:spPr>
          <a:xfrm>
            <a:off x="2600140" y="5853177"/>
            <a:ext cx="583374" cy="3492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E7954CD-B8D3-47D3-8743-82BB15B99E16}"/>
              </a:ext>
            </a:extLst>
          </p:cNvPr>
          <p:cNvSpPr/>
          <p:nvPr/>
        </p:nvSpPr>
        <p:spPr>
          <a:xfrm>
            <a:off x="4960417" y="5853177"/>
            <a:ext cx="583374" cy="3492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81C258-534A-4C31-A494-2E33CFF67A0B}"/>
              </a:ext>
            </a:extLst>
          </p:cNvPr>
          <p:cNvSpPr/>
          <p:nvPr/>
        </p:nvSpPr>
        <p:spPr>
          <a:xfrm>
            <a:off x="9380756" y="5681736"/>
            <a:ext cx="2262192" cy="6921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네트워크 드라이버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53668E3-90B3-4628-ADE4-DEE423A5A52E}"/>
              </a:ext>
            </a:extLst>
          </p:cNvPr>
          <p:cNvSpPr/>
          <p:nvPr/>
        </p:nvSpPr>
        <p:spPr>
          <a:xfrm>
            <a:off x="8797382" y="5853177"/>
            <a:ext cx="583374" cy="3492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8C250F7-F2A8-4D07-A729-4BB2037C7B4C}"/>
              </a:ext>
            </a:extLst>
          </p:cNvPr>
          <p:cNvSpPr/>
          <p:nvPr/>
        </p:nvSpPr>
        <p:spPr>
          <a:xfrm rot="16200000">
            <a:off x="10220165" y="5180049"/>
            <a:ext cx="583374" cy="3492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33A18-0FEC-44D1-9013-2222EE96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A1201-8C8F-463E-BBED-4197CFCF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소켓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(socket)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1982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UNIX 4.1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 처음 소개되었으며 현재 널리 사용되는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1986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BSD UNIX 4.3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 개정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소켓은 종착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 IP + Port )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 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네트워크와 응용 프로그램들은 소켓을 통해 데이터를 송수신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0" indent="0" algn="l">
              <a:buNone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+mn-ea"/>
              </a:rPr>
              <a:t>서버와 클라이언트 둘 다 소켓이 필요함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9769C-6FB0-4E8A-9C79-D89EEC7FF22C}"/>
              </a:ext>
            </a:extLst>
          </p:cNvPr>
          <p:cNvSpPr/>
          <p:nvPr/>
        </p:nvSpPr>
        <p:spPr>
          <a:xfrm>
            <a:off x="4393870" y="605342"/>
            <a:ext cx="7386452" cy="8451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응용프로그램이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TCP/IP, UDP/IP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프로토콜을 사용할 때의 창구 역할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D7B0F1-F302-4B8C-A98A-5171B8B28448}"/>
              </a:ext>
            </a:extLst>
          </p:cNvPr>
          <p:cNvSpPr/>
          <p:nvPr/>
        </p:nvSpPr>
        <p:spPr>
          <a:xfrm>
            <a:off x="1304800" y="4226925"/>
            <a:ext cx="1085603" cy="8451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EBA386-030E-458A-AD11-BD828DCEFAEF}"/>
              </a:ext>
            </a:extLst>
          </p:cNvPr>
          <p:cNvSpPr/>
          <p:nvPr/>
        </p:nvSpPr>
        <p:spPr>
          <a:xfrm>
            <a:off x="3119993" y="4226925"/>
            <a:ext cx="1085603" cy="8451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27D42-CBC4-4E21-ABAD-0FDB66C1D961}"/>
              </a:ext>
            </a:extLst>
          </p:cNvPr>
          <p:cNvSpPr/>
          <p:nvPr/>
        </p:nvSpPr>
        <p:spPr>
          <a:xfrm>
            <a:off x="4935186" y="4226925"/>
            <a:ext cx="2522518" cy="8451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693665-92BE-4E70-B43D-E94F5407B6A6}"/>
              </a:ext>
            </a:extLst>
          </p:cNvPr>
          <p:cNvSpPr/>
          <p:nvPr/>
        </p:nvSpPr>
        <p:spPr>
          <a:xfrm>
            <a:off x="8187294" y="4226925"/>
            <a:ext cx="1085603" cy="8451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615E6-D8DC-48CB-852E-3CAB06DC9D27}"/>
              </a:ext>
            </a:extLst>
          </p:cNvPr>
          <p:cNvSpPr/>
          <p:nvPr/>
        </p:nvSpPr>
        <p:spPr>
          <a:xfrm>
            <a:off x="10002487" y="4226924"/>
            <a:ext cx="1085603" cy="8451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8618597D-2057-46E7-A494-C0A596B0DC97}"/>
              </a:ext>
            </a:extLst>
          </p:cNvPr>
          <p:cNvSpPr/>
          <p:nvPr/>
        </p:nvSpPr>
        <p:spPr>
          <a:xfrm>
            <a:off x="2390403" y="4512622"/>
            <a:ext cx="729590" cy="27313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10308B9B-6C81-414C-9730-18FE2C41F6BC}"/>
              </a:ext>
            </a:extLst>
          </p:cNvPr>
          <p:cNvSpPr/>
          <p:nvPr/>
        </p:nvSpPr>
        <p:spPr>
          <a:xfrm>
            <a:off x="4205596" y="4512622"/>
            <a:ext cx="729590" cy="27313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A41EBD16-E048-4912-A26B-204D521F7531}"/>
              </a:ext>
            </a:extLst>
          </p:cNvPr>
          <p:cNvSpPr/>
          <p:nvPr/>
        </p:nvSpPr>
        <p:spPr>
          <a:xfrm>
            <a:off x="7457704" y="4512622"/>
            <a:ext cx="729590" cy="27313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79037C11-B11C-49E6-AAD6-40B456BC0E3A}"/>
              </a:ext>
            </a:extLst>
          </p:cNvPr>
          <p:cNvSpPr/>
          <p:nvPr/>
        </p:nvSpPr>
        <p:spPr>
          <a:xfrm>
            <a:off x="9285144" y="4512622"/>
            <a:ext cx="729590" cy="273133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EF97-3D76-4199-AD4A-0A2349A6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A152E-A9EE-4F24-863E-84C00B41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 기반의 </a:t>
            </a:r>
            <a:r>
              <a:rPr lang="en-US" altLang="ko-KR" dirty="0"/>
              <a:t>Stream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양방향 연결</a:t>
            </a:r>
            <a:endParaRPr lang="en-US" altLang="ko-KR" dirty="0"/>
          </a:p>
          <a:p>
            <a:pPr lvl="1"/>
            <a:r>
              <a:rPr lang="ko-KR" altLang="en-US" dirty="0"/>
              <a:t>데이터 손실</a:t>
            </a:r>
            <a:r>
              <a:rPr lang="en-US" altLang="ko-KR" dirty="0"/>
              <a:t>,</a:t>
            </a:r>
            <a:r>
              <a:rPr lang="ko-KR" altLang="en-US" dirty="0"/>
              <a:t> 변형</a:t>
            </a:r>
            <a:r>
              <a:rPr lang="en-US" altLang="ko-KR" dirty="0"/>
              <a:t>, </a:t>
            </a:r>
            <a:r>
              <a:rPr lang="ko-KR" altLang="en-US" dirty="0"/>
              <a:t>순서 등을 보장</a:t>
            </a:r>
            <a:endParaRPr lang="en-US" altLang="ko-KR" dirty="0"/>
          </a:p>
          <a:p>
            <a:pPr lvl="1"/>
            <a:r>
              <a:rPr lang="ko-KR" altLang="en-US" dirty="0"/>
              <a:t>흐름제어</a:t>
            </a:r>
            <a:r>
              <a:rPr lang="en-US" altLang="ko-KR" dirty="0"/>
              <a:t>, </a:t>
            </a:r>
            <a:r>
              <a:rPr lang="ko-KR" altLang="en-US" dirty="0"/>
              <a:t>혼잡제어 기능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UDP/IP </a:t>
            </a:r>
            <a:r>
              <a:rPr lang="ko-KR" altLang="en-US" dirty="0"/>
              <a:t>프로토콜 기반의 </a:t>
            </a:r>
            <a:r>
              <a:rPr lang="en-US" altLang="ko-KR" dirty="0"/>
              <a:t>Datagram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양방향 연결 필요 없음</a:t>
            </a:r>
            <a:endParaRPr lang="en-US" altLang="ko-KR" dirty="0"/>
          </a:p>
          <a:p>
            <a:pPr lvl="1"/>
            <a:r>
              <a:rPr lang="ko-KR" altLang="en-US" dirty="0"/>
              <a:t>데이터 손실</a:t>
            </a:r>
            <a:r>
              <a:rPr lang="en-US" altLang="ko-KR" dirty="0"/>
              <a:t>, </a:t>
            </a:r>
            <a:r>
              <a:rPr lang="ko-KR" altLang="en-US" dirty="0"/>
              <a:t>변형</a:t>
            </a:r>
            <a:r>
              <a:rPr lang="en-US" altLang="ko-KR" dirty="0"/>
              <a:t>, </a:t>
            </a:r>
            <a:r>
              <a:rPr lang="ko-KR" altLang="en-US" dirty="0"/>
              <a:t>순서 등을 보장하지 않음</a:t>
            </a:r>
            <a:endParaRPr lang="en-US" altLang="ko-KR" dirty="0"/>
          </a:p>
          <a:p>
            <a:pPr lvl="1"/>
            <a:r>
              <a:rPr lang="ko-KR" altLang="en-US" dirty="0"/>
              <a:t>헤더가 단순하여 빠른 연결성에 적합함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영상 스트리밍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6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93A9-18BE-49C4-A123-67B5CC8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소켓번호와 기술자 테이블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4F913-3C60-4F5C-A5D9-EAB93694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소켓번호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소켓 기술자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기술자테이블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 구조체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82BE3-6D20-4B07-BA90-305A00A4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31" y="2311693"/>
            <a:ext cx="8308769" cy="454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F795F2-6234-4774-8BE2-DC5746D36BC7}"/>
              </a:ext>
            </a:extLst>
          </p:cNvPr>
          <p:cNvSpPr/>
          <p:nvPr/>
        </p:nvSpPr>
        <p:spPr>
          <a:xfrm>
            <a:off x="972786" y="5994111"/>
            <a:ext cx="772886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B1208-F44B-41DD-92BA-526D3ED256A9}"/>
              </a:ext>
            </a:extLst>
          </p:cNvPr>
          <p:cNvSpPr/>
          <p:nvPr/>
        </p:nvSpPr>
        <p:spPr>
          <a:xfrm>
            <a:off x="1964869" y="5994111"/>
            <a:ext cx="944583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 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3E3514-4DD2-448D-8DDE-3CAD955483C0}"/>
              </a:ext>
            </a:extLst>
          </p:cNvPr>
          <p:cNvSpPr/>
          <p:nvPr/>
        </p:nvSpPr>
        <p:spPr>
          <a:xfrm rot="19814939">
            <a:off x="1805642" y="5113727"/>
            <a:ext cx="2299885" cy="364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98BC2-3D31-4119-A9F2-A31D022E1DEB}"/>
              </a:ext>
            </a:extLst>
          </p:cNvPr>
          <p:cNvSpPr/>
          <p:nvPr/>
        </p:nvSpPr>
        <p:spPr>
          <a:xfrm>
            <a:off x="2789329" y="5281387"/>
            <a:ext cx="944583" cy="498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FC294A-4D7A-4DB2-9D83-45858EB6345F}"/>
              </a:ext>
            </a:extLst>
          </p:cNvPr>
          <p:cNvSpPr/>
          <p:nvPr/>
        </p:nvSpPr>
        <p:spPr>
          <a:xfrm>
            <a:off x="4010641" y="4567131"/>
            <a:ext cx="1180674" cy="498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소켓번호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66CB-DEC1-4589-9D97-A23C9776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소켓번호와 기술자 테이블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89691-60FE-407F-B759-CE24C6BF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파일기술자와 소켓기술자가 같은 기술자 테이블의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index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가 됨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 프로세스에서 파일기술자와 소켓기술자의 값은 서로 중복이 안됨 </a:t>
            </a:r>
            <a:endParaRPr lang="en-US" altLang="ko-KR" b="0" i="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소켓 주소 구조체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91F1B6-15E8-4E12-B656-19011222D057}"/>
              </a:ext>
            </a:extLst>
          </p:cNvPr>
          <p:cNvSpPr/>
          <p:nvPr/>
        </p:nvSpPr>
        <p:spPr>
          <a:xfrm>
            <a:off x="4370120" y="4272272"/>
            <a:ext cx="6578930" cy="2039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sin_family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 = AF_INET; //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IPv4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 인터넷 프로토콜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Malgun Gothic" panose="020B0503020000020004" pitchFamily="50" charset="-127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sin_addr.s_addr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 =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inet_addr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(192.168.0.1); //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IP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sin_port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 =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htons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(3000); //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50" charset="-127"/>
              </a:rPr>
              <a:t>포트</a:t>
            </a:r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6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C70F-0CC3-479A-9E05-30ACB159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소켓번호와 포트번호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3CAA4-0395-4375-A94B-E6D2D7B69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33"/>
          <a:stretch/>
        </p:blipFill>
        <p:spPr>
          <a:xfrm>
            <a:off x="1286074" y="1502598"/>
            <a:ext cx="9619851" cy="53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C135-93CE-4498-AD8C-AAB78F2E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소켓의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C86DB0-0154-41D2-9171-13A83CE70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67" y="234191"/>
            <a:ext cx="4987233" cy="6389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221BF3-A1FA-42AC-94BC-A261F6CD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2" y="1528524"/>
            <a:ext cx="5295307" cy="4964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BAB4CE-2BB4-4EF9-BCD3-72AE4972EB87}"/>
              </a:ext>
            </a:extLst>
          </p:cNvPr>
          <p:cNvSpPr/>
          <p:nvPr/>
        </p:nvSpPr>
        <p:spPr>
          <a:xfrm>
            <a:off x="8451895" y="1182878"/>
            <a:ext cx="816576" cy="6387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TCP</a:t>
            </a:r>
            <a:endParaRPr lang="en-US" altLang="ko-KR" sz="2400" b="0" i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CB1F6C-C1B4-450B-8224-6BECA11C9AE1}"/>
              </a:ext>
            </a:extLst>
          </p:cNvPr>
          <p:cNvSpPr/>
          <p:nvPr/>
        </p:nvSpPr>
        <p:spPr>
          <a:xfrm>
            <a:off x="2969276" y="2634488"/>
            <a:ext cx="916923" cy="6387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50" charset="-127"/>
              </a:rPr>
              <a:t>UDP</a:t>
            </a:r>
            <a:endParaRPr lang="en-US" altLang="ko-KR" sz="2400" b="0" i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7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C3C1C-E0AD-41EA-9DE8-719FC1AD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socket()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4CF4D-6D0E-4BA3-B7FF-387A2D55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socket (int </a:t>
            </a:r>
            <a:r>
              <a:rPr lang="ko-KR" altLang="en-US" dirty="0"/>
              <a:t>도메인</a:t>
            </a:r>
            <a:r>
              <a:rPr lang="en-US" altLang="ko-KR" dirty="0"/>
              <a:t>, int </a:t>
            </a:r>
            <a:r>
              <a:rPr lang="ko-KR" altLang="en-US" dirty="0"/>
              <a:t>타입</a:t>
            </a:r>
            <a:r>
              <a:rPr lang="en-US" altLang="ko-KR" dirty="0"/>
              <a:t>, int 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도메인 </a:t>
            </a:r>
            <a:r>
              <a:rPr lang="en-US" altLang="ko-KR" dirty="0"/>
              <a:t>: PF_INET, PF_INET6, PF_UNIX, PF_LOCAL …</a:t>
            </a:r>
          </a:p>
          <a:p>
            <a:r>
              <a:rPr lang="ko-KR" altLang="en-US" dirty="0"/>
              <a:t>타입 </a:t>
            </a:r>
            <a:r>
              <a:rPr lang="en-US" altLang="ko-KR" dirty="0"/>
              <a:t>: SOCK_STREAM, SOCK_DGRAM</a:t>
            </a:r>
          </a:p>
          <a:p>
            <a:r>
              <a:rPr lang="ko-KR" altLang="en-US" dirty="0"/>
              <a:t>프로토콜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erminal"/>
              </a:rPr>
              <a:t>IPPROTO_TCP(TCP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Terminal"/>
              </a:rPr>
              <a:t>일때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erminal"/>
              </a:rPr>
              <a:t>), IPPROTO_UDP(UDP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Terminal"/>
              </a:rPr>
              <a:t>일때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erminal"/>
              </a:rPr>
              <a:t>)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en-US" altLang="ko-KR" dirty="0"/>
              <a:t>Return : </a:t>
            </a:r>
            <a:r>
              <a:rPr lang="ko-KR" altLang="en-US" dirty="0"/>
              <a:t>성공 시 소켓번호 반환</a:t>
            </a:r>
            <a:r>
              <a:rPr lang="en-US" altLang="ko-KR" dirty="0"/>
              <a:t>,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93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1671</Words>
  <Application>Microsoft Office PowerPoint</Application>
  <PresentationFormat>와이드스크린</PresentationFormat>
  <Paragraphs>219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Helvetica Neue</vt:lpstr>
      <vt:lpstr>Noto Sans KR</vt:lpstr>
      <vt:lpstr>Terminal</vt:lpstr>
      <vt:lpstr>돋움</vt:lpstr>
      <vt:lpstr>맑은 고딕</vt:lpstr>
      <vt:lpstr>맑은 고딕</vt:lpstr>
      <vt:lpstr>바탕</vt:lpstr>
      <vt:lpstr>Arial</vt:lpstr>
      <vt:lpstr>Office 테마</vt:lpstr>
      <vt:lpstr>소켓(Socket)</vt:lpstr>
      <vt:lpstr>소켓은 여기 있습니다</vt:lpstr>
      <vt:lpstr>소켓</vt:lpstr>
      <vt:lpstr>소켓 유형</vt:lpstr>
      <vt:lpstr>소켓번호와 기술자 테이블(1)</vt:lpstr>
      <vt:lpstr>소켓번호와 기술자 테이블(2)</vt:lpstr>
      <vt:lpstr>소켓번호와 포트번호</vt:lpstr>
      <vt:lpstr>소켓의 흐름</vt:lpstr>
      <vt:lpstr>socket() </vt:lpstr>
      <vt:lpstr>bind()</vt:lpstr>
      <vt:lpstr>listen(), accept()</vt:lpstr>
      <vt:lpstr>connect()</vt:lpstr>
      <vt:lpstr>send(), recv() / sendto(), recvfrom() </vt:lpstr>
      <vt:lpstr>close(), shutdown()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소켓(Socket)</dc:title>
  <dc:creator>최진우</dc:creator>
  <cp:lastModifiedBy>최진우</cp:lastModifiedBy>
  <cp:revision>38</cp:revision>
  <dcterms:created xsi:type="dcterms:W3CDTF">2021-06-20T08:12:12Z</dcterms:created>
  <dcterms:modified xsi:type="dcterms:W3CDTF">2021-06-22T12:39:56Z</dcterms:modified>
</cp:coreProperties>
</file>