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115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0"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0"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Relationship Id="rId4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691639" y="2492883"/>
            <a:ext cx="6048000" cy="1728000"/>
          </a:xfrm>
          <a:prstGeom prst="rect">
            <a:avLst/>
          </a:prstGeom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ko-KR" altLang="en-US" sz="4000" b="1"/>
              <a:t>프 로 토 콜</a:t>
            </a:r>
            <a:endParaRPr lang="ko-KR" altLang="en-US" sz="4000" b="1"/>
          </a:p>
        </p:txBody>
      </p:sp>
      <p:sp>
        <p:nvSpPr>
          <p:cNvPr id="5" name=""/>
          <p:cNvSpPr/>
          <p:nvPr/>
        </p:nvSpPr>
        <p:spPr>
          <a:xfrm>
            <a:off x="1691639" y="764882"/>
            <a:ext cx="6048000" cy="1728000"/>
          </a:xfrm>
          <a:prstGeom prst="rect">
            <a:avLst/>
          </a:prstGeom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en-US" altLang="ko-KR" sz="4000" b="1"/>
              <a:t>OSI 7</a:t>
            </a:r>
            <a:r>
              <a:rPr lang="ko-KR" altLang="en-US" sz="4000" b="1"/>
              <a:t>계층</a:t>
            </a:r>
            <a:endParaRPr lang="ko-KR" altLang="en-US" sz="4000" b="1"/>
          </a:p>
        </p:txBody>
      </p:sp>
      <p:sp>
        <p:nvSpPr>
          <p:cNvPr id="6" name=""/>
          <p:cNvSpPr/>
          <p:nvPr/>
        </p:nvSpPr>
        <p:spPr>
          <a:xfrm>
            <a:off x="1691639" y="4220883"/>
            <a:ext cx="6048000" cy="1728000"/>
          </a:xfrm>
          <a:prstGeom prst="rect">
            <a:avLst/>
          </a:prstGeom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en-US" altLang="ko-KR" sz="4000" b="1"/>
              <a:t>DNS</a:t>
            </a:r>
            <a:endParaRPr lang="en-US" altLang="ko-KR" sz="40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"/>
          <p:cNvGraphicFramePr>
            <a:graphicFrameLocks noGrp="1"/>
          </p:cNvGraphicFramePr>
          <p:nvPr/>
        </p:nvGraphicFramePr>
        <p:xfrm>
          <a:off x="179450" y="3429000"/>
          <a:ext cx="3288030" cy="326593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288030"/>
              </a:tblGrid>
              <a:tr h="35509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편지지에 글을 쓴다.</a:t>
                      </a:r>
                      <a:endParaRPr lang="ko-KR" altLang="en-US" sz="10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/>
                        <a:t>one two three</a:t>
                      </a:r>
                      <a:r>
                        <a:rPr lang="ko-KR" altLang="en-US" sz="1000"/>
                        <a:t>를 </a:t>
                      </a:r>
                      <a:r>
                        <a:rPr lang="en-US" altLang="ko-KR" sz="1000"/>
                        <a:t>123</a:t>
                      </a:r>
                      <a:r>
                        <a:rPr lang="ko-KR" altLang="en-US" sz="1000"/>
                        <a:t>으로 인코딩한다</a:t>
                      </a:r>
                      <a:endParaRPr lang="ko-KR" altLang="en-US" sz="10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어떻게 전송할 것인지 정한다(편지)</a:t>
                      </a:r>
                      <a:endParaRPr lang="ko-KR" altLang="en-US" sz="10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발신자와 수신자를 작성한다.(샘해밍턴 - 김원호) </a:t>
                      </a:r>
                      <a:endParaRPr lang="ko-KR" altLang="en-US" sz="1000"/>
                    </a:p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포트번호</a:t>
                      </a:r>
                      <a:r>
                        <a:rPr lang="en-US" altLang="ko-KR" sz="1000"/>
                        <a:t>(PORT)</a:t>
                      </a:r>
                      <a:endParaRPr lang="en-US" altLang="ko-KR" sz="1000"/>
                    </a:p>
                    <a:p>
                      <a:pPr>
                        <a:defRPr lang="ko-KR" altLang="en-US"/>
                      </a:pPr>
                      <a:r>
                        <a:rPr lang="en-US" altLang="ko-KR" sz="1000"/>
                        <a:t>TCP</a:t>
                      </a:r>
                      <a:r>
                        <a:rPr lang="ko-KR" altLang="en-US" sz="1000"/>
                        <a:t>와 </a:t>
                      </a:r>
                      <a:r>
                        <a:rPr lang="en-US" altLang="ko-KR" sz="1000"/>
                        <a:t>UDP</a:t>
                      </a:r>
                      <a:r>
                        <a:rPr lang="ko-KR" altLang="en-US" sz="1000"/>
                        <a:t> </a:t>
                      </a:r>
                      <a:endParaRPr lang="ko-KR" altLang="en-US" sz="1000"/>
                    </a:p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(운영체제 커널 - 소프트웨어)</a:t>
                      </a:r>
                      <a:endParaRPr lang="ko-KR" altLang="en-US" sz="1000"/>
                    </a:p>
                  </a:txBody>
                  <a:tcPr marL="91440" marR="91440"/>
                </a:tc>
              </a:tr>
              <a:tr h="3962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수신자의 주소를 적는다 ( 전라북도 덕진구 기지로 120)</a:t>
                      </a:r>
                      <a:endParaRPr lang="ko-KR" altLang="en-US" sz="1000"/>
                    </a:p>
                    <a:p>
                      <a:pPr>
                        <a:defRPr lang="ko-KR" altLang="en-US"/>
                      </a:pPr>
                      <a:r>
                        <a:rPr lang="en-US" altLang="ko-KR" sz="1000"/>
                        <a:t>IP</a:t>
                      </a:r>
                      <a:r>
                        <a:rPr lang="ko-KR" altLang="en-US" sz="1000"/>
                        <a:t>(</a:t>
                      </a:r>
                      <a:r>
                        <a:rPr lang="en-US" altLang="ko-KR" sz="1000"/>
                        <a:t>INTERNET PROTOCOL)</a:t>
                      </a:r>
                      <a:endParaRPr lang="en-US" altLang="ko-KR" sz="1000"/>
                    </a:p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(운영체제 커널 - 소프트웨어)</a:t>
                      </a:r>
                      <a:endParaRPr lang="ko-KR" altLang="en-US" sz="10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몇층 어디인지 작성한다(4층 지적사업실)</a:t>
                      </a:r>
                      <a:endParaRPr lang="ko-KR" altLang="en-US" sz="1000"/>
                    </a:p>
                    <a:p>
                      <a:pPr>
                        <a:defRPr lang="ko-KR" altLang="en-US"/>
                      </a:pPr>
                      <a:r>
                        <a:rPr lang="en-US" altLang="ko-KR" sz="1000"/>
                        <a:t>MAC address(MEDIA ACCESS CONTROL)  </a:t>
                      </a:r>
                      <a:endParaRPr lang="en-US" altLang="ko-KR" sz="1000"/>
                    </a:p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(랜카드 - 하드웨어)</a:t>
                      </a:r>
                      <a:endParaRPr lang="ko-KR" altLang="en-US" sz="10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디지털신호를 아날로그신호로(</a:t>
                      </a:r>
                      <a:r>
                        <a:rPr lang="en-US" altLang="ko-KR" sz="1000"/>
                        <a:t>PHY</a:t>
                      </a:r>
                      <a:r>
                        <a:rPr lang="ko-KR" altLang="en-US" sz="1000"/>
                        <a:t>칩 - 하드웨어)</a:t>
                      </a:r>
                      <a:endParaRPr lang="ko-KR" altLang="en-US" sz="1000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8" name=""/>
          <p:cNvGraphicFramePr>
            <a:graphicFrameLocks noGrp="1"/>
          </p:cNvGraphicFramePr>
          <p:nvPr/>
        </p:nvGraphicFramePr>
        <p:xfrm>
          <a:off x="5820157" y="3759200"/>
          <a:ext cx="3288410" cy="260553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288410"/>
              </a:tblGrid>
              <a:tr h="35509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편지지의 글을 읽는다</a:t>
                      </a:r>
                      <a:endParaRPr lang="ko-KR" altLang="en-US" sz="10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123을 일이삼으로 디코딩한다</a:t>
                      </a:r>
                      <a:endParaRPr lang="ko-KR" altLang="en-US" sz="10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편지로 받았으니 편지로 답장한다(편지)</a:t>
                      </a:r>
                      <a:endParaRPr lang="ko-KR" altLang="en-US" sz="10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발신자와 수신자를 확인한다.(샘해밍턴- 김원호)</a:t>
                      </a:r>
                      <a:endParaRPr lang="ko-KR" altLang="en-US" sz="1000"/>
                    </a:p>
                  </a:txBody>
                  <a:tcPr marL="91440" marR="91440"/>
                </a:tc>
              </a:tr>
              <a:tr h="3962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수신자의 주소를 찾는다 ( 전라북도 덕진구 기지로 120)</a:t>
                      </a:r>
                      <a:endParaRPr lang="ko-KR" altLang="en-US" sz="10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몇층 어디인지 찾는다(4층 지적사업실)</a:t>
                      </a:r>
                      <a:endParaRPr lang="ko-KR" altLang="en-US" sz="10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/>
                        <a:t>아날로그신호를 디지털신호로</a:t>
                      </a:r>
                      <a:endParaRPr lang="ko-KR" altLang="en-US" sz="1000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83966" y="301751"/>
            <a:ext cx="1225653" cy="2735580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36111" y="360552"/>
            <a:ext cx="244353" cy="2676779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11729" y="44576"/>
            <a:ext cx="876300" cy="257175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576065" y="3038094"/>
            <a:ext cx="923925" cy="247650"/>
          </a:xfrm>
          <a:prstGeom prst="rect">
            <a:avLst/>
          </a:prstGeom>
        </p:spPr>
      </p:pic>
      <p:sp>
        <p:nvSpPr>
          <p:cNvPr id="25" name=""/>
          <p:cNvSpPr/>
          <p:nvPr/>
        </p:nvSpPr>
        <p:spPr>
          <a:xfrm>
            <a:off x="4499990" y="404621"/>
            <a:ext cx="2016252" cy="97212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sz="1000"/>
              <a:t>데이터</a:t>
            </a:r>
            <a:endParaRPr lang="ko-KR" altLang="en-US" sz="1000"/>
          </a:p>
        </p:txBody>
      </p:sp>
      <p:sp>
        <p:nvSpPr>
          <p:cNvPr id="26" name=""/>
          <p:cNvSpPr/>
          <p:nvPr/>
        </p:nvSpPr>
        <p:spPr>
          <a:xfrm>
            <a:off x="4499990" y="1552003"/>
            <a:ext cx="2016252" cy="292798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445</a:t>
            </a:r>
            <a:endParaRPr lang="ko-KR" altLang="en-US"/>
          </a:p>
        </p:txBody>
      </p:sp>
      <p:sp>
        <p:nvSpPr>
          <p:cNvPr id="27" name=""/>
          <p:cNvSpPr/>
          <p:nvPr/>
        </p:nvSpPr>
        <p:spPr>
          <a:xfrm>
            <a:off x="4499991" y="1885569"/>
            <a:ext cx="2016252" cy="319277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sz="1400"/>
              <a:t>10.1.17.124</a:t>
            </a:r>
            <a:endParaRPr lang="ko-KR" altLang="en-US" sz="1400"/>
          </a:p>
        </p:txBody>
      </p:sp>
      <p:sp>
        <p:nvSpPr>
          <p:cNvPr id="28" name=""/>
          <p:cNvSpPr/>
          <p:nvPr/>
        </p:nvSpPr>
        <p:spPr>
          <a:xfrm>
            <a:off x="4499991" y="2276856"/>
            <a:ext cx="2016252" cy="288036"/>
          </a:xfrm>
          <a:prstGeom prst="rect">
            <a:avLst/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sz="1200"/>
              <a:t>00-17-</a:t>
            </a:r>
            <a:r>
              <a:rPr lang="en-US" altLang="ko-KR" sz="1200"/>
              <a:t>FC-34-00-00</a:t>
            </a:r>
            <a:endParaRPr lang="en-US" altLang="ko-KR" sz="12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9324594" y="212464"/>
            <a:ext cx="4248531" cy="64330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 sz="1400"/>
              <a:t>프로토콜 : 서로 통신하기 위한 통신규약</a:t>
            </a:r>
            <a:endParaRPr lang="ko-KR" altLang="en-US" sz="1400"/>
          </a:p>
          <a:p>
            <a:pPr algn="ctr">
              <a:defRPr lang="ko-KR" altLang="en-US"/>
            </a:pPr>
            <a:r>
              <a:rPr lang="ko-KR" altLang="en-US" sz="1400"/>
              <a:t>핸드폰, 노트북,</a:t>
            </a:r>
            <a:r>
              <a:rPr lang="en-US" altLang="ko-KR" sz="1400"/>
              <a:t>IOT</a:t>
            </a:r>
            <a:r>
              <a:rPr lang="ko-KR" altLang="en-US" sz="1400"/>
              <a:t>등 다양한 규격의 디바이스</a:t>
            </a:r>
            <a:endParaRPr lang="ko-KR" altLang="en-US" sz="1400"/>
          </a:p>
          <a:p>
            <a:pPr algn="ctr">
              <a:defRPr lang="ko-KR" altLang="en-US"/>
            </a:pPr>
            <a:r>
              <a:rPr lang="ko-KR" altLang="en-US" sz="1400"/>
              <a:t>주고받는 데이터도 다양함</a:t>
            </a:r>
            <a:endParaRPr lang="ko-KR" altLang="en-US" sz="1400"/>
          </a:p>
          <a:p>
            <a:pPr algn="ctr">
              <a:defRPr lang="ko-KR" altLang="en-US"/>
            </a:pPr>
            <a:r>
              <a:rPr lang="ko-KR" altLang="en-US" sz="1400"/>
              <a:t>규격이 다르면 쓰는 형식도 다름</a:t>
            </a:r>
            <a:endParaRPr lang="ko-KR" altLang="en-US" sz="1400"/>
          </a:p>
          <a:p>
            <a:pPr algn="ctr">
              <a:defRPr lang="ko-KR" altLang="en-US"/>
            </a:pPr>
            <a:r>
              <a:rPr lang="ko-KR" altLang="en-US" sz="1400"/>
              <a:t>서로다른 디바이스끼리 통신할때 프로토콜 사용을 강제해</a:t>
            </a:r>
            <a:endParaRPr lang="ko-KR" altLang="en-US" sz="1400"/>
          </a:p>
          <a:p>
            <a:pPr algn="ctr">
              <a:defRPr lang="ko-KR" altLang="en-US"/>
            </a:pPr>
            <a:r>
              <a:rPr lang="ko-KR" altLang="en-US" sz="1400"/>
              <a:t>주고받는 방식을 따르도록한다</a:t>
            </a:r>
            <a:endParaRPr lang="ko-KR" altLang="en-US" sz="1400"/>
          </a:p>
          <a:p>
            <a:pPr algn="ctr">
              <a:defRPr lang="ko-KR" altLang="en-US"/>
            </a:pPr>
            <a:r>
              <a:rPr lang="en-US" altLang="ko-KR" sz="1400"/>
              <a:t>HTTP FTP VOIP</a:t>
            </a:r>
            <a:r>
              <a:rPr lang="ko-KR" altLang="en-US" sz="1400"/>
              <a:t>등이 있음</a:t>
            </a:r>
            <a:endParaRPr lang="ko-KR" altLang="en-US" sz="1400"/>
          </a:p>
          <a:p>
            <a:pPr algn="ctr">
              <a:defRPr lang="ko-KR" altLang="en-US"/>
            </a:pPr>
            <a:endParaRPr lang="ko-KR" altLang="en-US" sz="1400"/>
          </a:p>
          <a:p>
            <a:pPr algn="ctr">
              <a:defRPr lang="ko-KR" altLang="en-US"/>
            </a:pPr>
            <a:r>
              <a:rPr lang="ko-KR" altLang="en-US" sz="1400"/>
              <a:t>구문  - 주소와 데이터만 보낼것인지 체크섬도 포함할 것인지 등의 데이터 포멧을 정함</a:t>
            </a:r>
            <a:endParaRPr lang="ko-KR" altLang="en-US" sz="1400"/>
          </a:p>
          <a:p>
            <a:pPr algn="ctr">
              <a:defRPr lang="ko-KR" altLang="en-US"/>
            </a:pPr>
            <a:r>
              <a:rPr lang="ko-KR" altLang="en-US" sz="1400"/>
              <a:t>의미 데이터가 무엇을 의미하는지</a:t>
            </a:r>
            <a:endParaRPr lang="ko-KR" altLang="en-US" sz="1400"/>
          </a:p>
          <a:p>
            <a:pPr algn="ctr">
              <a:defRPr lang="ko-KR" altLang="en-US"/>
            </a:pPr>
            <a:r>
              <a:rPr lang="ko-KR" altLang="en-US" sz="1400"/>
              <a:t>(</a:t>
            </a:r>
            <a:r>
              <a:rPr lang="en-US" altLang="ko-KR" sz="1400"/>
              <a:t>EX </a:t>
            </a:r>
            <a:r>
              <a:rPr lang="ko-KR" altLang="en-US" sz="1400"/>
              <a:t>배  - 사람 배와 타는 배 무엇을 뜻하는지 알 수 없음)</a:t>
            </a:r>
            <a:endParaRPr lang="ko-KR" altLang="en-US" sz="1400"/>
          </a:p>
          <a:p>
            <a:pPr algn="ctr">
              <a:defRPr lang="ko-KR" altLang="en-US"/>
            </a:pPr>
            <a:r>
              <a:rPr lang="ko-KR" altLang="en-US" sz="1400"/>
              <a:t>내가보내는것은 사람의 대한 정보이라는 것을 미리 정함</a:t>
            </a:r>
            <a:endParaRPr lang="ko-KR" altLang="en-US" sz="1400"/>
          </a:p>
          <a:p>
            <a:pPr algn="ctr">
              <a:defRPr lang="ko-KR" altLang="en-US"/>
            </a:pPr>
            <a:r>
              <a:rPr lang="ko-KR" altLang="en-US" sz="1400"/>
              <a:t>오류를 방지하기위한 정보들</a:t>
            </a:r>
            <a:endParaRPr lang="ko-KR" altLang="en-US" sz="1400"/>
          </a:p>
          <a:p>
            <a:pPr algn="ctr">
              <a:defRPr lang="ko-KR" altLang="en-US"/>
            </a:pPr>
            <a:r>
              <a:rPr lang="ko-KR" altLang="en-US" sz="1400"/>
              <a:t> 순서 - 통신하는 속도나 메세지의 순서</a:t>
            </a:r>
            <a:endParaRPr lang="ko-KR" altLang="en-US" sz="1400"/>
          </a:p>
          <a:p>
            <a:pPr algn="ctr">
              <a:defRPr lang="ko-KR" altLang="en-US"/>
            </a:pPr>
            <a:endParaRPr lang="ko-KR" altLang="en-US" sz="1400"/>
          </a:p>
          <a:p>
            <a:pPr algn="ctr">
              <a:defRPr lang="ko-KR" altLang="en-US"/>
            </a:pPr>
            <a:endParaRPr lang="ko-KR" altLang="en-US" sz="14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31219" y="910747"/>
            <a:ext cx="1496623" cy="1496623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03453" y="910747"/>
            <a:ext cx="1043643" cy="1568316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43633" y="1013522"/>
            <a:ext cx="1757439" cy="1407351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2858394" y="338844"/>
            <a:ext cx="3960495" cy="29742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400" b="1"/>
              <a:t>규격이 다르면 데이터를 쓰는 형식도 가지각색</a:t>
            </a:r>
            <a:endParaRPr lang="ko-KR" altLang="en-US" sz="1400" b="1"/>
          </a:p>
        </p:txBody>
      </p:sp>
      <p:sp>
        <p:nvSpPr>
          <p:cNvPr id="11" name=""/>
          <p:cNvSpPr txBox="1"/>
          <p:nvPr/>
        </p:nvSpPr>
        <p:spPr>
          <a:xfrm>
            <a:off x="1331594" y="2479064"/>
            <a:ext cx="6768847" cy="90993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서로다른 디바이스끼리 통신할때 프로토콜 사용을 강제해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주고받는 방식을 따르도록한다</a:t>
            </a:r>
            <a:endParaRPr lang="ko-KR" altLang="en-US"/>
          </a:p>
          <a:p>
            <a:pPr algn="ctr">
              <a:defRPr lang="ko-KR" altLang="en-US"/>
            </a:pPr>
            <a:r>
              <a:rPr lang="en-US" altLang="ko-KR"/>
              <a:t>HTTP FTP VOIP</a:t>
            </a:r>
            <a:r>
              <a:rPr lang="ko-KR" altLang="en-US"/>
              <a:t>등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251459" y="5229225"/>
            <a:ext cx="2448307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프로토콜의 3가지 요소</a:t>
            </a: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2627756" y="4365117"/>
            <a:ext cx="561462" cy="2088261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3189219" y="4149090"/>
            <a:ext cx="4911222" cy="36385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구문 : </a:t>
            </a:r>
            <a:r>
              <a:rPr lang="ko-KR" altLang="en-US"/>
              <a:t>데이터 포멧을 정함(주소, 데이터, 체크썸)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3189219" y="5229225"/>
            <a:ext cx="6567429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의미 : </a:t>
            </a:r>
            <a:r>
              <a:rPr lang="ko-KR" altLang="en-US"/>
              <a:t>데이터가 무엇을 의미하는지(</a:t>
            </a:r>
            <a:r>
              <a:rPr lang="en-US" altLang="ko-KR"/>
              <a:t>EX) </a:t>
            </a:r>
            <a:r>
              <a:rPr lang="ko-KR" altLang="en-US"/>
              <a:t>배)</a:t>
            </a: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3189219" y="6273355"/>
            <a:ext cx="6567429" cy="363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순서 : </a:t>
            </a:r>
            <a:r>
              <a:rPr lang="ko-KR" altLang="en-US"/>
              <a:t>통신하는 속도나 메세지의 순서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899540" y="981265"/>
            <a:ext cx="1800225" cy="1656207"/>
          </a:xfrm>
          <a:prstGeom prst="rect">
            <a:avLst/>
          </a:prstGeom>
          <a:solidFill>
            <a:srgbClr val="ffff00">
              <a:alpha val="38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5" name=""/>
          <p:cNvCxnSpPr/>
          <p:nvPr/>
        </p:nvCxnSpPr>
        <p:spPr>
          <a:xfrm flipV="1">
            <a:off x="576072" y="1809368"/>
            <a:ext cx="2483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"/>
          <p:cNvCxnSpPr/>
          <p:nvPr/>
        </p:nvCxnSpPr>
        <p:spPr>
          <a:xfrm rot="16200000" flipH="1" flipV="1">
            <a:off x="647509" y="1845372"/>
            <a:ext cx="2304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"/>
          <p:cNvCxnSpPr/>
          <p:nvPr/>
        </p:nvCxnSpPr>
        <p:spPr>
          <a:xfrm>
            <a:off x="3635883" y="1629346"/>
            <a:ext cx="16562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/>
          <p:nvPr/>
        </p:nvSpPr>
        <p:spPr>
          <a:xfrm>
            <a:off x="5868162" y="981265"/>
            <a:ext cx="720090" cy="648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6804279" y="981265"/>
            <a:ext cx="720090" cy="648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6804279" y="1845373"/>
            <a:ext cx="720090" cy="648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5868162" y="1845373"/>
            <a:ext cx="720090" cy="648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4067937" y="1305305"/>
            <a:ext cx="1080135" cy="359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단편화</a:t>
            </a: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899540" y="188594"/>
            <a:ext cx="5184649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b="1"/>
              <a:t>프로토콜의 3기능을 구현하기위한 다양한 기능들</a:t>
            </a:r>
            <a:endParaRPr lang="ko-KR" altLang="en-US" b="1"/>
          </a:p>
        </p:txBody>
      </p:sp>
      <p:sp>
        <p:nvSpPr>
          <p:cNvPr id="14" name=""/>
          <p:cNvSpPr/>
          <p:nvPr/>
        </p:nvSpPr>
        <p:spPr>
          <a:xfrm>
            <a:off x="899540" y="3429000"/>
            <a:ext cx="1800225" cy="1656207"/>
          </a:xfrm>
          <a:prstGeom prst="rect">
            <a:avLst/>
          </a:prstGeom>
          <a:solidFill>
            <a:srgbClr val="ffff00">
              <a:alpha val="38000"/>
            </a:srgb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5868162" y="3429000"/>
            <a:ext cx="720090" cy="648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6804279" y="3429000"/>
            <a:ext cx="720090" cy="648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"/>
          <p:cNvSpPr/>
          <p:nvPr/>
        </p:nvSpPr>
        <p:spPr>
          <a:xfrm>
            <a:off x="6804279" y="4293108"/>
            <a:ext cx="720090" cy="648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5868162" y="4293108"/>
            <a:ext cx="720090" cy="648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"/>
          <p:cNvSpPr txBox="1"/>
          <p:nvPr/>
        </p:nvSpPr>
        <p:spPr>
          <a:xfrm>
            <a:off x="4067937" y="3753040"/>
            <a:ext cx="1080135" cy="359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재조합</a:t>
            </a:r>
            <a:endParaRPr lang="ko-KR" altLang="en-US"/>
          </a:p>
        </p:txBody>
      </p:sp>
      <p:cxnSp>
        <p:nvCxnSpPr>
          <p:cNvPr id="23" name=""/>
          <p:cNvCxnSpPr/>
          <p:nvPr/>
        </p:nvCxnSpPr>
        <p:spPr>
          <a:xfrm rot="10800000">
            <a:off x="3779901" y="4257104"/>
            <a:ext cx="12961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/>
          <p:cNvSpPr txBox="1"/>
          <p:nvPr/>
        </p:nvSpPr>
        <p:spPr>
          <a:xfrm>
            <a:off x="9396604" y="1485137"/>
            <a:ext cx="3600450" cy="37469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200"/>
              <a:t>프로토콜의 3기능을 구현하기위한 다양한 기능</a:t>
            </a:r>
            <a:endParaRPr lang="ko-KR" altLang="en-US" sz="1200"/>
          </a:p>
          <a:p>
            <a:pPr>
              <a:defRPr lang="ko-KR" altLang="en-US"/>
            </a:pPr>
            <a:endParaRPr lang="ko-KR" altLang="en-US" sz="1200"/>
          </a:p>
          <a:p>
            <a:pPr>
              <a:defRPr lang="ko-KR" altLang="en-US"/>
            </a:pPr>
            <a:r>
              <a:rPr lang="ko-KR" altLang="en-US" sz="1200"/>
              <a:t>단편화 - 데이터를 작은 블록으로 자름 (전송시간 빠름, 통신중 발생되는 오류를 효율적으로 찾음)</a:t>
            </a:r>
            <a:endParaRPr lang="ko-KR" altLang="en-US" sz="1200"/>
          </a:p>
          <a:p>
            <a:pPr>
              <a:defRPr lang="ko-KR" altLang="en-US"/>
            </a:pPr>
            <a:r>
              <a:rPr lang="ko-KR" altLang="en-US" sz="1200"/>
              <a:t>재조합 - 자른 블록을 다시 복원함</a:t>
            </a:r>
            <a:endParaRPr lang="ko-KR" altLang="en-US" sz="1200"/>
          </a:p>
          <a:p>
            <a:pPr>
              <a:defRPr lang="ko-KR" altLang="en-US"/>
            </a:pPr>
            <a:r>
              <a:rPr lang="ko-KR" altLang="en-US" sz="1200"/>
              <a:t>오류제어 - 전송중에 데이터가 변형되었다면  응답을 보내 다시 받거나</a:t>
            </a:r>
            <a:endParaRPr lang="ko-KR" altLang="en-US" sz="1200"/>
          </a:p>
          <a:p>
            <a:pPr>
              <a:defRPr lang="ko-KR" altLang="en-US"/>
            </a:pPr>
            <a:r>
              <a:rPr lang="ko-KR" altLang="en-US" sz="1200"/>
              <a:t>	잘받았다는 응답이없으면 다시보내줌.</a:t>
            </a:r>
            <a:endParaRPr lang="ko-KR" altLang="en-US" sz="1200"/>
          </a:p>
          <a:p>
            <a:pPr>
              <a:defRPr lang="ko-KR" altLang="en-US"/>
            </a:pPr>
            <a:r>
              <a:rPr lang="ko-KR" altLang="en-US" sz="1200"/>
              <a:t>순서제어 - 패킷의 손실을 확인하기위해 패킷에 순서를 정함</a:t>
            </a:r>
            <a:endParaRPr lang="ko-KR" altLang="en-US" sz="1200"/>
          </a:p>
          <a:p>
            <a:pPr>
              <a:defRPr lang="ko-KR" altLang="en-US"/>
            </a:pPr>
            <a:r>
              <a:rPr lang="ko-KR" altLang="en-US" sz="1200"/>
              <a:t>1 ~ 10의 패킷을 보냈는대 7번만 손실되었다면 7번만 보내면 됨</a:t>
            </a:r>
            <a:endParaRPr lang="ko-KR" altLang="en-US" sz="1200"/>
          </a:p>
          <a:p>
            <a:pPr>
              <a:defRPr lang="ko-KR" altLang="en-US"/>
            </a:pPr>
            <a:r>
              <a:rPr lang="ko-KR" altLang="en-US" sz="1200"/>
              <a:t>흐름제어 - 수신측의 처리 능력에 따라 송신측에서 데이터의 전송량이나 전송 속도를 조절함.</a:t>
            </a:r>
            <a:endParaRPr lang="ko-KR" altLang="en-US" sz="1200"/>
          </a:p>
          <a:p>
            <a:pPr>
              <a:defRPr lang="ko-KR" altLang="en-US"/>
            </a:pPr>
            <a:r>
              <a:rPr lang="ko-KR" altLang="en-US" sz="1200"/>
              <a:t>동기화 - 양쪽이 초기화상태/ 전송상태 / 종료상태를 정함.</a:t>
            </a:r>
            <a:endParaRPr lang="ko-KR" altLang="en-US" sz="1200"/>
          </a:p>
          <a:p>
            <a:pPr>
              <a:defRPr lang="ko-KR" altLang="en-US"/>
            </a:pPr>
            <a:r>
              <a:rPr lang="ko-KR" altLang="en-US" sz="1200"/>
              <a:t>같은 상태를 유지하여 타이밍을 맞춤</a:t>
            </a:r>
            <a:endParaRPr lang="ko-KR" altLang="en-US" sz="1200"/>
          </a:p>
          <a:p>
            <a:pPr>
              <a:defRPr lang="ko-KR" altLang="en-US"/>
            </a:pPr>
            <a:r>
              <a:rPr lang="ko-KR" altLang="en-US" sz="1200"/>
              <a:t>캡슐화 : 정보 데이터를 오류없이 정확하게 전송하기위해 사용함 OSI7계층에서 한겹씩 데이터가 쌓이는것을 보면됨</a:t>
            </a:r>
            <a:endParaRPr lang="ko-KR" altLang="en-US" sz="12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 txBox="1"/>
          <p:nvPr/>
        </p:nvSpPr>
        <p:spPr>
          <a:xfrm>
            <a:off x="9396604" y="1485137"/>
            <a:ext cx="3600450" cy="37469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200"/>
              <a:t>프로토콜의 3기능을 구현하기위한 다양한 기능</a:t>
            </a:r>
            <a:endParaRPr lang="ko-KR" altLang="en-US" sz="1200"/>
          </a:p>
          <a:p>
            <a:pPr>
              <a:defRPr lang="ko-KR" altLang="en-US"/>
            </a:pPr>
            <a:endParaRPr lang="ko-KR" altLang="en-US" sz="1200"/>
          </a:p>
          <a:p>
            <a:pPr>
              <a:defRPr lang="ko-KR" altLang="en-US"/>
            </a:pPr>
            <a:r>
              <a:rPr lang="ko-KR" altLang="en-US" sz="1200"/>
              <a:t>단편화 - 데이터를 작은 블록으로 자름 (전송시간 빠름, 통신중 발생되는 오류를 효율적으로 찾음)</a:t>
            </a:r>
            <a:endParaRPr lang="ko-KR" altLang="en-US" sz="1200"/>
          </a:p>
          <a:p>
            <a:pPr>
              <a:defRPr lang="ko-KR" altLang="en-US"/>
            </a:pPr>
            <a:r>
              <a:rPr lang="ko-KR" altLang="en-US" sz="1200"/>
              <a:t>재조합 - 자른 블록을 다시 복원함</a:t>
            </a:r>
            <a:endParaRPr lang="ko-KR" altLang="en-US" sz="1200"/>
          </a:p>
          <a:p>
            <a:pPr>
              <a:defRPr lang="ko-KR" altLang="en-US"/>
            </a:pPr>
            <a:r>
              <a:rPr lang="ko-KR" altLang="en-US" sz="1200"/>
              <a:t>오류제어 - 전송중에 데이터가 변형되었다면  응답을 보내 다시 받거나</a:t>
            </a:r>
            <a:endParaRPr lang="ko-KR" altLang="en-US" sz="1200"/>
          </a:p>
          <a:p>
            <a:pPr>
              <a:defRPr lang="ko-KR" altLang="en-US"/>
            </a:pPr>
            <a:r>
              <a:rPr lang="ko-KR" altLang="en-US" sz="1200"/>
              <a:t>	잘받았다는 응답이없으면 다시보내줌.</a:t>
            </a:r>
            <a:endParaRPr lang="ko-KR" altLang="en-US" sz="1200"/>
          </a:p>
          <a:p>
            <a:pPr>
              <a:defRPr lang="ko-KR" altLang="en-US"/>
            </a:pPr>
            <a:r>
              <a:rPr lang="ko-KR" altLang="en-US" sz="1200"/>
              <a:t>순서제어 - 패킷의 손실을 확인하기위해 패킷에 순서를 정함</a:t>
            </a:r>
            <a:endParaRPr lang="ko-KR" altLang="en-US" sz="1200"/>
          </a:p>
          <a:p>
            <a:pPr>
              <a:defRPr lang="ko-KR" altLang="en-US"/>
            </a:pPr>
            <a:r>
              <a:rPr lang="ko-KR" altLang="en-US" sz="1200"/>
              <a:t>1 ~ 10의 패킷을 보냈는대 7번만 손실되었다면 7번만 보내면 됨</a:t>
            </a:r>
            <a:endParaRPr lang="ko-KR" altLang="en-US" sz="1200"/>
          </a:p>
          <a:p>
            <a:pPr>
              <a:defRPr lang="ko-KR" altLang="en-US"/>
            </a:pPr>
            <a:r>
              <a:rPr lang="ko-KR" altLang="en-US" sz="1200"/>
              <a:t>흐름제어 - 수신측의 처리 능력에 따라 송신측에서 데이터의 전송량이나 전송 속도를 조절함.</a:t>
            </a:r>
            <a:endParaRPr lang="ko-KR" altLang="en-US" sz="1200"/>
          </a:p>
          <a:p>
            <a:pPr>
              <a:defRPr lang="ko-KR" altLang="en-US"/>
            </a:pPr>
            <a:r>
              <a:rPr lang="ko-KR" altLang="en-US" sz="1200"/>
              <a:t>동기화 - 양쪽이 초기화상태/ 전송상태 / 종료상태를 정함.</a:t>
            </a:r>
            <a:endParaRPr lang="ko-KR" altLang="en-US" sz="1200"/>
          </a:p>
          <a:p>
            <a:pPr>
              <a:defRPr lang="ko-KR" altLang="en-US"/>
            </a:pPr>
            <a:r>
              <a:rPr lang="ko-KR" altLang="en-US" sz="1200"/>
              <a:t>같은 상태를 유지하여 타이밍을 맞춤</a:t>
            </a:r>
            <a:endParaRPr lang="ko-KR" altLang="en-US" sz="1200"/>
          </a:p>
          <a:p>
            <a:pPr>
              <a:defRPr lang="ko-KR" altLang="en-US"/>
            </a:pPr>
            <a:r>
              <a:rPr lang="ko-KR" altLang="en-US" sz="1200"/>
              <a:t>캡슐화 : 정보 데이터를 오류없이 정확하게 전송하기위해 사용함 OSI7계층에서 한겹씩 데이터가 쌓이는것을 보면됨</a:t>
            </a:r>
            <a:endParaRPr lang="ko-KR" altLang="en-US" sz="1200"/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27756" y="690213"/>
            <a:ext cx="974524" cy="974524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52135" y="654165"/>
            <a:ext cx="1046619" cy="1046619"/>
          </a:xfrm>
          <a:prstGeom prst="rect">
            <a:avLst/>
          </a:prstGeom>
        </p:spPr>
      </p:pic>
      <p:cxnSp>
        <p:nvCxnSpPr>
          <p:cNvPr id="31" name=""/>
          <p:cNvCxnSpPr/>
          <p:nvPr/>
        </p:nvCxnSpPr>
        <p:spPr>
          <a:xfrm>
            <a:off x="4075070" y="5232080"/>
            <a:ext cx="13681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55973" y="493348"/>
            <a:ext cx="595316" cy="595316"/>
          </a:xfrm>
          <a:prstGeom prst="rect">
            <a:avLst/>
          </a:prstGeom>
        </p:spPr>
      </p:pic>
      <p:sp>
        <p:nvSpPr>
          <p:cNvPr id="33" name=""/>
          <p:cNvSpPr txBox="1"/>
          <p:nvPr/>
        </p:nvSpPr>
        <p:spPr>
          <a:xfrm>
            <a:off x="3856887" y="1340738"/>
            <a:ext cx="1833741" cy="2712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200"/>
              <a:t>데이터의 변형 / 무응답</a:t>
            </a:r>
            <a:endParaRPr lang="ko-KR" altLang="en-US" sz="1200"/>
          </a:p>
        </p:txBody>
      </p:sp>
      <p:sp>
        <p:nvSpPr>
          <p:cNvPr id="34" name=""/>
          <p:cNvSpPr txBox="1"/>
          <p:nvPr/>
        </p:nvSpPr>
        <p:spPr>
          <a:xfrm>
            <a:off x="4113563" y="44576"/>
            <a:ext cx="1080135" cy="367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오류제어</a:t>
            </a:r>
            <a:endParaRPr lang="ko-KR" altLang="en-US"/>
          </a:p>
        </p:txBody>
      </p:sp>
      <p:sp>
        <p:nvSpPr>
          <p:cNvPr id="35" name=""/>
          <p:cNvSpPr/>
          <p:nvPr/>
        </p:nvSpPr>
        <p:spPr>
          <a:xfrm>
            <a:off x="933057" y="2060829"/>
            <a:ext cx="720090" cy="648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1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6" name=""/>
          <p:cNvSpPr/>
          <p:nvPr/>
        </p:nvSpPr>
        <p:spPr>
          <a:xfrm>
            <a:off x="1797165" y="2060829"/>
            <a:ext cx="720090" cy="648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2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7" name=""/>
          <p:cNvSpPr/>
          <p:nvPr/>
        </p:nvSpPr>
        <p:spPr>
          <a:xfrm>
            <a:off x="2661273" y="2060829"/>
            <a:ext cx="720090" cy="648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3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933057" y="2816923"/>
            <a:ext cx="720090" cy="648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4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2" name=""/>
          <p:cNvSpPr/>
          <p:nvPr/>
        </p:nvSpPr>
        <p:spPr>
          <a:xfrm>
            <a:off x="1797165" y="2816923"/>
            <a:ext cx="720090" cy="648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5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2661273" y="2816923"/>
            <a:ext cx="720090" cy="648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6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4" name=""/>
          <p:cNvSpPr/>
          <p:nvPr/>
        </p:nvSpPr>
        <p:spPr>
          <a:xfrm>
            <a:off x="933057" y="3609022"/>
            <a:ext cx="720090" cy="648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7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5" name=""/>
          <p:cNvSpPr/>
          <p:nvPr/>
        </p:nvSpPr>
        <p:spPr>
          <a:xfrm>
            <a:off x="1797165" y="3609022"/>
            <a:ext cx="720090" cy="648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8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6" name=""/>
          <p:cNvSpPr/>
          <p:nvPr/>
        </p:nvSpPr>
        <p:spPr>
          <a:xfrm>
            <a:off x="2661273" y="3609022"/>
            <a:ext cx="720090" cy="648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9</a:t>
            </a:r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47" name=""/>
          <p:cNvCxnSpPr/>
          <p:nvPr/>
        </p:nvCxnSpPr>
        <p:spPr>
          <a:xfrm>
            <a:off x="4101453" y="3248977"/>
            <a:ext cx="13681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"/>
          <p:cNvSpPr/>
          <p:nvPr/>
        </p:nvSpPr>
        <p:spPr>
          <a:xfrm>
            <a:off x="5940172" y="2060829"/>
            <a:ext cx="720090" cy="648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1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9" name=""/>
          <p:cNvSpPr/>
          <p:nvPr/>
        </p:nvSpPr>
        <p:spPr>
          <a:xfrm>
            <a:off x="6804279" y="2060829"/>
            <a:ext cx="720090" cy="648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2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0" name=""/>
          <p:cNvSpPr/>
          <p:nvPr/>
        </p:nvSpPr>
        <p:spPr>
          <a:xfrm>
            <a:off x="7668387" y="2060829"/>
            <a:ext cx="720090" cy="648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3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1" name=""/>
          <p:cNvSpPr/>
          <p:nvPr/>
        </p:nvSpPr>
        <p:spPr>
          <a:xfrm>
            <a:off x="5940172" y="2816923"/>
            <a:ext cx="720090" cy="648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4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2" name=""/>
          <p:cNvSpPr/>
          <p:nvPr/>
        </p:nvSpPr>
        <p:spPr>
          <a:xfrm>
            <a:off x="6804279" y="2816923"/>
            <a:ext cx="720090" cy="648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5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3" name=""/>
          <p:cNvSpPr/>
          <p:nvPr/>
        </p:nvSpPr>
        <p:spPr>
          <a:xfrm>
            <a:off x="7668387" y="2816923"/>
            <a:ext cx="720090" cy="648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6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4" name=""/>
          <p:cNvSpPr/>
          <p:nvPr/>
        </p:nvSpPr>
        <p:spPr>
          <a:xfrm>
            <a:off x="5940172" y="3609022"/>
            <a:ext cx="720090" cy="648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7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5" name=""/>
          <p:cNvSpPr/>
          <p:nvPr/>
        </p:nvSpPr>
        <p:spPr>
          <a:xfrm>
            <a:off x="6804279" y="3609022"/>
            <a:ext cx="720090" cy="6480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8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6" name=""/>
          <p:cNvSpPr/>
          <p:nvPr/>
        </p:nvSpPr>
        <p:spPr>
          <a:xfrm>
            <a:off x="7668387" y="3609022"/>
            <a:ext cx="720090" cy="6480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000000"/>
                </a:solidFill>
              </a:rPr>
              <a:t>9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4219088" y="2449638"/>
            <a:ext cx="1080135" cy="367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순서제어</a:t>
            </a:r>
            <a:endParaRPr lang="ko-KR" altLang="en-US"/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61273" y="4708771"/>
            <a:ext cx="1046619" cy="1046619"/>
          </a:xfrm>
          <a:prstGeom prst="rect">
            <a:avLst/>
          </a:prstGeom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40171" y="4780866"/>
            <a:ext cx="974524" cy="974524"/>
          </a:xfrm>
          <a:prstGeom prst="rect">
            <a:avLst/>
          </a:prstGeom>
        </p:spPr>
      </p:pic>
      <p:sp>
        <p:nvSpPr>
          <p:cNvPr id="60" name=""/>
          <p:cNvSpPr txBox="1"/>
          <p:nvPr/>
        </p:nvSpPr>
        <p:spPr>
          <a:xfrm>
            <a:off x="4219088" y="4597128"/>
            <a:ext cx="1080135" cy="367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흐름제어</a:t>
            </a:r>
            <a:endParaRPr lang="ko-KR" altLang="en-US"/>
          </a:p>
        </p:txBody>
      </p:sp>
      <p:sp>
        <p:nvSpPr>
          <p:cNvPr id="61" name=""/>
          <p:cNvSpPr txBox="1"/>
          <p:nvPr/>
        </p:nvSpPr>
        <p:spPr>
          <a:xfrm>
            <a:off x="2517255" y="5877306"/>
            <a:ext cx="1339632" cy="35966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30/</a:t>
            </a:r>
            <a:r>
              <a:rPr lang="en-US" altLang="ko-KR"/>
              <a:t>s</a:t>
            </a:r>
            <a:endParaRPr lang="en-US" altLang="ko-KR"/>
          </a:p>
        </p:txBody>
      </p:sp>
      <p:sp>
        <p:nvSpPr>
          <p:cNvPr id="62" name=""/>
          <p:cNvSpPr txBox="1"/>
          <p:nvPr/>
        </p:nvSpPr>
        <p:spPr>
          <a:xfrm>
            <a:off x="5757617" y="5877306"/>
            <a:ext cx="1339632" cy="35966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/>
              <a:t>10</a:t>
            </a:r>
            <a:r>
              <a:rPr lang="ko-KR" altLang="en-US"/>
              <a:t>/</a:t>
            </a:r>
            <a:r>
              <a:rPr lang="en-US" altLang="ko-KR"/>
              <a:t>s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62306" y="-910590"/>
            <a:ext cx="4086225" cy="361950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74902" y="2041016"/>
            <a:ext cx="7305674" cy="4124325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4067937" y="311655"/>
            <a:ext cx="4896613" cy="14611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sk : 219.250.36.130 / 210.220.163.82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kt : 168.126.63.1 / 168.126.63.2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lg : 164.124.101.2 / 203.248.252.2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google : 8.8.8.8 / 8.8.4.4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cloudflare : 1.1.1.1 / 1.0.0.1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1361" y="116585"/>
            <a:ext cx="6438900" cy="290512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87960" y="2928890"/>
            <a:ext cx="7504581" cy="3524488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</ep:Words>
  <ep:PresentationFormat>화면 슬라이드 쇼(4:3)</ep:PresentationFormat>
  <ep:Paragraphs>1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2021-07-13T12:05:25.708</dcterms:created>
  <dc:creator>박영준</dc:creator>
  <cp:lastModifiedBy>박영준</cp:lastModifiedBy>
  <dcterms:modified xsi:type="dcterms:W3CDTF">2021-07-13T14:19:26.875</dcterms:modified>
  <cp:revision>17</cp:revision>
</cp:coreProperties>
</file>