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68645" autoAdjust="0"/>
  </p:normalViewPr>
  <p:slideViewPr>
    <p:cSldViewPr snapToGrid="0" showGuides="1">
      <p:cViewPr varScale="1">
        <p:scale>
          <a:sx n="79" d="100"/>
          <a:sy n="79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DEF0-4989-4A38-87DB-A19F87EEF58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9A9A-8CDB-4867-9989-FAE2B0C06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8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6%8C%ED%94%84%ED%8A%B8%EC%9B%A8%EC%96%B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amu.wiki/w/%EB%AC%B8%EC%84%9C%20%ED%8E%B8%EC%A7%91%EA%B8%B0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각기 다른 사람들이 직접 빌드를 하게 된다면 </a:t>
            </a:r>
            <a:r>
              <a:rPr lang="en-US" altLang="ko-KR" smtClean="0"/>
              <a:t>&gt; </a:t>
            </a:r>
            <a:r>
              <a:rPr lang="ko-KR" altLang="en-US" smtClean="0"/>
              <a:t>실수는 무조건 나오며 </a:t>
            </a:r>
            <a:r>
              <a:rPr lang="en-US" altLang="ko-KR" smtClean="0"/>
              <a:t>Resource</a:t>
            </a:r>
            <a:r>
              <a:rPr lang="ko-KR" altLang="en-US" smtClean="0"/>
              <a:t>가 많이 든다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개성있는 빌드 방법으로 인해 신입과 고급 개발자 사이에 빌드 방법 선정에 어려움이 생김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mtClean="0"/>
          </a:p>
          <a:p>
            <a:r>
              <a:rPr lang="ko-KR" altLang="en-US" smtClean="0"/>
              <a:t>예전에는 필요한 라이브러리가 있으면ㄷ ㅏ 다운을 바독</a:t>
            </a:r>
            <a:r>
              <a:rPr lang="en-US" altLang="ko-KR" smtClean="0"/>
              <a:t>, </a:t>
            </a:r>
            <a:r>
              <a:rPr lang="ko-KR" altLang="en-US" smtClean="0"/>
              <a:t>라이브러리에 수동으로추 가</a:t>
            </a:r>
            <a:r>
              <a:rPr lang="en-US" altLang="ko-KR" smtClean="0"/>
              <a:t>, </a:t>
            </a:r>
            <a:r>
              <a:rPr lang="ko-KR" altLang="en-US" smtClean="0"/>
              <a:t>버전업이 되었는 지를 직접 확인했는데</a:t>
            </a:r>
            <a:r>
              <a:rPr lang="en-US" altLang="ko-KR" smtClean="0"/>
              <a:t>, </a:t>
            </a:r>
            <a:r>
              <a:rPr lang="ko-KR" altLang="en-US" smtClean="0"/>
              <a:t>빌드관리 도구를 통해 그런 수고를 덜게 되었음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빌드 툴 </a:t>
            </a:r>
            <a:r>
              <a:rPr lang="en-US" altLang="ko-KR" smtClean="0"/>
              <a:t>– </a:t>
            </a:r>
            <a:r>
              <a:rPr lang="ko-KR" altLang="en-US" smtClean="0"/>
              <a:t>소스코드의 빌드 과정을 자동으로 처리해주는 프로그램 </a:t>
            </a:r>
            <a:r>
              <a:rPr lang="en-US" altLang="ko-KR" smtClean="0"/>
              <a:t>/ </a:t>
            </a:r>
            <a:r>
              <a:rPr lang="ko-KR" altLang="en-US" smtClean="0"/>
              <a:t>외부소스코드</a:t>
            </a:r>
            <a:r>
              <a:rPr lang="en-US" altLang="ko-KR" smtClean="0"/>
              <a:t>(</a:t>
            </a:r>
            <a:r>
              <a:rPr lang="ko-KR" altLang="en-US" smtClean="0"/>
              <a:t>외부라이브러리</a:t>
            </a:r>
            <a:r>
              <a:rPr lang="en-US" altLang="ko-KR" smtClean="0"/>
              <a:t>) </a:t>
            </a:r>
            <a:r>
              <a:rPr lang="ko-KR" altLang="en-US" smtClean="0"/>
              <a:t>자동추가</a:t>
            </a:r>
            <a:r>
              <a:rPr lang="en-US" altLang="ko-KR" smtClean="0"/>
              <a:t>, </a:t>
            </a:r>
            <a:r>
              <a:rPr lang="ko-KR" altLang="en-US" smtClean="0"/>
              <a:t>관리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58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Build.gradle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은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의존성이나 플러그인 설정 등을 위한 스크립트 파일임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</a:t>
            </a:r>
            <a:r>
              <a:rPr lang="ko-KR" altLang="en-US" baseline="0" smtClean="0"/>
              <a:t>라이브러리가 저장된 위치를 설정</a:t>
            </a:r>
            <a:endParaRPr lang="en-US" altLang="ko-KR" baseline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설정된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가져올 아티팩트를 설정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Repositories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는 설정하는데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가져올 주소를 설정하는 것이고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Dependencies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baseline="0" smtClean="0"/>
              <a:t>라이브러리 사용을 위한 의존성 설정이라고 할 수 있습니다</a:t>
            </a:r>
            <a:r>
              <a:rPr lang="en-US" altLang="ko-KR" baseline="0" smtClean="0"/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81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mvnrepository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사이트에 접속해서 원하는 라이브러리 검색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6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en-US" smtClean="0"/>
              <a:t>사용할 버전을 클릭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로도 이용할 수 있고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Gradle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클릭하여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build.gradle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 추가할 텍스트를 얻을 수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1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각기 다른 사람들이 직접 빌드를 하게 된다면 </a:t>
            </a:r>
            <a:r>
              <a:rPr lang="en-US" altLang="ko-KR" smtClean="0"/>
              <a:t>&gt; </a:t>
            </a:r>
            <a:r>
              <a:rPr lang="ko-KR" altLang="en-US" smtClean="0"/>
              <a:t>실수는 무조건 나오며 </a:t>
            </a:r>
            <a:r>
              <a:rPr lang="en-US" altLang="ko-KR" smtClean="0"/>
              <a:t>Resource</a:t>
            </a:r>
            <a:r>
              <a:rPr lang="ko-KR" altLang="en-US" smtClean="0"/>
              <a:t>가 많이 든다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개성있는 빌드 방법으로 인해 신입과 고급 개발자 사이에 빌드 방법 선정에 어려움이 생김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mtClean="0"/>
          </a:p>
          <a:p>
            <a:r>
              <a:rPr lang="ko-KR" altLang="en-US" smtClean="0"/>
              <a:t>예전에는 필요한 라이브러리가 있으면ㄷ ㅏ 다운을 바독</a:t>
            </a:r>
            <a:r>
              <a:rPr lang="en-US" altLang="ko-KR" smtClean="0"/>
              <a:t>, </a:t>
            </a:r>
            <a:r>
              <a:rPr lang="ko-KR" altLang="en-US" smtClean="0"/>
              <a:t>라이브러리에 수동으로추 가</a:t>
            </a:r>
            <a:r>
              <a:rPr lang="en-US" altLang="ko-KR" smtClean="0"/>
              <a:t>, </a:t>
            </a:r>
            <a:r>
              <a:rPr lang="ko-KR" altLang="en-US" smtClean="0"/>
              <a:t>버전업이 되었는 지를 직접 확인했는데</a:t>
            </a:r>
            <a:r>
              <a:rPr lang="en-US" altLang="ko-KR" smtClean="0"/>
              <a:t>, </a:t>
            </a:r>
            <a:r>
              <a:rPr lang="ko-KR" altLang="en-US" smtClean="0"/>
              <a:t>빌드관리 도구를 통해 그런 수고를 덜게 되었음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빌드 툴 </a:t>
            </a:r>
            <a:r>
              <a:rPr lang="en-US" altLang="ko-KR" smtClean="0"/>
              <a:t>– </a:t>
            </a:r>
            <a:r>
              <a:rPr lang="ko-KR" altLang="en-US" smtClean="0"/>
              <a:t>소스코드의 빌드 과정을 자동으로 처리해주는 프로그램 </a:t>
            </a:r>
            <a:r>
              <a:rPr lang="en-US" altLang="ko-KR" smtClean="0"/>
              <a:t>/ </a:t>
            </a:r>
            <a:r>
              <a:rPr lang="ko-KR" altLang="en-US" smtClean="0"/>
              <a:t>외부소스코드</a:t>
            </a:r>
            <a:r>
              <a:rPr lang="en-US" altLang="ko-KR" smtClean="0"/>
              <a:t>(</a:t>
            </a:r>
            <a:r>
              <a:rPr lang="ko-KR" altLang="en-US" smtClean="0"/>
              <a:t>외부라이브러리</a:t>
            </a:r>
            <a:r>
              <a:rPr lang="en-US" altLang="ko-KR" smtClean="0"/>
              <a:t>) </a:t>
            </a:r>
            <a:r>
              <a:rPr lang="ko-KR" altLang="en-US" smtClean="0"/>
              <a:t>자동추가</a:t>
            </a:r>
            <a:r>
              <a:rPr lang="en-US" altLang="ko-KR" smtClean="0"/>
              <a:t>, </a:t>
            </a:r>
            <a:r>
              <a:rPr lang="ko-KR" altLang="en-US" smtClean="0"/>
              <a:t>관리</a:t>
            </a:r>
            <a:endParaRPr lang="en-US" altLang="ko-KR" smtClean="0"/>
          </a:p>
          <a:p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리포팅은 문서를 만드는 것으로 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리포팅 툴 솔루션으로 랜디고에서는 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SAP</a:t>
            </a:r>
            <a:r>
              <a:rPr lang="en-US" altLang="ko-KR" baseline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aseline="0" smtClean="0">
                <a:solidFill>
                  <a:schemeClr val="accent1">
                    <a:lumMod val="50000"/>
                  </a:schemeClr>
                </a:solidFill>
              </a:rPr>
              <a:t>크리스탈 리포트를 사용 중이다</a:t>
            </a:r>
            <a:r>
              <a:rPr lang="en-US" altLang="ko-KR" baseline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데이터 소스와의 연결을 통해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정보를 수집하며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입력된 데이터를 기반으로 그래프와 차트 형태로 인사이트를 제공하여 사용자가 적재된 데이터 속에서 유용한 정보를 찾도록 도와주는 도구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2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2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개발 환경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(Integrated Development Environment, </a:t>
            </a:r>
            <a:r>
              <a:rPr lang="en-US" altLang="ko-KR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</a:t>
            </a:r>
            <a:r>
              <a:rPr lang="ko-KR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소프트웨어"/>
              </a:rPr>
              <a:t>소프트웨어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개발에 관련된 모든 작업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패키지 인클루딩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문서 편집기"/>
              </a:rPr>
              <a:t>문서 편집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디버그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 서버 액세스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바이너리 배포 등을 하나의 프로그램 안에서 모두 처리하는 환경을 제공하는 툴입니다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ctr"/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생성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 생성을 담당하는 빌드는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포함 되는 개념이다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4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smtClean="0"/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프로젝트의 라이프사이클 기반 프레임워크를 제공합니다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mtClean="0"/>
              <a:t/>
            </a:r>
            <a:br>
              <a:rPr lang="ko-KR" altLang="en-US" smtClean="0"/>
            </a:b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clean, build (default), site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세 가지 라이프사이클을 제공하고 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라이프사이클은 순서를 갖는 단계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(phase)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단계별로 기본적으로 실행되는 플러그인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(plugin)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(goal)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정의되어 있어서 각 단계마다 알맞은 작업이 실행된다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mtClean="0"/>
              <a:t/>
            </a:r>
            <a:br>
              <a:rPr lang="ko-KR" altLang="en-US" smtClean="0"/>
            </a:br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9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r>
              <a:rPr lang="en-US" altLang="ko-KR" smtClean="0"/>
              <a:t>modelVersion: maven</a:t>
            </a:r>
            <a:r>
              <a:rPr lang="ko-KR" altLang="en-US" smtClean="0"/>
              <a:t>의 버전을 의미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baseline="0" smtClean="0"/>
              <a:t>Dependencies : </a:t>
            </a:r>
            <a:r>
              <a:rPr lang="ko-KR" altLang="en-US" baseline="0" smtClean="0"/>
              <a:t>해당 프로젝트에서 의존성을 가지고 사용하는 라이브러리를 정의하는 영역</a:t>
            </a:r>
            <a:endParaRPr lang="en-US" altLang="ko-KR" baseline="0" smtClean="0"/>
          </a:p>
          <a:p>
            <a:r>
              <a:rPr lang="ko-KR" altLang="en-US" baseline="0" smtClean="0"/>
              <a:t>각 라이브러리 마다 </a:t>
            </a:r>
            <a:r>
              <a:rPr lang="en-US" altLang="ko-KR" baseline="0" smtClean="0"/>
              <a:t>&lt;dependency&gt;</a:t>
            </a:r>
            <a:r>
              <a:rPr lang="ko-KR" altLang="en-US" baseline="0" smtClean="0"/>
              <a:t>태그를 사용하여 구분</a:t>
            </a:r>
            <a:endParaRPr lang="en-US" altLang="ko-KR" baseline="0" smtClean="0"/>
          </a:p>
          <a:p>
            <a:endParaRPr lang="en-US" altLang="ko-KR" smtClean="0"/>
          </a:p>
          <a:p>
            <a:r>
              <a:rPr lang="en-US" altLang="ko-KR" smtClean="0"/>
              <a:t>GroupId </a:t>
            </a:r>
            <a:r>
              <a:rPr lang="en-US" altLang="ko-KR" smtClean="0"/>
              <a:t>: </a:t>
            </a:r>
            <a:r>
              <a:rPr lang="ko-KR" altLang="en-US" smtClean="0"/>
              <a:t>프로젝트 속하는 그룹 식별 값</a:t>
            </a:r>
            <a:r>
              <a:rPr lang="en-US" altLang="ko-KR" smtClean="0"/>
              <a:t>. </a:t>
            </a:r>
            <a:r>
              <a:rPr lang="ko-KR" altLang="en-US" smtClean="0"/>
              <a:t>회사</a:t>
            </a:r>
            <a:r>
              <a:rPr lang="en-US" altLang="ko-KR" smtClean="0"/>
              <a:t>, </a:t>
            </a:r>
            <a:r>
              <a:rPr lang="ko-KR" altLang="en-US" smtClean="0"/>
              <a:t>본부</a:t>
            </a:r>
            <a:r>
              <a:rPr lang="en-US" altLang="ko-KR" smtClean="0"/>
              <a:t>, </a:t>
            </a:r>
            <a:r>
              <a:rPr lang="ko-KR" altLang="en-US" smtClean="0"/>
              <a:t>또는 단체를 의미하는 </a:t>
            </a:r>
            <a:r>
              <a:rPr lang="en-US" altLang="ko-KR" smtClean="0"/>
              <a:t>id</a:t>
            </a:r>
            <a:r>
              <a:rPr lang="ko-KR" altLang="en-US" smtClean="0"/>
              <a:t>를 뜻하며 일반적으로 대표하는 사이트 도메인을 역순으로 적어 사용</a:t>
            </a:r>
            <a:endParaRPr lang="en-US" altLang="ko-KR" smtClean="0"/>
          </a:p>
          <a:p>
            <a:r>
              <a:rPr lang="en-US" altLang="ko-KR" smtClean="0"/>
              <a:t>artifactId: groupid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외에 다른 프로젝트와는 구분될 수 있는 프로젝트 </a:t>
            </a:r>
            <a:r>
              <a:rPr lang="en-US" altLang="ko-KR" baseline="0" smtClean="0"/>
              <a:t>Id</a:t>
            </a:r>
            <a:r>
              <a:rPr lang="ko-KR" altLang="en-US" baseline="0" smtClean="0"/>
              <a:t>를 </a:t>
            </a:r>
            <a:r>
              <a:rPr lang="ko-KR" altLang="en-US" baseline="0" smtClean="0"/>
              <a:t>작성</a:t>
            </a:r>
            <a:endParaRPr lang="en-US" altLang="ko-KR" baseline="0" smtClean="0"/>
          </a:p>
          <a:p>
            <a:r>
              <a:rPr lang="en-US" altLang="ko-KR" baseline="0" smtClean="0"/>
              <a:t>Version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프로젝트의 버전을 의미하며 개발 단계에 따라 구분하여 </a:t>
            </a:r>
            <a:r>
              <a:rPr lang="ko-KR" altLang="en-US" baseline="0" smtClean="0"/>
              <a:t>작성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사진상에는 나와있지 않음</a:t>
            </a:r>
            <a:r>
              <a:rPr lang="en-US" altLang="ko-KR" baseline="0" smtClean="0"/>
              <a:t>.</a:t>
            </a:r>
            <a:endParaRPr lang="en-US" altLang="ko-KR" baseline="0" smtClean="0"/>
          </a:p>
          <a:p>
            <a:r>
              <a:rPr lang="en-US" altLang="ko-KR" baseline="0" smtClean="0"/>
              <a:t>Name: </a:t>
            </a:r>
            <a:r>
              <a:rPr lang="ko-KR" altLang="en-US" baseline="0" smtClean="0"/>
              <a:t>프로젝트의 이름</a:t>
            </a:r>
            <a:endParaRPr lang="en-US" altLang="ko-KR" baseline="0" smtClean="0"/>
          </a:p>
          <a:p>
            <a:r>
              <a:rPr lang="en-US" altLang="ko-KR" baseline="0" smtClean="0"/>
              <a:t>Description : </a:t>
            </a:r>
            <a:r>
              <a:rPr lang="ko-KR" altLang="en-US" baseline="0" smtClean="0"/>
              <a:t>해당 프로젝트를 간단하게 설명</a:t>
            </a:r>
            <a:endParaRPr lang="en-US" altLang="ko-KR" baseline="0" smtClean="0"/>
          </a:p>
          <a:p>
            <a:r>
              <a:rPr lang="en-US" altLang="ko-KR" baseline="0" smtClean="0"/>
              <a:t>Properties : pom.xml </a:t>
            </a:r>
            <a:r>
              <a:rPr lang="ko-KR" altLang="en-US" baseline="0" smtClean="0"/>
              <a:t>파일 내에서 빈번하게 사용되는 중복 상수를 정의하는 영역</a:t>
            </a:r>
            <a:endParaRPr lang="en-US" altLang="ko-KR" baseline="0" smtClean="0"/>
          </a:p>
          <a:p>
            <a:r>
              <a:rPr lang="ko-KR" altLang="en-US" baseline="0" smtClean="0"/>
              <a:t>해당 영역의 상수를 사용하기 위해서는 </a:t>
            </a:r>
            <a:r>
              <a:rPr lang="en-US" altLang="ko-KR" baseline="0" smtClean="0"/>
              <a:t>${</a:t>
            </a:r>
            <a:r>
              <a:rPr lang="ko-KR" altLang="en-US" baseline="0" smtClean="0"/>
              <a:t>태그명</a:t>
            </a:r>
            <a:r>
              <a:rPr lang="en-US" altLang="ko-KR" baseline="0" smtClean="0"/>
              <a:t>}</a:t>
            </a:r>
            <a:r>
              <a:rPr lang="ko-KR" altLang="en-US" baseline="0" smtClean="0"/>
              <a:t>의 형태로 사용하면 됨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build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프로젝트 빌드와 관련된 정보를 설정하는 영역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8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mtClean="0"/>
              <a:t>Groovy</a:t>
            </a:r>
            <a:r>
              <a:rPr lang="en-US" altLang="ko-KR" baseline="0" smtClean="0"/>
              <a:t> – jvm </a:t>
            </a:r>
            <a:r>
              <a:rPr lang="ko-KR" altLang="en-US" baseline="0" smtClean="0"/>
              <a:t>언어</a:t>
            </a:r>
            <a:endParaRPr lang="en-US" altLang="ko-KR" baseline="0" smtClean="0"/>
          </a:p>
          <a:p>
            <a:pPr algn="ctr"/>
            <a:r>
              <a:rPr lang="ko-KR" altLang="en-US" baseline="0" smtClean="0"/>
              <a:t>캐싱이 잘되어서 성능이 뛰어나다</a:t>
            </a:r>
            <a:r>
              <a:rPr lang="en-US" altLang="ko-KR" baseline="0" smtClean="0"/>
              <a:t>.</a:t>
            </a:r>
          </a:p>
          <a:p>
            <a:pPr algn="ctr"/>
            <a:r>
              <a:rPr lang="ko-KR" altLang="en-US" baseline="0" smtClean="0"/>
              <a:t>가장 최신에 나온 </a:t>
            </a:r>
            <a:r>
              <a:rPr lang="en-US" altLang="ko-KR" baseline="0" smtClean="0"/>
              <a:t>java </a:t>
            </a:r>
            <a:r>
              <a:rPr lang="ko-KR" altLang="en-US" baseline="0" smtClean="0"/>
              <a:t>빌드 툴</a:t>
            </a:r>
            <a:r>
              <a:rPr lang="en-US" altLang="ko-KR" baseline="0" smtClean="0"/>
              <a:t>.</a:t>
            </a:r>
          </a:p>
          <a:p>
            <a:pPr algn="ctr"/>
            <a:r>
              <a:rPr lang="ko-KR" altLang="en-US" baseline="0" smtClean="0"/>
              <a:t>신규 프로젝트에서 많이 사용 중</a:t>
            </a:r>
            <a:r>
              <a:rPr lang="en-US" altLang="ko-KR" baseline="0" smtClean="0"/>
              <a:t>….</a:t>
            </a:r>
          </a:p>
          <a:p>
            <a:pPr algn="ctr"/>
            <a:endParaRPr lang="en-US" altLang="ko-KR" baseline="0" smtClean="0"/>
          </a:p>
          <a:p>
            <a:pPr algn="ctr"/>
            <a:r>
              <a:rPr lang="ko-KR" altLang="en-US" baseline="0" smtClean="0"/>
              <a:t>원래는 </a:t>
            </a:r>
            <a:r>
              <a:rPr lang="en-US" altLang="ko-KR" baseline="0" smtClean="0"/>
              <a:t>os</a:t>
            </a:r>
            <a:r>
              <a:rPr lang="ko-KR" altLang="en-US" baseline="0" smtClean="0"/>
              <a:t>마다 다른 컴파일러가 필요하지만 </a:t>
            </a:r>
            <a:r>
              <a:rPr lang="en-US" altLang="ko-KR" baseline="0" smtClean="0"/>
              <a:t>java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jvm</a:t>
            </a:r>
            <a:r>
              <a:rPr lang="ko-KR" altLang="en-US" baseline="0" smtClean="0"/>
              <a:t>이 </a:t>
            </a:r>
            <a:r>
              <a:rPr lang="en-US" altLang="ko-KR" baseline="0" smtClean="0"/>
              <a:t>0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을 </a:t>
            </a:r>
            <a:r>
              <a:rPr lang="en-US" altLang="ko-KR" baseline="0" smtClean="0"/>
              <a:t>os</a:t>
            </a:r>
            <a:r>
              <a:rPr lang="ko-KR" altLang="en-US" baseline="0" smtClean="0"/>
              <a:t>에 맞게 번역해준다</a:t>
            </a:r>
            <a:r>
              <a:rPr lang="en-US" altLang="ko-KR" baseline="0" smtClean="0"/>
              <a:t>.</a:t>
            </a:r>
          </a:p>
          <a:p>
            <a:pPr algn="ctr"/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6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smtClean="0"/>
          </a:p>
          <a:p>
            <a:r>
              <a:rPr lang="ko-KR" altLang="en-US" smtClean="0"/>
              <a:t>많은 사람이 </a:t>
            </a:r>
            <a:r>
              <a:rPr lang="en-US" altLang="ko-KR" smtClean="0"/>
              <a:t>Maven</a:t>
            </a:r>
            <a:r>
              <a:rPr lang="ko-KR" altLang="en-US" smtClean="0"/>
              <a:t>으로 관리를 해왔기 때문에 </a:t>
            </a:r>
            <a:r>
              <a:rPr lang="en-US" altLang="ko-KR" smtClean="0"/>
              <a:t>gradle</a:t>
            </a:r>
            <a:r>
              <a:rPr lang="ko-KR" altLang="en-US" smtClean="0"/>
              <a:t>의 성능이 더 좋아도</a:t>
            </a:r>
            <a:r>
              <a:rPr lang="en-US" altLang="ko-KR" smtClean="0"/>
              <a:t>, Maven</a:t>
            </a:r>
            <a:r>
              <a:rPr lang="ko-KR" altLang="en-US" smtClean="0"/>
              <a:t>의 점유율이 높은 상황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빌드 단계에서 그래들은 기존에 빌드가 되어있는 내용이 있고 변경된 사항이 없다면 패스 하는 기능이 있어서</a:t>
            </a:r>
            <a:endParaRPr lang="en-US" altLang="ko-KR" smtClean="0"/>
          </a:p>
          <a:p>
            <a:r>
              <a:rPr lang="ko-KR" altLang="en-US" smtClean="0"/>
              <a:t>메이븐에 비해 처리 속도가 빠를 수 밖에 없다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9A9A-8CDB-4867-9989-FAE2B0C06B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5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5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9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4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4604-98EF-4988-9552-02C5D8875E75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8BC5-45AB-4DF2-9C1E-A64C53546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4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파일:Gradle logo.png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60" y="4157473"/>
            <a:ext cx="5256185" cy="18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Apache Maven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28" y="4423026"/>
            <a:ext cx="5155388" cy="130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각형 8"/>
          <p:cNvSpPr/>
          <p:nvPr/>
        </p:nvSpPr>
        <p:spPr>
          <a:xfrm>
            <a:off x="185359" y="1913583"/>
            <a:ext cx="1805736" cy="115263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6283" y="1481194"/>
            <a:ext cx="7774292" cy="2130194"/>
            <a:chOff x="169811" y="1368109"/>
            <a:chExt cx="7774292" cy="2130194"/>
          </a:xfrm>
        </p:grpSpPr>
        <p:sp>
          <p:nvSpPr>
            <p:cNvPr id="13" name="오각형 12"/>
            <p:cNvSpPr/>
            <p:nvPr/>
          </p:nvSpPr>
          <p:spPr>
            <a:xfrm>
              <a:off x="910133" y="1368109"/>
              <a:ext cx="5742432" cy="1210501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각형 13"/>
            <p:cNvSpPr/>
            <p:nvPr/>
          </p:nvSpPr>
          <p:spPr>
            <a:xfrm>
              <a:off x="262128" y="1888669"/>
              <a:ext cx="7681975" cy="1080083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각형 14"/>
            <p:cNvSpPr/>
            <p:nvPr/>
          </p:nvSpPr>
          <p:spPr>
            <a:xfrm>
              <a:off x="1100628" y="2418220"/>
              <a:ext cx="5135071" cy="1080083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각형 15"/>
            <p:cNvSpPr/>
            <p:nvPr/>
          </p:nvSpPr>
          <p:spPr>
            <a:xfrm rot="10800000">
              <a:off x="243271" y="2440726"/>
              <a:ext cx="1565317" cy="1035070"/>
            </a:xfrm>
            <a:prstGeom prst="homePlate">
              <a:avLst>
                <a:gd name="adj" fmla="val 8062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각형 16"/>
            <p:cNvSpPr/>
            <p:nvPr/>
          </p:nvSpPr>
          <p:spPr>
            <a:xfrm rot="10800000">
              <a:off x="169811" y="1373323"/>
              <a:ext cx="1574198" cy="1035070"/>
            </a:xfrm>
            <a:prstGeom prst="homePlate">
              <a:avLst>
                <a:gd name="adj" fmla="val 7120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각형 2"/>
          <p:cNvSpPr/>
          <p:nvPr/>
        </p:nvSpPr>
        <p:spPr>
          <a:xfrm>
            <a:off x="757733" y="1215709"/>
            <a:ext cx="5742432" cy="1210501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109728" y="1736269"/>
            <a:ext cx="7681975" cy="1080083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948228" y="2265820"/>
            <a:ext cx="5135071" cy="1080083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 rot="10800000">
            <a:off x="90871" y="2288326"/>
            <a:ext cx="1565317" cy="1035070"/>
          </a:xfrm>
          <a:prstGeom prst="homePlate">
            <a:avLst>
              <a:gd name="adj" fmla="val 8062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 rot="10800000">
            <a:off x="17411" y="1220923"/>
            <a:ext cx="1574198" cy="1035070"/>
          </a:xfrm>
          <a:prstGeom prst="homePlate">
            <a:avLst>
              <a:gd name="adj" fmla="val 7120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1190" y="1313305"/>
            <a:ext cx="5277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mtClean="0"/>
              <a:t>Build Tool </a:t>
            </a:r>
          </a:p>
          <a:p>
            <a:r>
              <a:rPr lang="ko-KR" altLang="en-US" sz="5400" b="1" smtClean="0"/>
              <a:t>빌드 관리 도구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19447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/>
              <a:t>Gradle</a:t>
            </a:r>
            <a:endParaRPr lang="ko-KR" altLang="en-US" sz="5400"/>
          </a:p>
        </p:txBody>
      </p:sp>
      <p:pic>
        <p:nvPicPr>
          <p:cNvPr id="6146" name="Picture 2" descr="Gradle projects | IntelliJ I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9" y="1663700"/>
            <a:ext cx="786271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/>
              <a:t>Gradle </a:t>
            </a:r>
            <a:r>
              <a:rPr lang="ko-KR" altLang="en-US" sz="5400" smtClean="0"/>
              <a:t>사용법</a:t>
            </a:r>
            <a:endParaRPr lang="ko-KR" altLang="en-US" sz="5400"/>
          </a:p>
        </p:txBody>
      </p:sp>
      <p:pic>
        <p:nvPicPr>
          <p:cNvPr id="2050" name="Picture 2" descr="https://blog.kakaocdn.net/dn/kLGpN/btqK71mrAM1/Q0T78Z5vLlddzVZEnGEli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39" y="1663700"/>
            <a:ext cx="8219709" cy="4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/>
              <a:t>Gradle</a:t>
            </a:r>
            <a:endParaRPr lang="ko-KR" altLang="en-US" sz="5400"/>
          </a:p>
        </p:txBody>
      </p:sp>
      <p:pic>
        <p:nvPicPr>
          <p:cNvPr id="3074" name="Picture 2" descr="https://blog.kakaocdn.net/dn/psJsy/btqLbldoBKe/yU4KTFqkHMLPobMawJPc5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304" y="1536700"/>
            <a:ext cx="4856086" cy="51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/>
              <a:t>Gradle</a:t>
            </a:r>
            <a:endParaRPr lang="ko-KR" altLang="en-US" sz="5400"/>
          </a:p>
        </p:txBody>
      </p:sp>
      <p:pic>
        <p:nvPicPr>
          <p:cNvPr id="4098" name="Picture 2" descr="https://blog.kakaocdn.net/dn/cUIfHU/btqLblYMLFc/IXbKuZAmuK8sl1kKgjJWJ0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179"/>
          <a:stretch/>
        </p:blipFill>
        <p:spPr bwMode="auto">
          <a:xfrm>
            <a:off x="574213" y="1663700"/>
            <a:ext cx="4604338" cy="3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blog.kakaocdn.net/dn/dzQfS4/btqK6BvvgDo/pt6MhiMNE8Qh3rnhd3yf0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66" y="2766504"/>
            <a:ext cx="7827106" cy="17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6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smtClean="0"/>
              <a:t>빌드관리도구</a:t>
            </a:r>
            <a:endParaRPr lang="ko-KR" altLang="en-US" sz="4800"/>
          </a:p>
        </p:txBody>
      </p:sp>
      <p:sp>
        <p:nvSpPr>
          <p:cNvPr id="4" name="TextBox 3"/>
          <p:cNvSpPr txBox="1"/>
          <p:nvPr/>
        </p:nvSpPr>
        <p:spPr>
          <a:xfrm>
            <a:off x="1266951" y="2055368"/>
            <a:ext cx="101152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mtClean="0"/>
              <a:t>프로젝트에서 </a:t>
            </a:r>
            <a:r>
              <a:rPr lang="ko-KR" altLang="en-US" sz="2400"/>
              <a:t>필요한 </a:t>
            </a:r>
            <a:r>
              <a:rPr lang="en-US" altLang="ko-KR" sz="2400"/>
              <a:t>xml, properties, jar </a:t>
            </a:r>
            <a:r>
              <a:rPr lang="ko-KR" altLang="en-US" sz="2400"/>
              <a:t>파일들을 자동으로 인식하여 </a:t>
            </a:r>
            <a:r>
              <a:rPr lang="ko-KR" altLang="en-US" sz="2400"/>
              <a:t>빌드해주는 </a:t>
            </a:r>
            <a:r>
              <a:rPr lang="ko-KR" altLang="en-US" sz="2400" smtClean="0"/>
              <a:t>도구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 smtClean="0"/>
              <a:t>소스 </a:t>
            </a:r>
            <a:r>
              <a:rPr lang="ko-KR" altLang="en-US" sz="2400"/>
              <a:t>코드를 컴파일</a:t>
            </a:r>
            <a:r>
              <a:rPr lang="en-US" altLang="ko-KR" sz="2400"/>
              <a:t>, </a:t>
            </a:r>
            <a:r>
              <a:rPr lang="ko-KR" altLang="en-US" sz="2400"/>
              <a:t>테스트</a:t>
            </a:r>
            <a:r>
              <a:rPr lang="en-US" altLang="ko-KR" sz="2400"/>
              <a:t>, </a:t>
            </a:r>
            <a:r>
              <a:rPr lang="ko-KR" altLang="en-US" sz="2400"/>
              <a:t>정적분석 등을 하여 실행가능한 앱으로 </a:t>
            </a:r>
            <a:r>
              <a:rPr lang="ko-KR" altLang="en-US" sz="2400"/>
              <a:t>빌드해줌</a:t>
            </a:r>
            <a:r>
              <a:rPr lang="en-US" altLang="ko-KR" sz="240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smtClean="0"/>
              <a:t>프로젝트 </a:t>
            </a:r>
            <a:r>
              <a:rPr lang="ko-KR" altLang="en-US" sz="2400"/>
              <a:t>정보관리</a:t>
            </a:r>
            <a:r>
              <a:rPr lang="en-US" altLang="ko-KR" sz="2400"/>
              <a:t>, </a:t>
            </a:r>
            <a:r>
              <a:rPr lang="ko-KR" altLang="en-US" sz="2400"/>
              <a:t>테스트 빌드</a:t>
            </a:r>
            <a:r>
              <a:rPr lang="en-US" altLang="ko-KR" sz="2400"/>
              <a:t>, </a:t>
            </a:r>
            <a:r>
              <a:rPr lang="ko-KR" altLang="en-US" sz="2400"/>
              <a:t>배포 등의 작업을 </a:t>
            </a:r>
            <a:r>
              <a:rPr lang="ko-KR" altLang="en-US" sz="2400"/>
              <a:t>진행해줌</a:t>
            </a:r>
            <a:r>
              <a:rPr lang="en-US" altLang="ko-KR" sz="240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smtClean="0"/>
              <a:t>외부 </a:t>
            </a:r>
            <a:r>
              <a:rPr lang="ko-KR" altLang="en-US" sz="2400"/>
              <a:t>라이브러리를 참조하여 자동으로 다운로드 </a:t>
            </a:r>
            <a:r>
              <a:rPr lang="ko-KR" altLang="en-US" sz="2400"/>
              <a:t>및 </a:t>
            </a:r>
            <a:r>
              <a:rPr lang="ko-KR" altLang="en-US" sz="2400" smtClean="0"/>
              <a:t>업데이트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자바의 대표적인 빌드 도구 </a:t>
            </a:r>
            <a:r>
              <a:rPr lang="en-US" altLang="ko-KR" sz="2400"/>
              <a:t>: Ant, Maven, Gradle</a:t>
            </a:r>
          </a:p>
        </p:txBody>
      </p:sp>
    </p:spTree>
    <p:extLst>
      <p:ext uri="{BB962C8B-B14F-4D97-AF65-F5344CB8AC3E}">
        <p14:creationId xmlns:p14="http://schemas.microsoft.com/office/powerpoint/2010/main" val="2500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160181" y="233039"/>
            <a:ext cx="3894672" cy="6367898"/>
            <a:chOff x="4080928" y="276317"/>
            <a:chExt cx="3894672" cy="63678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080933" y="6102348"/>
              <a:ext cx="3894667" cy="54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레포팅</a:t>
              </a:r>
              <a:endParaRPr lang="ko-KR" altLang="en-US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5634566" y="5761566"/>
              <a:ext cx="787400" cy="51223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080932" y="5272307"/>
              <a:ext cx="3894667" cy="54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배포</a:t>
              </a:r>
              <a:endParaRPr lang="ko-KR" altLang="en-US"/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5634565" y="4931525"/>
              <a:ext cx="787400" cy="51223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080931" y="4442268"/>
              <a:ext cx="3894667" cy="54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패키지 만들기</a:t>
              </a:r>
              <a:endParaRPr lang="ko-KR" altLang="en-US"/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5634564" y="4101486"/>
              <a:ext cx="787400" cy="51223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080931" y="3612229"/>
              <a:ext cx="3894667" cy="54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테스트</a:t>
              </a:r>
              <a:endParaRPr lang="ko-KR" altLang="en-US"/>
            </a:p>
          </p:txBody>
        </p:sp>
        <p:sp>
          <p:nvSpPr>
            <p:cNvPr id="22" name="아래쪽 화살표 21"/>
            <p:cNvSpPr/>
            <p:nvPr/>
          </p:nvSpPr>
          <p:spPr>
            <a:xfrm>
              <a:off x="5634564" y="3271447"/>
              <a:ext cx="787400" cy="51223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080930" y="2782190"/>
              <a:ext cx="3894667" cy="54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컴파일</a:t>
              </a:r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5634563" y="2441408"/>
              <a:ext cx="787400" cy="51223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080929" y="1952151"/>
              <a:ext cx="3894667" cy="54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코드 작업</a:t>
              </a:r>
              <a:endParaRPr lang="ko-KR" altLang="en-US"/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5634562" y="1611369"/>
              <a:ext cx="787400" cy="51223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080929" y="1122112"/>
              <a:ext cx="3894667" cy="54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라이브러리 설정</a:t>
              </a:r>
              <a:endParaRPr lang="ko-KR" altLang="en-US"/>
            </a:p>
          </p:txBody>
        </p:sp>
        <p:sp>
          <p:nvSpPr>
            <p:cNvPr id="31" name="아래쪽 화살표 30"/>
            <p:cNvSpPr/>
            <p:nvPr/>
          </p:nvSpPr>
          <p:spPr>
            <a:xfrm>
              <a:off x="5634562" y="781330"/>
              <a:ext cx="787400" cy="51223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080928" y="276317"/>
              <a:ext cx="3894667" cy="54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 생성</a:t>
              </a:r>
              <a:endParaRPr lang="ko-KR" altLang="en-US"/>
            </a:p>
          </p:txBody>
        </p:sp>
      </p:grpSp>
      <p:sp>
        <p:nvSpPr>
          <p:cNvPr id="36" name="오각형 35"/>
          <p:cNvSpPr/>
          <p:nvPr/>
        </p:nvSpPr>
        <p:spPr>
          <a:xfrm>
            <a:off x="-565152" y="-24024"/>
            <a:ext cx="3725333" cy="688202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각형 36"/>
          <p:cNvSpPr/>
          <p:nvPr/>
        </p:nvSpPr>
        <p:spPr>
          <a:xfrm>
            <a:off x="-734485" y="98501"/>
            <a:ext cx="3725333" cy="6612949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-781051" y="2866366"/>
            <a:ext cx="4152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프로젝트</a:t>
            </a:r>
            <a:endParaRPr lang="en-US" altLang="ko-KR" sz="32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빌드 과정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7958667" y="160408"/>
            <a:ext cx="4047066" cy="1748465"/>
          </a:xfrm>
          <a:prstGeom prst="wedgeRoundRectCallout">
            <a:avLst>
              <a:gd name="adj1" fmla="val -71461"/>
              <a:gd name="adj2" fmla="val 1626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로그 라이브러리 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: Log4j</a:t>
            </a:r>
          </a:p>
          <a:p>
            <a:pPr algn="ctr"/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DOM </a:t>
            </a:r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지향 라이브러리 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: Jquery</a:t>
            </a:r>
          </a:p>
          <a:p>
            <a:pPr algn="ctr"/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그래픽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시각화 라이브러리 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: Highcharts</a:t>
            </a:r>
          </a:p>
          <a:p>
            <a:pPr algn="ctr"/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GUI </a:t>
            </a:r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및 위젯 관련 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: Angular, 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부트스트랩</a:t>
            </a: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리액트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8667" y="5770895"/>
            <a:ext cx="4047066" cy="1004611"/>
          </a:xfrm>
          <a:prstGeom prst="wedgeRoundRectCallout">
            <a:avLst>
              <a:gd name="adj1" fmla="val -70593"/>
              <a:gd name="adj2" fmla="val 1129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리포팅 툴 솔루션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SAP </a:t>
            </a:r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크리스탈 리포트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74887" y="2042490"/>
            <a:ext cx="3033713" cy="3143647"/>
            <a:chOff x="7177087" y="1371600"/>
            <a:chExt cx="4117975" cy="4267200"/>
          </a:xfrm>
        </p:grpSpPr>
        <p:pic>
          <p:nvPicPr>
            <p:cNvPr id="1030" name="Picture 6" descr="http://wiki.hash.kr/images/thumb/2/20/%EC%9D%B4%ED%81%B4%EB%A6%BD%EC%8A%A4_%EB%A1%9C%EA%B3%A0.png/200px-%EC%9D%B4%ED%81%B4%EB%A6%BD%EC%8A%A4_%EB%A1%9C%EA%B3%A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375" y="1371600"/>
              <a:ext cx="2565400" cy="256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파일:이클립스 글자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5"/>
            <a:stretch/>
          </p:blipFill>
          <p:spPr bwMode="auto">
            <a:xfrm>
              <a:off x="7177087" y="3733800"/>
              <a:ext cx="41179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부등호 6"/>
          <p:cNvSpPr/>
          <p:nvPr/>
        </p:nvSpPr>
        <p:spPr>
          <a:xfrm>
            <a:off x="4863710" y="2276392"/>
            <a:ext cx="2527690" cy="1721016"/>
          </a:xfrm>
          <a:prstGeom prst="mathNotEqual">
            <a:avLst>
              <a:gd name="adj1" fmla="val 20568"/>
              <a:gd name="adj2" fmla="val 6600000"/>
              <a:gd name="adj3" fmla="val 8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1400" y="2629068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mtClean="0">
                <a:solidFill>
                  <a:schemeClr val="accent5">
                    <a:lumMod val="50000"/>
                  </a:schemeClr>
                </a:solidFill>
              </a:rPr>
              <a:t>빌드 도구</a:t>
            </a:r>
            <a:endParaRPr lang="ko-KR" altLang="en-US" sz="60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74887" y="2042490"/>
            <a:ext cx="3033713" cy="3143647"/>
            <a:chOff x="7177087" y="1371600"/>
            <a:chExt cx="4117975" cy="4267200"/>
          </a:xfrm>
        </p:grpSpPr>
        <p:pic>
          <p:nvPicPr>
            <p:cNvPr id="1030" name="Picture 6" descr="http://wiki.hash.kr/images/thumb/2/20/%EC%9D%B4%ED%81%B4%EB%A6%BD%EC%8A%A4_%EB%A1%9C%EA%B3%A0.png/200px-%EC%9D%B4%ED%81%B4%EB%A6%BD%EC%8A%A4_%EB%A1%9C%EA%B3%A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375" y="1371600"/>
              <a:ext cx="2565400" cy="256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파일:이클립스 글자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5"/>
            <a:stretch/>
          </p:blipFill>
          <p:spPr bwMode="auto">
            <a:xfrm>
              <a:off x="7177087" y="3733800"/>
              <a:ext cx="41179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354887" y="2448649"/>
            <a:ext cx="337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smtClean="0">
                <a:solidFill>
                  <a:schemeClr val="accent5">
                    <a:lumMod val="50000"/>
                  </a:schemeClr>
                </a:solidFill>
              </a:rPr>
              <a:t>IDE</a:t>
            </a:r>
            <a:endParaRPr lang="ko-KR" altLang="en-US" sz="96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등호 2"/>
          <p:cNvSpPr/>
          <p:nvPr/>
        </p:nvSpPr>
        <p:spPr>
          <a:xfrm>
            <a:off x="5070182" y="2364860"/>
            <a:ext cx="2013145" cy="1737239"/>
          </a:xfrm>
          <a:prstGeom prst="mathEqual">
            <a:avLst>
              <a:gd name="adj1" fmla="val 1986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/>
              <a:t>Maven</a:t>
            </a:r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1148080" y="1806358"/>
            <a:ext cx="9895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mtClean="0"/>
              <a:t>자바의 대표적인 관리 도구였던 </a:t>
            </a:r>
            <a:r>
              <a:rPr lang="en-US" altLang="ko-KR" sz="2400" smtClean="0"/>
              <a:t>Ant</a:t>
            </a:r>
            <a:r>
              <a:rPr lang="ko-KR" altLang="en-US" sz="2400" smtClean="0"/>
              <a:t>를 대체하기 위해 개발됨</a:t>
            </a:r>
            <a:r>
              <a:rPr lang="en-US" altLang="ko-KR" sz="240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smtClean="0"/>
              <a:t>프로젝트의 외부 라이브러리를 쉽게 참조할 수 있게 </a:t>
            </a:r>
            <a:r>
              <a:rPr lang="en-US" altLang="ko-KR" sz="2400" smtClean="0"/>
              <a:t>pom.xml </a:t>
            </a:r>
            <a:r>
              <a:rPr lang="ko-KR" altLang="en-US" sz="2400" smtClean="0"/>
              <a:t>파일로 명시하여 관리</a:t>
            </a:r>
            <a:r>
              <a:rPr lang="en-US" altLang="ko-KR" sz="240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smtClean="0"/>
              <a:t>참조한 외부 라이브러리에 연관된 다른 라이브러리도 자동으로 관리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93867"/>
              </p:ext>
            </p:extLst>
          </p:nvPr>
        </p:nvGraphicFramePr>
        <p:xfrm>
          <a:off x="1993900" y="3753029"/>
          <a:ext cx="8128000" cy="247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472390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591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Ant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Maven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1619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XML </a:t>
                      </a:r>
                      <a:r>
                        <a:rPr lang="ko-KR" altLang="en-US" smtClean="0"/>
                        <a:t>기반의 빌드 스크립트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en-US" altLang="ko-KR" smtClean="0"/>
                        <a:t>DOM </a:t>
                      </a:r>
                      <a:r>
                        <a:rPr lang="ko-KR" altLang="en-US" smtClean="0"/>
                        <a:t>구조로 대규모 프로젝트에서 복잡해지는 경향이 있음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02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자유로운 빌드 단위 지정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간단하고 사용하기 쉬움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라이프 사이클이 없음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mtClean="0"/>
                        <a:t>외부 라이브러리를 관리하는 구조가 없다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라이프 사이클 도입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en-US" altLang="ko-KR" smtClean="0"/>
                        <a:t>pom.xml</a:t>
                      </a:r>
                      <a:r>
                        <a:rPr lang="ko-KR" altLang="en-US" smtClean="0"/>
                        <a:t>로 편하게 </a:t>
                      </a:r>
                      <a:r>
                        <a:rPr lang="en-US" altLang="ko-KR" smtClean="0"/>
                        <a:t>dependency</a:t>
                      </a:r>
                      <a:r>
                        <a:rPr lang="ko-KR" altLang="en-US" smtClean="0"/>
                        <a:t>관리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신규 프로젝트에서는 지양하는 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7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7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/>
              <a:t>Maven</a:t>
            </a:r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2235200" y="2006600"/>
            <a:ext cx="764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자바의 대표적인 관리 도구였던 </a:t>
            </a:r>
            <a:r>
              <a:rPr lang="en-US" altLang="ko-KR" smtClean="0"/>
              <a:t>Ant</a:t>
            </a:r>
            <a:r>
              <a:rPr lang="ko-KR" altLang="en-US" smtClean="0"/>
              <a:t>를 대체하기 위해 개발됨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프로젝트의 외부 라이브러리를 쉽게 참조할 수 있게 </a:t>
            </a:r>
            <a:r>
              <a:rPr lang="en-US" altLang="ko-KR" smtClean="0"/>
              <a:t>pom.xml </a:t>
            </a:r>
            <a:r>
              <a:rPr lang="ko-KR" altLang="en-US" smtClean="0"/>
              <a:t>파일로 명시하여 관리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참조한 외부 라이브러리에 연관된 다른 라이브러리도 자동으로 관리됨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7" name="Picture 2" descr="Maven dependencies | IntelliJ I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4" y="1574800"/>
            <a:ext cx="7680325" cy="472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9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/>
              <a:t>Gradle</a:t>
            </a:r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1884680" y="1663700"/>
            <a:ext cx="9286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smtClean="0"/>
              <a:t>Groovy </a:t>
            </a:r>
            <a:r>
              <a:rPr lang="ko-KR" altLang="en-US" sz="2400" smtClean="0"/>
              <a:t>스크립트를 활용한 빌드 관리 </a:t>
            </a:r>
            <a:r>
              <a:rPr lang="ko-KR" altLang="en-US" sz="2400" smtClean="0"/>
              <a:t>도구</a:t>
            </a:r>
            <a:endParaRPr lang="en-US" altLang="ko-KR" sz="2400" smtClean="0"/>
          </a:p>
          <a:p>
            <a:pPr marL="342900" indent="-342900">
              <a:buFontTx/>
              <a:buChar char="-"/>
            </a:pPr>
            <a:r>
              <a:rPr lang="ko-KR" altLang="en-US" sz="2400" smtClean="0"/>
              <a:t>안드로이드 </a:t>
            </a:r>
            <a:r>
              <a:rPr lang="ko-KR" altLang="en-US" sz="2400" smtClean="0"/>
              <a:t>프로젝트의 표준 빌드 시스템으로 </a:t>
            </a:r>
            <a:r>
              <a:rPr lang="ko-KR" altLang="en-US" sz="2400" smtClean="0"/>
              <a:t>채택</a:t>
            </a:r>
            <a:endParaRPr lang="en-US" altLang="ko-KR" sz="2400" smtClean="0"/>
          </a:p>
          <a:p>
            <a:pPr marL="342900" indent="-342900">
              <a:buFontTx/>
              <a:buChar char="-"/>
            </a:pPr>
            <a:r>
              <a:rPr lang="ko-KR" altLang="en-US" sz="2400" smtClean="0"/>
              <a:t>멀티 </a:t>
            </a:r>
            <a:r>
              <a:rPr lang="ko-KR" altLang="en-US" sz="2400" smtClean="0"/>
              <a:t>프로젝트의 빌드에 최적화 하여 설계됨</a:t>
            </a:r>
            <a:r>
              <a:rPr lang="en-US" altLang="ko-KR" sz="240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smtClean="0"/>
              <a:t>Maven</a:t>
            </a:r>
            <a:r>
              <a:rPr lang="ko-KR" altLang="en-US" sz="2400" smtClean="0"/>
              <a:t>에 비해 더 빠른 처리 속도를 가지고 있음</a:t>
            </a:r>
            <a:r>
              <a:rPr lang="en-US" altLang="ko-KR" sz="2400" smtClean="0"/>
              <a:t>(</a:t>
            </a:r>
            <a:r>
              <a:rPr lang="ko-KR" altLang="en-US" sz="2400" smtClean="0"/>
              <a:t>최대 </a:t>
            </a:r>
            <a:r>
              <a:rPr lang="en-US" altLang="ko-KR" sz="2400" smtClean="0"/>
              <a:t>100</a:t>
            </a:r>
            <a:r>
              <a:rPr lang="ko-KR" altLang="en-US" sz="2400" smtClean="0"/>
              <a:t>배</a:t>
            </a:r>
            <a:r>
              <a:rPr lang="en-US" altLang="ko-KR" sz="240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smtClean="0"/>
              <a:t>Maven</a:t>
            </a:r>
            <a:r>
              <a:rPr lang="ko-KR" altLang="en-US" sz="2400" smtClean="0"/>
              <a:t>에 비해 더 간결한 구성이 가능함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	</a:t>
            </a:r>
            <a:endParaRPr lang="en-US" altLang="ko-KR" sz="2400"/>
          </a:p>
        </p:txBody>
      </p:sp>
      <p:pic>
        <p:nvPicPr>
          <p:cNvPr id="5122" name="Picture 2" descr="Android] Gradle 이란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26" y="3623427"/>
            <a:ext cx="4424948" cy="28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28600"/>
            <a:ext cx="11709400" cy="63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6933" y="25400"/>
            <a:ext cx="6510867" cy="1435100"/>
          </a:xfrm>
          <a:prstGeom prst="homePlate">
            <a:avLst>
              <a:gd name="adj" fmla="val 48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169333" y="114300"/>
            <a:ext cx="6155266" cy="1219200"/>
          </a:xfrm>
          <a:prstGeom prst="homePlate">
            <a:avLst>
              <a:gd name="adj" fmla="val 48182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/>
              <a:t>Gradle Maven </a:t>
            </a:r>
            <a:r>
              <a:rPr lang="ko-KR" altLang="en-US" sz="4000" smtClean="0"/>
              <a:t>비교</a:t>
            </a:r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1407668" y="1909064"/>
            <a:ext cx="9351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smtClean="0"/>
              <a:t>Gradle</a:t>
            </a:r>
            <a:r>
              <a:rPr lang="ko-KR" altLang="en-US" sz="2800" smtClean="0"/>
              <a:t>에 비해 </a:t>
            </a:r>
            <a:r>
              <a:rPr lang="en-US" altLang="ko-KR" sz="2800" smtClean="0"/>
              <a:t>Maven</a:t>
            </a:r>
            <a:r>
              <a:rPr lang="ko-KR" altLang="en-US" sz="2800" smtClean="0"/>
              <a:t>이 점유율이 더 높은 상황 </a:t>
            </a:r>
            <a:r>
              <a:rPr lang="en-US" altLang="ko-KR" sz="2800" smtClean="0"/>
              <a:t>( Gradle</a:t>
            </a:r>
            <a:r>
              <a:rPr lang="ko-KR" altLang="en-US" sz="2800" smtClean="0"/>
              <a:t>이 오르는 중</a:t>
            </a:r>
            <a:r>
              <a:rPr lang="en-US" altLang="ko-KR" sz="2800" smtClean="0"/>
              <a:t>..)</a:t>
            </a:r>
          </a:p>
          <a:p>
            <a:pPr marL="457200" indent="-457200">
              <a:buFontTx/>
              <a:buChar char="-"/>
            </a:pPr>
            <a:r>
              <a:rPr lang="en-US" altLang="ko-KR" sz="2800" smtClean="0"/>
              <a:t>Gradle</a:t>
            </a:r>
            <a:r>
              <a:rPr lang="ko-KR" altLang="en-US" sz="2800" smtClean="0"/>
              <a:t>에 비해 </a:t>
            </a:r>
            <a:r>
              <a:rPr lang="en-US" altLang="ko-KR" sz="2800" smtClean="0"/>
              <a:t>Maven</a:t>
            </a:r>
            <a:r>
              <a:rPr lang="ko-KR" altLang="en-US" sz="2800" smtClean="0"/>
              <a:t>의 성능이 </a:t>
            </a:r>
            <a:r>
              <a:rPr lang="ko-KR" altLang="en-US" sz="2800" smtClean="0"/>
              <a:t>떨어짐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r>
              <a:rPr lang="en-US" altLang="ko-KR" sz="2800" smtClean="0"/>
              <a:t>Maven</a:t>
            </a:r>
            <a:r>
              <a:rPr lang="ko-KR" altLang="en-US" sz="2800" smtClean="0"/>
              <a:t>에 비해 </a:t>
            </a:r>
            <a:r>
              <a:rPr lang="en-US" altLang="ko-KR" sz="2800" smtClean="0"/>
              <a:t>Gradle</a:t>
            </a:r>
            <a:r>
              <a:rPr lang="ko-KR" altLang="en-US" sz="2800" smtClean="0"/>
              <a:t>이 대규모 프로젝트에서의 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</a:t>
            </a:r>
            <a:r>
              <a:rPr lang="ko-KR" altLang="en-US" sz="2800" smtClean="0"/>
              <a:t>성능이 </a:t>
            </a:r>
            <a:r>
              <a:rPr lang="ko-KR" altLang="en-US" sz="2800" smtClean="0"/>
              <a:t>좋음</a:t>
            </a:r>
            <a:r>
              <a:rPr lang="en-US" altLang="ko-KR" sz="280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/>
              <a:t>Gradle</a:t>
            </a:r>
            <a:r>
              <a:rPr lang="ko-KR" altLang="en-US" sz="2800"/>
              <a:t>은 설치 없이 사용할 수 있다</a:t>
            </a:r>
            <a:r>
              <a:rPr lang="en-US" altLang="ko-KR" sz="2800"/>
              <a:t>(Gradle Wrapper)</a:t>
            </a:r>
            <a:endParaRPr lang="ko-KR" altLang="en-US" sz="2800"/>
          </a:p>
          <a:p>
            <a:pPr marL="457200" indent="-457200">
              <a:buFontTx/>
              <a:buChar char="-"/>
            </a:pPr>
            <a:endParaRPr lang="en-US" altLang="ko-KR" sz="2800" smtClean="0"/>
          </a:p>
          <a:p>
            <a:r>
              <a:rPr lang="en-US" altLang="ko-KR" sz="2800" smtClean="0"/>
              <a:t>Maven : pom.xml</a:t>
            </a:r>
          </a:p>
          <a:p>
            <a:r>
              <a:rPr lang="en-US" altLang="ko-KR" sz="2800" smtClean="0"/>
              <a:t>Gradle : </a:t>
            </a:r>
            <a:r>
              <a:rPr lang="en-US" altLang="ko-KR" sz="2800" smtClean="0"/>
              <a:t>build.gradle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5517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915</Words>
  <Application>Microsoft Office PowerPoint</Application>
  <PresentationFormat>와이드스크린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2021-07-19T12:35:36Z</dcterms:created>
  <dcterms:modified xsi:type="dcterms:W3CDTF">2021-07-20T14:11:12Z</dcterms:modified>
</cp:coreProperties>
</file>