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82" r:id="rId3"/>
    <p:sldId id="283" r:id="rId4"/>
    <p:sldId id="285" r:id="rId5"/>
    <p:sldId id="284" r:id="rId6"/>
    <p:sldId id="288" r:id="rId7"/>
    <p:sldId id="287" r:id="rId8"/>
    <p:sldId id="290" r:id="rId9"/>
    <p:sldId id="289" r:id="rId10"/>
    <p:sldId id="292" r:id="rId11"/>
    <p:sldId id="286" r:id="rId12"/>
    <p:sldId id="281" r:id="rId13"/>
    <p:sldId id="29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46" autoAdjust="0"/>
  </p:normalViewPr>
  <p:slideViewPr>
    <p:cSldViewPr snapToGrid="0">
      <p:cViewPr varScale="1">
        <p:scale>
          <a:sx n="65" d="100"/>
          <a:sy n="65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EB948-5AD9-4384-8637-FE7773F760C0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2F590-EBF3-47AC-855B-F35B38D90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6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Working Directory: 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작업할 파일이 있는 디렉토리입니다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.(workspace)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Staging Area: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커밋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(Commit)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수행할 파일들이 올라가는 영역입니다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Clone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올라가있는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작업 가져오기</a:t>
            </a:r>
            <a:endParaRPr lang="ko-K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r>
              <a:rPr lang="ko-KR" altLang="en-US" dirty="0" smtClean="0"/>
              <a:t>오픈 소스 활동은 특정한 프로젝트를 오픈 소스로 만들어서 관리하는 행위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컨트리뷰션</a:t>
            </a:r>
            <a:r>
              <a:rPr lang="en-US" altLang="ko-KR" dirty="0" smtClean="0"/>
              <a:t>(Contribution)</a:t>
            </a:r>
            <a:r>
              <a:rPr lang="ko-KR" altLang="en-US" dirty="0" smtClean="0"/>
              <a:t>하는 행위 등을 지칭합니다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컨트리뷰션은 말 그대로 기여한다는 의미이며 기능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취약점 수정 등 뿐만 아니라 오타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의견 제시 등도 </a:t>
            </a:r>
            <a:r>
              <a:rPr lang="ko-KR" altLang="en-US" dirty="0" err="1" smtClean="0"/>
              <a:t>컨트리뷰션이라고</a:t>
            </a:r>
            <a:r>
              <a:rPr lang="ko-KR" altLang="en-US" dirty="0" smtClean="0"/>
              <a:t> 할 수 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그렇기 때문에 사실상 누구나 컨트리뷰션을 할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어떠한 이익도 없을 것 같은 오픈 소스 활동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말해 컨트리뷰션은 왜 할까요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다양한 이유가 있지만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① </a:t>
            </a:r>
            <a:r>
              <a:rPr lang="ko-KR" altLang="en-US" dirty="0" smtClean="0"/>
              <a:t>오픈 소스 활동 자체는 공개된 기록으로 남기 때문에 구직 활동을 할 때 이력서에 활동 이력을 담을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</a:t>
            </a:r>
            <a:endParaRPr lang="en-US" altLang="ko-KR" dirty="0" smtClean="0"/>
          </a:p>
          <a:p>
            <a:r>
              <a:rPr lang="ko-KR" altLang="en-US" dirty="0" smtClean="0"/>
              <a:t>② 내가 작업한 새로운 기능을 다른 개발자들도 사용해보고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평가하여 개선시킬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Fetch</a:t>
            </a:r>
            <a:r>
              <a:rPr lang="ko-KR" altLang="en-US" dirty="0" smtClean="0"/>
              <a:t>를 통해서 로컬에 적용 후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를 할 수 도 있지만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pull</a:t>
            </a:r>
            <a:r>
              <a:rPr lang="ko-KR" altLang="en-US" baseline="0" dirty="0" smtClean="0"/>
              <a:t>이라는 기능을 통해 바로 </a:t>
            </a:r>
            <a:r>
              <a:rPr lang="en-US" altLang="ko-KR" baseline="0" dirty="0" err="1" smtClean="0"/>
              <a:t>Romote</a:t>
            </a:r>
            <a:r>
              <a:rPr lang="en-US" altLang="ko-KR" baseline="0" dirty="0" smtClean="0"/>
              <a:t> Server</a:t>
            </a:r>
            <a:r>
              <a:rPr lang="ko-KR" altLang="en-US" baseline="0" dirty="0" smtClean="0"/>
              <a:t>에서 바로 적용 할 수 도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893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85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89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9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Svn</a:t>
            </a:r>
            <a:r>
              <a:rPr lang="ko-KR" altLang="en-US" baseline="0" dirty="0" smtClean="0"/>
              <a:t>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프로그래머 입장에서는 사용법이 간편하고 효율적이지만 단순하여 많은 기능을 지원하지 않음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remote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서버에 정보들이 날라간다고 한들</a:t>
            </a:r>
            <a:endParaRPr lang="en-US" altLang="ko-KR" baseline="0" dirty="0" smtClean="0"/>
          </a:p>
          <a:p>
            <a:r>
              <a:rPr lang="ko-KR" altLang="en-US" dirty="0" smtClean="0"/>
              <a:t>나 뿐만 아니라 개발을 공유하는 다른 사용자들이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</a:t>
            </a:r>
            <a:r>
              <a:rPr lang="ko-KR" altLang="en-US" dirty="0" smtClean="0"/>
              <a:t>를 이미 보유하고 있기때문에 </a:t>
            </a:r>
            <a:r>
              <a:rPr lang="en-US" altLang="ko-KR" dirty="0" err="1" smtClean="0"/>
              <a:t>remot</a:t>
            </a:r>
            <a:r>
              <a:rPr lang="ko-KR" altLang="en-US" dirty="0" smtClean="0"/>
              <a:t>를 다시 만들고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branc</a:t>
            </a:r>
            <a:r>
              <a:rPr lang="ko-KR" altLang="en-US" dirty="0" smtClean="0"/>
              <a:t>를 가진 누군가가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만 해주면 바로 복구가 가능 하다는 크나큰 장점이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aseline="0" dirty="0" smtClean="0"/>
              <a:t>이 흐름을 잘 기억 해두시면 되실 것 같아요</a:t>
            </a:r>
            <a:r>
              <a:rPr lang="en-US" altLang="ko-KR" baseline="0" dirty="0" smtClean="0"/>
              <a:t>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8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우선은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의 기능 들에 대해 간단하게 설명 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Master</a:t>
            </a:r>
            <a:r>
              <a:rPr lang="ko-KR" altLang="en-US" dirty="0" smtClean="0"/>
              <a:t>란 처음 저장소를</a:t>
            </a:r>
            <a:r>
              <a:rPr lang="ko-KR" altLang="en-US" baseline="0" dirty="0" smtClean="0"/>
              <a:t> 만들면 생성 되는 뼈대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라고 할 수 </a:t>
            </a:r>
            <a:r>
              <a:rPr lang="ko-KR" altLang="en-US" baseline="0" dirty="0" err="1" smtClean="0"/>
              <a:t>있구요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란 서브 작업을 지원해주는 기능이라고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쉽게 말해 제가 지금 성과검사라는 기능을 개발하고 있는데 이걸 지금 배포가 되면 </a:t>
            </a:r>
            <a:r>
              <a:rPr lang="ko-KR" altLang="en-US" baseline="0" dirty="0" err="1" smtClean="0"/>
              <a:t>안되서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커밋을</a:t>
            </a:r>
            <a:r>
              <a:rPr lang="ko-KR" altLang="en-US" baseline="0" dirty="0" smtClean="0"/>
              <a:t> 할 수 없습니다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근데 성철 부장님이 다른 기능을 개발하라고 주셨어요</a:t>
            </a:r>
            <a:r>
              <a:rPr lang="en-US" altLang="ko-KR" baseline="0" dirty="0" smtClean="0"/>
              <a:t>!</a:t>
            </a:r>
          </a:p>
          <a:p>
            <a:r>
              <a:rPr lang="ko-KR" altLang="en-US" baseline="0" dirty="0" smtClean="0"/>
              <a:t>그럼 그때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를 생성하고 서브 작업을 진행 하면서 또 그 기능에 대한 버전 관리가 필요하잖아요</a:t>
            </a:r>
            <a:r>
              <a:rPr lang="en-US" altLang="ko-KR" baseline="0" dirty="0" smtClean="0"/>
              <a:t>? </a:t>
            </a:r>
            <a:r>
              <a:rPr lang="ko-KR" altLang="en-US" baseline="0" dirty="0" smtClean="0"/>
              <a:t>그럼 그때 방금 만든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에만 </a:t>
            </a:r>
            <a:r>
              <a:rPr lang="ko-KR" altLang="en-US" baseline="0" dirty="0" err="1" smtClean="0"/>
              <a:t>커밋</a:t>
            </a:r>
            <a:r>
              <a:rPr lang="ko-KR" altLang="en-US" baseline="0" dirty="0" smtClean="0"/>
              <a:t> 하고 관리 할 수 있는 기능이 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그러고 이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들을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에 적용 하기 위해 하는 작업이 </a:t>
            </a:r>
            <a:r>
              <a:rPr lang="en-US" altLang="ko-KR" baseline="0" dirty="0" smtClean="0"/>
              <a:t>merge</a:t>
            </a:r>
            <a:r>
              <a:rPr lang="ko-KR" altLang="en-US" baseline="0" dirty="0" err="1" smtClean="0"/>
              <a:t>이구요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8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Branch</a:t>
            </a:r>
            <a:r>
              <a:rPr lang="ko-KR" altLang="en-US" dirty="0" smtClean="0"/>
              <a:t>에 대해 좀 더 자세히 설명을 드리자면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Branch</a:t>
            </a:r>
            <a:r>
              <a:rPr lang="ko-KR" altLang="en-US" baseline="0" dirty="0" smtClean="0"/>
              <a:t>는 크게 두가지의 종류가 존재합니다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통합 </a:t>
            </a:r>
            <a:r>
              <a:rPr lang="ko-KR" altLang="en-US" dirty="0" err="1" smtClean="0"/>
              <a:t>브랜치라고</a:t>
            </a:r>
            <a:r>
              <a:rPr lang="ko-KR" altLang="en-US" dirty="0" smtClean="0"/>
              <a:t> 해서 아까 설명 드렸던 저장소를 생성하게 되면 기본적으로 생성되는 </a:t>
            </a:r>
            <a:r>
              <a:rPr lang="en-US" altLang="ko-KR" dirty="0" smtClean="0"/>
              <a:t>Master</a:t>
            </a:r>
            <a:r>
              <a:rPr lang="en-US" altLang="ko-KR" baseline="0" dirty="0" smtClean="0"/>
              <a:t> Branch</a:t>
            </a:r>
            <a:r>
              <a:rPr lang="ko-KR" altLang="en-US" baseline="0" dirty="0" smtClean="0"/>
              <a:t>가 여기에 해당하고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dirty="0" smtClean="0"/>
              <a:t>통합 </a:t>
            </a:r>
            <a:r>
              <a:rPr lang="ko-KR" altLang="en-US" dirty="0" err="1" smtClean="0"/>
              <a:t>브랜치는</a:t>
            </a:r>
            <a:r>
              <a:rPr lang="ko-KR" altLang="en-US" dirty="0" smtClean="0"/>
              <a:t> 기본</a:t>
            </a:r>
            <a:r>
              <a:rPr lang="ko-KR" altLang="en-US" baseline="0" dirty="0" smtClean="0"/>
              <a:t> 뼈대가 되는 </a:t>
            </a:r>
            <a:r>
              <a:rPr lang="en-US" altLang="ko-KR" baseline="0" dirty="0" smtClean="0"/>
              <a:t>Branch </a:t>
            </a:r>
            <a:r>
              <a:rPr lang="ko-KR" altLang="en-US" baseline="0" dirty="0" smtClean="0"/>
              <a:t>이므로</a:t>
            </a:r>
            <a:r>
              <a:rPr lang="ko-KR" altLang="en-US" dirty="0" smtClean="0"/>
              <a:t> 언제든 바로 배포할 수 있는 안정적인 상태를 유지하여야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아까 보셨던 특정 작업을 위한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를 토픽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또는 피처 </a:t>
            </a:r>
            <a:r>
              <a:rPr lang="ko-KR" altLang="en-US" dirty="0" err="1" smtClean="0"/>
              <a:t>브랜치라고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특정 작업이 완료 되면 통합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하여</a:t>
            </a:r>
            <a:r>
              <a:rPr lang="ko-KR" altLang="en-US" baseline="0" dirty="0" smtClean="0"/>
              <a:t> 해당 프로젝트의 기능들을 완성 해 갈 수 있습니다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442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그렇다면 </a:t>
            </a:r>
            <a:r>
              <a:rPr lang="en-US" altLang="ko-KR" dirty="0" smtClean="0"/>
              <a:t>Branch</a:t>
            </a:r>
            <a:r>
              <a:rPr lang="ko-KR" altLang="en-US" dirty="0" smtClean="0"/>
              <a:t>의 전환은 어떻게 해야 할까요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바로 </a:t>
            </a:r>
            <a:r>
              <a:rPr lang="en-US" altLang="ko-KR" dirty="0" smtClean="0"/>
              <a:t>Head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전환을 통해 변경 할 수 있습니다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Head</a:t>
            </a:r>
            <a:r>
              <a:rPr lang="ko-KR" altLang="en-US" dirty="0" smtClean="0"/>
              <a:t>란 현재 사용중인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선두 부분을 나타냅니다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Head</a:t>
            </a:r>
            <a:r>
              <a:rPr lang="ko-KR" altLang="en-US" dirty="0" smtClean="0"/>
              <a:t>를 이동하여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변경 할 수 있고 이동하는 방법은 </a:t>
            </a:r>
            <a:r>
              <a:rPr lang="en-US" altLang="ko-KR" dirty="0" smtClean="0"/>
              <a:t>Checkout</a:t>
            </a:r>
            <a:r>
              <a:rPr lang="ko-KR" altLang="en-US" dirty="0" smtClean="0"/>
              <a:t>을 통해 변경 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ko-KR" altLang="en-US" dirty="0" err="1" smtClean="0"/>
              <a:t>커밋</a:t>
            </a:r>
            <a:r>
              <a:rPr lang="ko-KR" altLang="en-US" baseline="0" dirty="0" smtClean="0"/>
              <a:t> 가능한 </a:t>
            </a:r>
            <a:r>
              <a:rPr lang="ko-KR" altLang="en-US" baseline="0" dirty="0" err="1" smtClean="0"/>
              <a:t>내용중에</a:t>
            </a:r>
            <a:r>
              <a:rPr lang="ko-KR" altLang="en-US" baseline="0" dirty="0" smtClean="0"/>
              <a:t> 전환하려는 </a:t>
            </a:r>
            <a:r>
              <a:rPr lang="ko-KR" altLang="en-US" baseline="0" dirty="0" err="1" smtClean="0"/>
              <a:t>브랜치에서</a:t>
            </a:r>
            <a:r>
              <a:rPr lang="ko-KR" altLang="en-US" baseline="0" dirty="0" smtClean="0"/>
              <a:t> 한차례 변경이 일어났다면 </a:t>
            </a:r>
            <a:r>
              <a:rPr lang="en-US" altLang="ko-KR" baseline="0" dirty="0" smtClean="0"/>
              <a:t>checkout</a:t>
            </a:r>
            <a:r>
              <a:rPr lang="ko-KR" altLang="en-US" baseline="0" dirty="0" smtClean="0"/>
              <a:t>에 실패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경우 이전 </a:t>
            </a:r>
            <a:r>
              <a:rPr lang="ko-KR" altLang="en-US" baseline="0" dirty="0" err="1" smtClean="0"/>
              <a:t>브랜치에</a:t>
            </a:r>
            <a:r>
              <a:rPr lang="ko-KR" altLang="en-US" baseline="0" dirty="0" smtClean="0"/>
              <a:t> 커밋하지 않은 내용을 커밋하거나 </a:t>
            </a:r>
            <a:r>
              <a:rPr lang="en-US" altLang="ko-KR" baseline="0" dirty="0" smtClean="0"/>
              <a:t>stash </a:t>
            </a:r>
            <a:r>
              <a:rPr lang="ko-KR" altLang="en-US" baseline="0" dirty="0" smtClean="0"/>
              <a:t>영역을 통해 일시적으로 변경된 내용을 이 영역에 저장하여 충돌을 피한 후 </a:t>
            </a:r>
            <a:r>
              <a:rPr lang="en-US" altLang="ko-KR" baseline="0" dirty="0" smtClean="0"/>
              <a:t>checkout</a:t>
            </a:r>
            <a:r>
              <a:rPr lang="ko-KR" altLang="en-US" baseline="0" dirty="0" smtClean="0"/>
              <a:t> 하고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추후 </a:t>
            </a:r>
            <a:r>
              <a:rPr lang="en-US" altLang="ko-KR" baseline="0" dirty="0" smtClean="0"/>
              <a:t>stash </a:t>
            </a:r>
            <a:r>
              <a:rPr lang="ko-KR" altLang="en-US" baseline="0" dirty="0" smtClean="0"/>
              <a:t>영역에 저장된 변경 내용을 불러와 </a:t>
            </a:r>
            <a:r>
              <a:rPr lang="ko-KR" altLang="en-US" baseline="0" dirty="0" err="1" smtClean="0"/>
              <a:t>커밋</a:t>
            </a:r>
            <a:r>
              <a:rPr lang="ko-KR" altLang="en-US" baseline="0" dirty="0" smtClean="0"/>
              <a:t> 할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61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단위 작업</a:t>
            </a:r>
            <a:r>
              <a:rPr lang="en-US" altLang="ko-KR" dirty="0" smtClean="0"/>
              <a:t>(Branch)</a:t>
            </a:r>
            <a:r>
              <a:rPr lang="ko-KR" altLang="en-US" dirty="0" smtClean="0"/>
              <a:t>에서 코딩이 끝났으면 </a:t>
            </a:r>
            <a:r>
              <a:rPr lang="en-US" altLang="ko-KR" dirty="0" smtClean="0"/>
              <a:t>Remote</a:t>
            </a:r>
            <a:r>
              <a:rPr lang="en-US" altLang="ko-KR" baseline="0" dirty="0" smtClean="0"/>
              <a:t> Server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Push</a:t>
            </a:r>
            <a:r>
              <a:rPr lang="ko-KR" altLang="en-US" baseline="0" dirty="0" smtClean="0"/>
              <a:t>든 자신의 </a:t>
            </a:r>
            <a:r>
              <a:rPr lang="en-US" altLang="ko-KR" baseline="0" dirty="0" smtClean="0"/>
              <a:t>local</a:t>
            </a:r>
            <a:r>
              <a:rPr lang="ko-KR" altLang="en-US" baseline="0" dirty="0" smtClean="0"/>
              <a:t>에</a:t>
            </a:r>
            <a:r>
              <a:rPr lang="en-US" altLang="ko-KR" baseline="0" dirty="0" smtClean="0"/>
              <a:t> Merge</a:t>
            </a:r>
            <a:r>
              <a:rPr lang="ko-KR" altLang="en-US" baseline="0" dirty="0" smtClean="0"/>
              <a:t>를 하여야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이때도 </a:t>
            </a:r>
            <a:r>
              <a:rPr lang="en-US" altLang="ko-KR" baseline="0" dirty="0" smtClean="0"/>
              <a:t>Merge, rebase</a:t>
            </a:r>
            <a:r>
              <a:rPr lang="ko-KR" altLang="en-US" baseline="0" dirty="0" smtClean="0"/>
              <a:t>의 두가지 방법이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Merge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 그림과 같이 </a:t>
            </a:r>
            <a:r>
              <a:rPr lang="en-US" altLang="ko-KR" baseline="0" dirty="0" smtClean="0"/>
              <a:t>Master Branch</a:t>
            </a:r>
            <a:r>
              <a:rPr lang="ko-KR" altLang="en-US" baseline="0" dirty="0" smtClean="0"/>
              <a:t>에서 변경이 되지 않았다면 굉장히 쉽게 </a:t>
            </a:r>
            <a:r>
              <a:rPr lang="en-US" altLang="ko-KR" baseline="0" dirty="0" smtClean="0"/>
              <a:t>Merge</a:t>
            </a:r>
            <a:r>
              <a:rPr lang="ko-KR" altLang="en-US" baseline="0" dirty="0" smtClean="0"/>
              <a:t>를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이같은 병합을 </a:t>
            </a:r>
            <a:r>
              <a:rPr lang="en-US" altLang="ko-KR" baseline="0" dirty="0" smtClean="0"/>
              <a:t>‘fast-forward(</a:t>
            </a:r>
            <a:r>
              <a:rPr lang="ko-KR" altLang="en-US" baseline="0" dirty="0" smtClean="0"/>
              <a:t>빨리 감기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병합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이라고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‘non fast-forward </a:t>
            </a:r>
            <a:r>
              <a:rPr lang="ko-KR" altLang="en-US" baseline="0" dirty="0" smtClean="0"/>
              <a:t>병합</a:t>
            </a:r>
            <a:r>
              <a:rPr lang="en-US" altLang="ko-KR" baseline="0" dirty="0" smtClean="0"/>
              <a:t>’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기능이라는게</a:t>
            </a:r>
            <a:r>
              <a:rPr lang="ko-KR" altLang="en-US" baseline="0" dirty="0" smtClean="0"/>
              <a:t> 있는데 이것을 실행하게 되면 기존 </a:t>
            </a:r>
            <a:r>
              <a:rPr lang="ko-KR" altLang="en-US" baseline="0" dirty="0" err="1" smtClean="0"/>
              <a:t>브랜치</a:t>
            </a:r>
            <a:r>
              <a:rPr lang="ko-KR" altLang="en-US" baseline="0" dirty="0" smtClean="0"/>
              <a:t> 정보가 그래도 남기 때문에 </a:t>
            </a:r>
            <a:r>
              <a:rPr lang="ko-KR" altLang="en-US" baseline="0" dirty="0" err="1" smtClean="0"/>
              <a:t>브랜치</a:t>
            </a:r>
            <a:r>
              <a:rPr lang="ko-KR" altLang="en-US" baseline="0" dirty="0" smtClean="0"/>
              <a:t> 관리 면에서 더 유용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 그림과 같이 </a:t>
            </a:r>
            <a:r>
              <a:rPr lang="en-US" altLang="ko-KR" baseline="0" dirty="0" smtClean="0"/>
              <a:t>mater branch</a:t>
            </a:r>
            <a:r>
              <a:rPr lang="ko-KR" altLang="en-US" baseline="0" dirty="0" smtClean="0"/>
              <a:t>에 여러가지 변경 사항이 적용되어 있다고 하면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err="1" smtClean="0"/>
              <a:t>Bugfix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mater</a:t>
            </a:r>
            <a:r>
              <a:rPr lang="ko-KR" altLang="en-US" baseline="0" dirty="0" smtClean="0"/>
              <a:t>에 통합 할 필요가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양쪽의 변경 사항을 병합하여 아래 그림과 같이 통합된 이력을 관리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기법을 </a:t>
            </a:r>
            <a:r>
              <a:rPr lang="en-US" altLang="ko-KR" baseline="0" dirty="0" smtClean="0"/>
              <a:t>‘merge commit’</a:t>
            </a:r>
            <a:r>
              <a:rPr lang="ko-KR" altLang="en-US" baseline="0" dirty="0" smtClean="0"/>
              <a:t>이라고 합니다</a:t>
            </a:r>
            <a:r>
              <a:rPr lang="en-US" altLang="ko-KR" baseline="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9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다른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방법으로는 </a:t>
            </a:r>
            <a:r>
              <a:rPr lang="en-US" altLang="ko-KR" dirty="0" smtClean="0"/>
              <a:t>rebase</a:t>
            </a:r>
            <a:r>
              <a:rPr lang="en-US" altLang="ko-KR" baseline="0" dirty="0" smtClean="0"/>
              <a:t> merge</a:t>
            </a:r>
            <a:r>
              <a:rPr lang="ko-KR" altLang="en-US" baseline="0" dirty="0" smtClean="0"/>
              <a:t>가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아까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번과 같이 </a:t>
            </a:r>
            <a:r>
              <a:rPr lang="en-US" altLang="ko-KR" baseline="0" dirty="0" smtClean="0"/>
              <a:t>mater branch</a:t>
            </a:r>
            <a:r>
              <a:rPr lang="ko-KR" altLang="en-US" baseline="0" dirty="0" smtClean="0"/>
              <a:t>에 여러가지 변경 사항이 적용되어 있다고 하면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바로 </a:t>
            </a:r>
            <a:r>
              <a:rPr lang="ko-KR" altLang="en-US" baseline="0" dirty="0" err="1" smtClean="0"/>
              <a:t>커밋을</a:t>
            </a:r>
            <a:r>
              <a:rPr lang="ko-KR" altLang="en-US" baseline="0" dirty="0" smtClean="0"/>
              <a:t> 하면 충돌이 일어나게 되겠죠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이때 </a:t>
            </a:r>
            <a:r>
              <a:rPr lang="en-US" altLang="ko-KR" baseline="0" dirty="0" smtClean="0"/>
              <a:t>rebase</a:t>
            </a:r>
            <a:r>
              <a:rPr lang="ko-KR" altLang="en-US" baseline="0" dirty="0" smtClean="0"/>
              <a:t>를 하게 되면 </a:t>
            </a:r>
            <a:r>
              <a:rPr lang="en-US" altLang="ko-KR" baseline="0" dirty="0" smtClean="0"/>
              <a:t>master</a:t>
            </a:r>
            <a:r>
              <a:rPr lang="ko-KR" altLang="en-US" baseline="0" dirty="0" smtClean="0"/>
              <a:t>의 위치는 그대로 있고 서브 작업이 </a:t>
            </a:r>
            <a:r>
              <a:rPr lang="en-US" altLang="ko-KR" baseline="0" dirty="0" smtClean="0"/>
              <a:t>master branch </a:t>
            </a:r>
            <a:r>
              <a:rPr lang="ko-KR" altLang="en-US" baseline="0" dirty="0" smtClean="0"/>
              <a:t>뒤로 이동하게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fast-</a:t>
            </a:r>
            <a:r>
              <a:rPr lang="en-US" altLang="ko-KR" baseline="0" dirty="0" err="1" smtClean="0"/>
              <a:t>forword</a:t>
            </a:r>
            <a:r>
              <a:rPr lang="ko-KR" altLang="en-US" baseline="0" dirty="0" smtClean="0"/>
              <a:t>를 하게 되면 안정적인 통합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유지 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938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을 활용한 성공적인 소스 코드 관리 모델로써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baseline="0" dirty="0" err="1" smtClean="0"/>
              <a:t>브랜칭</a:t>
            </a:r>
            <a:r>
              <a:rPr lang="ko-KR" altLang="en-US" baseline="0" dirty="0" smtClean="0"/>
              <a:t> 모델이 있다고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가지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생성하고 상황에 맞게 사용하면 성공적으로 관리 할 수 있다고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986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이제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대해 공부 했으니 </a:t>
            </a:r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에 대해 말씀드리겠습니다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는 웹 호스팅 시스템입니다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쉽게 말해 소스를 커밋하는 서버가 </a:t>
            </a:r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서버로써 인터넷에 </a:t>
            </a:r>
            <a:r>
              <a:rPr lang="ko-KR" altLang="en-US" baseline="0" dirty="0" err="1" smtClean="0"/>
              <a:t>커밋</a:t>
            </a:r>
            <a:r>
              <a:rPr lang="ko-KR" altLang="en-US" baseline="0" dirty="0" smtClean="0"/>
              <a:t> 되어있는 형태라고 말씀드릴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그렇기 때문에 인터넷만 되는 환경이고 동일한 개발 환경이 갖추어 있다면 어디서든 소스를 받아 개발 할 수 있다는 말입니다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개인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소스 오픈을 통해 다른 개발자와 협업을 할 수 있으며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소스 리뷰도 가능하며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를 통해 공부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자료 수집 등 개인 </a:t>
            </a:r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를 잘 관리 한다면 포트폴리오 작성에도 </a:t>
            </a:r>
            <a:r>
              <a:rPr lang="ko-KR" altLang="en-US" baseline="0" dirty="0" err="1" smtClean="0"/>
              <a:t>용의하죠</a:t>
            </a:r>
            <a:r>
              <a:rPr lang="en-US" altLang="ko-KR" baseline="0" dirty="0" smtClean="0"/>
              <a:t>!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마지막으로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과 </a:t>
            </a:r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는 다릅니다</a:t>
            </a:r>
            <a:r>
              <a:rPr lang="en-US" altLang="ko-KR" baseline="0" dirty="0" smtClean="0"/>
              <a:t>!</a:t>
            </a:r>
          </a:p>
          <a:p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은 소스코드를 효과적으로 관리하기 위한 </a:t>
            </a:r>
            <a:r>
              <a:rPr lang="ko-KR" altLang="en-US" baseline="0" dirty="0" err="1" smtClean="0"/>
              <a:t>분산형</a:t>
            </a:r>
            <a:r>
              <a:rPr lang="ko-KR" altLang="en-US" baseline="0" dirty="0" smtClean="0"/>
              <a:t> 버전 관리 시스템으로 </a:t>
            </a:r>
            <a:r>
              <a:rPr lang="en-US" altLang="ko-KR" baseline="0" dirty="0" smtClean="0"/>
              <a:t>Local 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local </a:t>
            </a:r>
            <a:r>
              <a:rPr lang="ko-KR" altLang="en-US" baseline="0" dirty="0" smtClean="0"/>
              <a:t>서버에만 관리 가능한 반면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의 기능을 동일하게 하며 서버를 </a:t>
            </a:r>
            <a:r>
              <a:rPr lang="ko-KR" altLang="en-US" baseline="0" dirty="0" err="1" smtClean="0"/>
              <a:t>클라우드</a:t>
            </a:r>
            <a:r>
              <a:rPr lang="ko-KR" altLang="en-US" baseline="0" dirty="0" smtClean="0"/>
              <a:t> 즉 원격저장소를 지원하는 시스템으로써 다른 성향을 지니고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여담으로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2F590-EBF3-47AC-855B-F35B38D901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7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FE5CB-7928-4F95-B59F-BB85BDB9B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D89375-1FA0-4FCC-B95F-29C095503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9AB95-0C81-489D-9892-85577443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A30DB-3C7B-4000-8A39-751DA01D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367CD-C396-4A7D-9941-B09FD7C1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7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420DB-FB50-4518-A49B-02846487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5107C6-5667-4815-976E-E0333BB25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03007-7EFF-4C5D-BD0A-D8DD8241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8692E-3C26-4E61-9A08-7C1937BA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A1005-C8C7-447F-9449-5491ACE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6D0BBF-133C-45FF-97B4-0E5E5C0AD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5BD78-DA82-44E9-9B64-2E994ECA6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90C3C-AF16-4FEF-9A10-A5DB06FE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0A113-EA33-4B8A-8605-462862D4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C64F6-A9DB-42FC-8EFB-D00805E7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6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C8831-FDBF-46E9-BEC2-282AF101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AFB09-82A5-4F11-89A4-042CEC428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D42D7-C90A-4BF6-B26B-02D15043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45AA2-42ED-41E0-9869-5E124A90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24D76-D24F-4C85-98D9-02B19912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0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77E8A-C861-45D9-8826-7ECDC698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500C9-0DD0-45FE-99FF-B2FBECC9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E6936-149F-491F-9B25-28B80B20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D04D0-0214-47C3-911B-D0434D08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788B3-3200-44AF-BC5F-3CED6B5B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5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06D8-6D9B-4827-9B08-7D411875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23398-748C-48B7-A9C1-42D75AAAF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083FEF-94C7-432C-A4B6-0088D3616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190A1B-A8A6-4B95-9994-8C4D9E87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B744E-D787-438B-81D3-CCF72665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DD4F6-4CA8-4C4E-87BB-D361B0A9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4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7F26C-9706-492F-830C-EFF80BC8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802D16-06F1-4047-8655-E6CFB332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D4F3AA-92F5-4AD5-B65D-B93D00C08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5E9F53-C25B-4E63-9F03-B7458AC2A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735F9-3000-499D-93E0-18CF39F8A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A43B72-9645-4E89-954F-92CB1D96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81FE34-A1E9-4795-831B-D3E5965C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24798B-5EAF-41BE-A840-1776A831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39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FE0D-494F-4BFC-9CBB-5B05C3CA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73F27-56FB-45AA-9D2D-28C453E4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DBB18C-6FBA-4C93-8EA8-EB867330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ED9A2F-6B96-4898-8D50-1A828877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34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F3A231-B08A-4564-A266-9CDC92F4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66719B-69F9-4120-92B5-991D2D0C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EEBC0-6ACD-4D98-8E4D-5B4E4488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39143-E2C0-40A2-AEF1-8FEF5BB2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C1253-6F7F-4AE1-A914-0427BF8C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22E5A-6C4D-449C-B395-285D98FE0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1B9A1-9D39-47A2-934B-55AE8E98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75CA64-1245-44D1-9F82-41D041BB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60BCC-971B-4503-A2E3-EBE08A2A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82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752FD-9802-4D42-94CA-9E278285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8E4D02-7BA7-4971-AE2D-29D874449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487E29-A02D-454F-9524-EA1452019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E11864-65A8-49C4-B0DB-5A988D90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F727-4FB9-425A-A042-A903835905A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4ED807-D0C1-41D0-837B-CA3CDC04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833F78-33D9-4C97-82BC-A4E297F4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47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BAEB04-A422-40DE-B521-66D657EB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88D34-E65E-4446-8D5F-991D884A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14E41-BF23-4F58-8546-756BE3AE1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FF727-4FB9-425A-A042-A903835905AD}" type="datetimeFigureOut">
              <a:rPr lang="ko-KR" altLang="en-US" smtClean="0"/>
              <a:t>2021-07-27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FDAFC-2E74-4B2D-9CCD-7484AB8F0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1B193-4360-4382-A59C-6B5B89F77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0F7C-3C07-4F45-A93A-FC91E3AB5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358203" y="3441229"/>
            <a:ext cx="1529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err="1" smtClean="0">
                <a:solidFill>
                  <a:schemeClr val="bg1"/>
                </a:solidFill>
              </a:rPr>
              <a:t>Git</a:t>
            </a:r>
            <a:r>
              <a:rPr lang="en-US" altLang="ko-KR" sz="4800" b="1" dirty="0" smtClean="0">
                <a:solidFill>
                  <a:schemeClr val="bg1"/>
                </a:solidFill>
              </a:rPr>
              <a:t> ?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V="1">
            <a:off x="1812324" y="3426941"/>
            <a:ext cx="10379676" cy="16475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812324" y="242775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smtClean="0">
                <a:solidFill>
                  <a:schemeClr val="bg2">
                    <a:lumMod val="75000"/>
                  </a:schemeClr>
                </a:solidFill>
              </a:rPr>
              <a:t>첫번째</a:t>
            </a:r>
            <a:endParaRPr lang="ko-KR" altLang="en-US" sz="6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28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2334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GitHub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3134" y="1369781"/>
            <a:ext cx="7237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●</a:t>
            </a:r>
            <a:r>
              <a:rPr lang="en-US" altLang="ko-KR" sz="2400" b="1" dirty="0"/>
              <a:t> 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웹 호스팅 시스템 </a:t>
            </a:r>
            <a:r>
              <a:rPr lang="en-US" altLang="ko-KR" sz="1600" b="1" dirty="0" smtClean="0"/>
              <a:t>(MS </a:t>
            </a:r>
            <a:r>
              <a:rPr lang="ko-KR" altLang="en-US" sz="1600" b="1" dirty="0" smtClean="0"/>
              <a:t>인수 </a:t>
            </a:r>
            <a:r>
              <a:rPr lang="en-US" altLang="ko-KR" sz="1600" b="1" dirty="0" smtClean="0"/>
              <a:t>75</a:t>
            </a:r>
            <a:r>
              <a:rPr lang="ko-KR" altLang="en-US" sz="1600" b="1" dirty="0" smtClean="0"/>
              <a:t>억</a:t>
            </a:r>
            <a:r>
              <a:rPr lang="en-US" altLang="ko-KR" sz="1600" b="1" dirty="0" smtClean="0"/>
              <a:t>$, </a:t>
            </a:r>
            <a:r>
              <a:rPr lang="ko-KR" altLang="en-US" sz="1600" b="1" dirty="0" smtClean="0"/>
              <a:t>한화 약 </a:t>
            </a:r>
            <a:r>
              <a:rPr lang="en-US" altLang="ko-KR" sz="1600" b="1" dirty="0" smtClean="0"/>
              <a:t>8</a:t>
            </a:r>
            <a:r>
              <a:rPr lang="ko-KR" altLang="en-US" sz="1600" b="1" dirty="0" smtClean="0"/>
              <a:t>조</a:t>
            </a:r>
            <a:r>
              <a:rPr lang="en-US" altLang="ko-KR" sz="1600" b="1" dirty="0"/>
              <a:t>7</a:t>
            </a:r>
            <a:r>
              <a:rPr lang="ko-KR" altLang="en-US" sz="1600" b="1" dirty="0" smtClean="0"/>
              <a:t>천억</a:t>
            </a:r>
            <a:r>
              <a:rPr lang="en-US" altLang="ko-KR" sz="1600" b="1" dirty="0" smtClean="0"/>
              <a:t>)</a:t>
            </a:r>
            <a:endParaRPr lang="en-US" altLang="ko-KR" sz="2400" b="1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3135" y="5913859"/>
            <a:ext cx="351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https://github.com/</a:t>
            </a:r>
            <a:endParaRPr lang="en-US" altLang="ko-KR" sz="2400" b="1" dirty="0" smtClean="0"/>
          </a:p>
        </p:txBody>
      </p:sp>
      <p:pic>
        <p:nvPicPr>
          <p:cNvPr id="1028" name="Picture 4" descr="Github] git 명령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916" y="901781"/>
            <a:ext cx="2846282" cy="166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828936" y="1942650"/>
            <a:ext cx="107866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소스 버전 관리 </a:t>
            </a:r>
            <a:r>
              <a:rPr lang="ko-KR" altLang="en-US" sz="2000" b="1" dirty="0" err="1" smtClean="0"/>
              <a:t>클라우드</a:t>
            </a:r>
            <a:r>
              <a:rPr lang="ko-KR" altLang="en-US" sz="2000" b="1" dirty="0" smtClean="0"/>
              <a:t> 서비스 지원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 - </a:t>
            </a:r>
            <a:r>
              <a:rPr lang="ko-KR" altLang="en-US" sz="2000" b="1" dirty="0" smtClean="0"/>
              <a:t>어느 </a:t>
            </a:r>
            <a:r>
              <a:rPr lang="en-US" altLang="ko-KR" sz="2000" b="1" dirty="0" smtClean="0"/>
              <a:t>PC</a:t>
            </a:r>
            <a:r>
              <a:rPr lang="ko-KR" altLang="en-US" sz="2000" b="1" dirty="0" smtClean="0"/>
              <a:t>에서든 인터넷 만 가능하다면 소스를 받아 개발을 할 수 있다</a:t>
            </a:r>
            <a:r>
              <a:rPr lang="en-US" altLang="ko-KR" sz="2000" b="1" dirty="0" smtClean="0"/>
              <a:t>!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 - </a:t>
            </a:r>
            <a:r>
              <a:rPr lang="ko-KR" altLang="en-US" sz="2000" b="1" dirty="0"/>
              <a:t>오픈 소스를 통해 다른 개발자들과 협업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소스 리뷰 등이 </a:t>
            </a:r>
            <a:r>
              <a:rPr lang="ko-KR" altLang="en-US" sz="2000" b="1" dirty="0" smtClean="0"/>
              <a:t>가능</a:t>
            </a:r>
            <a:r>
              <a:rPr lang="ko-KR" altLang="en-US" sz="2000" b="1" dirty="0"/>
              <a:t>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컨트리뷰션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en-US" altLang="ko-KR" sz="2000" b="1" dirty="0" smtClean="0"/>
              <a:t> - </a:t>
            </a:r>
            <a:r>
              <a:rPr lang="ko-KR" altLang="en-US" sz="2000" b="1" dirty="0"/>
              <a:t>개발자 포트폴리오 작성 관리에 </a:t>
            </a:r>
            <a:r>
              <a:rPr lang="ko-KR" altLang="en-US" sz="2000" b="1" dirty="0" smtClean="0"/>
              <a:t>용의</a:t>
            </a:r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 </a:t>
            </a:r>
            <a:r>
              <a:rPr lang="en-US" altLang="ko-KR" sz="2000" b="1" dirty="0"/>
              <a:t>- ‘</a:t>
            </a:r>
            <a:r>
              <a:rPr lang="en-US" altLang="ko-KR" sz="2000" b="1" dirty="0" err="1"/>
              <a:t>Git</a:t>
            </a:r>
            <a:r>
              <a:rPr lang="en-US" altLang="ko-KR" sz="2000" b="1" dirty="0"/>
              <a:t>’</a:t>
            </a:r>
            <a:r>
              <a:rPr lang="ko-KR" altLang="en-US" sz="2000" b="1" dirty="0"/>
              <a:t> 과 </a:t>
            </a:r>
            <a:r>
              <a:rPr lang="en-US" altLang="ko-KR" sz="2000" b="1" dirty="0"/>
              <a:t>‘GitHub’</a:t>
            </a:r>
            <a:r>
              <a:rPr lang="ko-KR" altLang="en-US" sz="2000" b="1" dirty="0"/>
              <a:t>는 다르다</a:t>
            </a:r>
            <a:r>
              <a:rPr lang="en-US" altLang="ko-KR" sz="2000" b="1" dirty="0" smtClean="0"/>
              <a:t>!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요즘 </a:t>
            </a:r>
            <a:r>
              <a:rPr lang="en-US" altLang="ko-KR" sz="2000" b="1" dirty="0" err="1" smtClean="0"/>
              <a:t>Github</a:t>
            </a:r>
            <a:r>
              <a:rPr lang="ko-KR" altLang="en-US" sz="2000" b="1" dirty="0" smtClean="0"/>
              <a:t>에 올라온 소스를 </a:t>
            </a:r>
            <a:r>
              <a:rPr lang="en-US" altLang="ko-KR" sz="2000" b="1" dirty="0" smtClean="0"/>
              <a:t>AI </a:t>
            </a:r>
            <a:r>
              <a:rPr lang="ko-KR" altLang="en-US" sz="2000" b="1" dirty="0" smtClean="0"/>
              <a:t>인공지능이 학습 하고 있답니다</a:t>
            </a:r>
            <a:r>
              <a:rPr lang="en-US" altLang="ko-KR" sz="2000" b="1" dirty="0" smtClean="0"/>
              <a:t>.</a:t>
            </a:r>
            <a:r>
              <a:rPr lang="ko-KR" altLang="en-US" sz="2000" b="1" dirty="0"/>
              <a:t> </a:t>
            </a:r>
            <a:r>
              <a:rPr lang="ko-KR" altLang="en-US" sz="2000" b="1" dirty="0" err="1" smtClean="0"/>
              <a:t>ㅜㅜ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-&gt; </a:t>
            </a:r>
            <a:r>
              <a:rPr lang="ko-KR" altLang="en-US" sz="2000" b="1" dirty="0" smtClean="0"/>
              <a:t>오픈</a:t>
            </a:r>
            <a:r>
              <a:rPr lang="en-US" altLang="ko-KR" sz="2000" b="1" dirty="0" smtClean="0"/>
              <a:t>AI </a:t>
            </a:r>
            <a:r>
              <a:rPr lang="ko-KR" altLang="en-US" sz="2000" b="1" dirty="0" err="1" smtClean="0"/>
              <a:t>코덱스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깃허브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코파일럿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9504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45331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GitHub Desktop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553" y="1027661"/>
            <a:ext cx="523875" cy="819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3135" y="1369781"/>
            <a:ext cx="1724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●</a:t>
            </a:r>
            <a:r>
              <a:rPr lang="en-US" altLang="ko-KR" sz="2400" b="1" dirty="0"/>
              <a:t> </a:t>
            </a:r>
            <a:r>
              <a:rPr lang="en-US" altLang="ko-KR" sz="2400" b="1" dirty="0" err="1" smtClean="0"/>
              <a:t>Git</a:t>
            </a:r>
            <a:r>
              <a:rPr lang="en-US" altLang="ko-KR" sz="2400" b="1" dirty="0" smtClean="0"/>
              <a:t> GUI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828936" y="1942650"/>
            <a:ext cx="10786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  - </a:t>
            </a:r>
            <a:r>
              <a:rPr lang="ko-KR" altLang="en-US" sz="2000" b="1" dirty="0" smtClean="0"/>
              <a:t>터미널을 통한 </a:t>
            </a: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사용의 어려움을 </a:t>
            </a:r>
            <a:r>
              <a:rPr lang="en-US" altLang="ko-KR" sz="2000" b="1" dirty="0" smtClean="0"/>
              <a:t>GUI</a:t>
            </a:r>
            <a:r>
              <a:rPr lang="ko-KR" altLang="en-US" sz="2000" b="1" dirty="0" smtClean="0"/>
              <a:t>를 통해 쉽게 지원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  - </a:t>
            </a:r>
            <a:r>
              <a:rPr lang="ko-KR" altLang="en-US" sz="2000" b="1" dirty="0" smtClean="0"/>
              <a:t>여러가지 명령어 들이 많음</a:t>
            </a:r>
            <a:r>
              <a:rPr lang="en-US" altLang="ko-KR" sz="2000" b="1" dirty="0" smtClean="0"/>
              <a:t>…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01096">
            <a:off x="1047659" y="3623498"/>
            <a:ext cx="4648200" cy="1495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200" y="2660531"/>
            <a:ext cx="5633539" cy="13396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383" y="4564626"/>
            <a:ext cx="5969045" cy="14564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210540">
            <a:off x="9578633" y="3839796"/>
            <a:ext cx="20193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9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193759" y="3125469"/>
            <a:ext cx="1845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끝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-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08288" y="1021223"/>
            <a:ext cx="2875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실제 통신 과정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⑤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1646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193759" y="3125469"/>
            <a:ext cx="18453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끝 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-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875019" y="2365662"/>
            <a:ext cx="679408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b="1" dirty="0" smtClean="0"/>
              <a:t>보안 교육</a:t>
            </a:r>
            <a:endParaRPr lang="en-US" altLang="ko-KR" sz="11500" b="1" dirty="0" smtClean="0"/>
          </a:p>
        </p:txBody>
      </p:sp>
    </p:spTree>
    <p:extLst>
      <p:ext uri="{BB962C8B-B14F-4D97-AF65-F5344CB8AC3E}">
        <p14:creationId xmlns:p14="http://schemas.microsoft.com/office/powerpoint/2010/main" val="36202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130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1"/>
                </a:solidFill>
              </a:rPr>
              <a:t>Git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21119" y="1369781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● 형상관리 </a:t>
            </a:r>
            <a:r>
              <a:rPr lang="ko-KR" altLang="en-US" sz="2400" b="1" dirty="0" smtClean="0"/>
              <a:t>도구 중 하나</a:t>
            </a:r>
            <a:endParaRPr lang="en-US" altLang="ko-KR" sz="24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663" y="900966"/>
            <a:ext cx="2231231" cy="11130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21119" y="1870927"/>
            <a:ext cx="464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b="1" dirty="0" err="1" smtClean="0"/>
              <a:t>분산형</a:t>
            </a:r>
            <a:r>
              <a:rPr lang="ko-KR" altLang="en-US" sz="1400" b="1" dirty="0" smtClean="0"/>
              <a:t> 버전 관리 시스템</a:t>
            </a:r>
            <a:r>
              <a:rPr lang="en-US" altLang="ko-KR" sz="1400" b="1" dirty="0" smtClean="0"/>
              <a:t>(Version Control System)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 smtClean="0"/>
              <a:t>소스 코드 관리 무료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공개 소프트웨어</a:t>
            </a:r>
            <a:endParaRPr lang="en-US" altLang="ko-KR" sz="1400" b="1" dirty="0" smtClean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21119" y="2656096"/>
            <a:ext cx="49814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● 장점</a:t>
            </a:r>
            <a:endParaRPr lang="en-US" altLang="ko-KR" sz="1400" b="1" dirty="0" smtClean="0"/>
          </a:p>
          <a:p>
            <a:r>
              <a:rPr lang="en-US" altLang="ko-KR" sz="1400" b="1" dirty="0"/>
              <a:t> - </a:t>
            </a:r>
            <a:r>
              <a:rPr lang="ko-KR" altLang="en-US" sz="1400" b="1" dirty="0" err="1" smtClean="0"/>
              <a:t>여러명이</a:t>
            </a:r>
            <a:r>
              <a:rPr lang="ko-KR" altLang="en-US" sz="1400" b="1" dirty="0" smtClean="0"/>
              <a:t> </a:t>
            </a:r>
            <a:r>
              <a:rPr lang="ko-KR" altLang="en-US" sz="1400" b="1" dirty="0"/>
              <a:t>동시에 작업하는 병렬 개발 </a:t>
            </a:r>
            <a:r>
              <a:rPr lang="ko-KR" altLang="en-US" sz="1400" b="1" dirty="0" smtClean="0"/>
              <a:t>가능</a:t>
            </a:r>
            <a:r>
              <a:rPr lang="en-US" altLang="ko-KR" sz="1400" b="1" dirty="0" smtClean="0"/>
              <a:t>(branch)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- </a:t>
            </a:r>
            <a:r>
              <a:rPr lang="ko-KR" altLang="en-US" sz="1400" b="1" dirty="0"/>
              <a:t>빠른 수행 </a:t>
            </a:r>
            <a:r>
              <a:rPr lang="ko-KR" altLang="en-US" sz="1400" b="1" dirty="0" smtClean="0"/>
              <a:t>속도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사본을 로컬에서 관리하므로 빠름</a:t>
            </a:r>
            <a:r>
              <a:rPr lang="en-US" altLang="ko-KR" sz="1400" b="1" dirty="0" smtClean="0"/>
              <a:t>)</a:t>
            </a:r>
            <a:endParaRPr lang="en-US" altLang="ko-KR" sz="1400" b="1" dirty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 - </a:t>
            </a:r>
            <a:r>
              <a:rPr lang="ko-KR" altLang="en-US" sz="1400" b="1" dirty="0" smtClean="0"/>
              <a:t>개발자 포트폴리오 작성 관리에 용의</a:t>
            </a:r>
            <a:r>
              <a:rPr lang="en-US" altLang="ko-KR" sz="1400" b="1" dirty="0" smtClean="0"/>
              <a:t>(GitHub)</a:t>
            </a:r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- </a:t>
            </a:r>
            <a:r>
              <a:rPr lang="ko-KR" altLang="en-US" sz="1400" b="1" dirty="0"/>
              <a:t>오픈 소스 </a:t>
            </a:r>
            <a:r>
              <a:rPr lang="ko-KR" altLang="en-US" sz="1400" b="1" dirty="0" smtClean="0"/>
              <a:t>활동</a:t>
            </a:r>
            <a:r>
              <a:rPr lang="en-US" altLang="ko-KR" sz="1400" b="1" dirty="0" smtClean="0"/>
              <a:t>(</a:t>
            </a:r>
            <a:r>
              <a:rPr lang="ko-KR" altLang="en-US" sz="1400" b="1" dirty="0" err="1"/>
              <a:t>컨트리뷰션</a:t>
            </a:r>
            <a:r>
              <a:rPr lang="en-US" altLang="ko-KR" sz="1400" b="1" dirty="0"/>
              <a:t>(Contribution</a:t>
            </a:r>
            <a:r>
              <a:rPr lang="en-US" altLang="ko-KR" sz="1400" b="1" dirty="0" smtClean="0"/>
              <a:t>)) </a:t>
            </a:r>
            <a:r>
              <a:rPr lang="ko-KR" altLang="en-US" sz="1400" b="1" dirty="0" smtClean="0"/>
              <a:t>가능</a:t>
            </a:r>
            <a:r>
              <a:rPr lang="en-US" altLang="ko-KR" sz="1400" b="1" dirty="0"/>
              <a:t>(GitHub)</a:t>
            </a:r>
          </a:p>
          <a:p>
            <a:endParaRPr lang="en-US" altLang="ko-KR" sz="1400" b="1" dirty="0" smtClean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21119" y="4783399"/>
            <a:ext cx="31486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● 단점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 GitHub</a:t>
            </a:r>
            <a:r>
              <a:rPr lang="ko-KR" altLang="en-US" sz="1400" b="1" dirty="0" smtClean="0"/>
              <a:t>는 </a:t>
            </a:r>
            <a:r>
              <a:rPr lang="en-US" altLang="ko-KR" sz="1400" b="1" dirty="0" smtClean="0"/>
              <a:t>6</a:t>
            </a:r>
            <a:r>
              <a:rPr lang="ko-KR" altLang="en-US" sz="1400" b="1" dirty="0" smtClean="0"/>
              <a:t>명 이상 사용시 유료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-&gt; (MS </a:t>
            </a:r>
            <a:r>
              <a:rPr lang="ko-KR" altLang="en-US" sz="1400" b="1" dirty="0" smtClean="0"/>
              <a:t>인수 후 적용</a:t>
            </a:r>
            <a:r>
              <a:rPr lang="en-US" altLang="ko-KR" sz="1400" b="1" dirty="0" smtClean="0"/>
              <a:t>)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611" y="2327789"/>
            <a:ext cx="5682945" cy="379736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558" y="4974304"/>
            <a:ext cx="6155531" cy="13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4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26358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err="1" smtClean="0">
                <a:solidFill>
                  <a:schemeClr val="bg1"/>
                </a:solidFill>
              </a:rPr>
              <a:t>Svn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vs </a:t>
            </a:r>
            <a:r>
              <a:rPr lang="en-US" altLang="ko-KR" sz="4000" b="1" dirty="0" err="1" smtClean="0">
                <a:solidFill>
                  <a:schemeClr val="bg1"/>
                </a:solidFill>
              </a:rPr>
              <a:t>Git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660" y="4987761"/>
            <a:ext cx="3588543" cy="12572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967" y="4987762"/>
            <a:ext cx="3699253" cy="12572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789" y="1208746"/>
            <a:ext cx="6590921" cy="358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8115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Master, Branch, </a:t>
            </a:r>
            <a:r>
              <a:rPr lang="en-US" altLang="ko-KR" sz="4000" b="1" dirty="0">
                <a:solidFill>
                  <a:schemeClr val="bg1"/>
                </a:solidFill>
              </a:rPr>
              <a:t>P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ush &amp; Merge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30172" y="1085632"/>
            <a:ext cx="4227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● </a:t>
            </a:r>
            <a:r>
              <a:rPr lang="en-US" altLang="ko-KR" sz="1400" b="1" dirty="0" smtClean="0"/>
              <a:t>Master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 </a:t>
            </a:r>
            <a:r>
              <a:rPr lang="ko-KR" altLang="en-US" sz="1400" b="1" dirty="0" smtClean="0"/>
              <a:t>처음 저장소를 만들면 생성되는 기준 </a:t>
            </a:r>
            <a:r>
              <a:rPr lang="en-US" altLang="ko-KR" sz="1400" b="1" dirty="0" smtClean="0"/>
              <a:t>Branch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71" y="1608852"/>
            <a:ext cx="4367753" cy="14303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49" y="3747069"/>
            <a:ext cx="4243576" cy="2544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30172" y="3391323"/>
            <a:ext cx="387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● </a:t>
            </a:r>
            <a:r>
              <a:rPr lang="en-US" altLang="ko-KR" sz="1400" b="1" dirty="0" smtClean="0"/>
              <a:t>Branch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 </a:t>
            </a:r>
            <a:r>
              <a:rPr lang="ko-KR" altLang="en-US" sz="1400" b="1" dirty="0" smtClean="0"/>
              <a:t>독립적인 작업을 위해 </a:t>
            </a:r>
            <a:r>
              <a:rPr lang="en-US" altLang="ko-KR" sz="1400" b="1" dirty="0" smtClean="0"/>
              <a:t>Branch(</a:t>
            </a:r>
            <a:r>
              <a:rPr lang="ko-KR" altLang="en-US" sz="1400" b="1" dirty="0" smtClean="0"/>
              <a:t>가지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생성</a:t>
            </a:r>
            <a:endParaRPr lang="en-US" altLang="ko-KR" sz="14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656" y="1816345"/>
            <a:ext cx="5109779" cy="41963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660314" y="1204285"/>
            <a:ext cx="3324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● </a:t>
            </a:r>
            <a:r>
              <a:rPr lang="en-US" altLang="ko-KR" sz="1400" b="1" dirty="0" smtClean="0"/>
              <a:t>push &amp; Merge</a:t>
            </a:r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- </a:t>
            </a:r>
            <a:r>
              <a:rPr lang="ko-KR" altLang="en-US" sz="1400" b="1" dirty="0" smtClean="0"/>
              <a:t>각각을 작업을 </a:t>
            </a:r>
            <a:r>
              <a:rPr lang="en-US" altLang="ko-KR" sz="1400" b="1" dirty="0" smtClean="0"/>
              <a:t>commit </a:t>
            </a:r>
            <a:r>
              <a:rPr lang="ko-KR" altLang="en-US" sz="1400" b="1" dirty="0" smtClean="0"/>
              <a:t>후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update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2436632" y="2980721"/>
            <a:ext cx="679010" cy="588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19416849">
            <a:off x="4634593" y="3916606"/>
            <a:ext cx="1955171" cy="579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2279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Branch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1007002" y="1805092"/>
            <a:ext cx="4909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언제든 배포 할 수 있는</a:t>
            </a:r>
            <a:r>
              <a:rPr lang="en-US" altLang="ko-KR" b="1" dirty="0"/>
              <a:t>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안정적인 상태</a:t>
            </a:r>
            <a:r>
              <a:rPr lang="en-US" altLang="ko-KR" b="1" dirty="0" smtClean="0"/>
              <a:t>’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보통 </a:t>
            </a:r>
            <a:r>
              <a:rPr lang="en-US" altLang="ko-KR" b="1" dirty="0" smtClean="0"/>
              <a:t>Master Branch</a:t>
            </a:r>
            <a:r>
              <a:rPr lang="ko-KR" altLang="en-US" b="1" dirty="0" smtClean="0"/>
              <a:t>가 통합 </a:t>
            </a:r>
            <a:r>
              <a:rPr lang="ko-KR" altLang="en-US" b="1" dirty="0" err="1" smtClean="0"/>
              <a:t>브랜치에</a:t>
            </a:r>
            <a:r>
              <a:rPr lang="ko-KR" altLang="en-US" b="1" dirty="0" smtClean="0"/>
              <a:t> 해당</a:t>
            </a:r>
            <a:endParaRPr lang="en-US" altLang="ko-KR" b="1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3134" y="1269325"/>
            <a:ext cx="522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● 통합 </a:t>
            </a:r>
            <a:r>
              <a:rPr lang="ko-KR" altLang="en-US" sz="2400" b="1" dirty="0" err="1"/>
              <a:t>브랜치</a:t>
            </a:r>
            <a:r>
              <a:rPr lang="en-US" altLang="ko-KR" sz="2400" b="1" dirty="0"/>
              <a:t>(Integration </a:t>
            </a:r>
            <a:r>
              <a:rPr lang="en-US" altLang="ko-KR" sz="2400" b="1" dirty="0" smtClean="0"/>
              <a:t>Branch)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517197" y="1269325"/>
            <a:ext cx="435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● </a:t>
            </a:r>
            <a:r>
              <a:rPr lang="ko-KR" altLang="en-US" sz="2400" b="1" dirty="0" smtClean="0"/>
              <a:t>토픽 </a:t>
            </a:r>
            <a:r>
              <a:rPr lang="ko-KR" altLang="en-US" sz="2400" b="1" dirty="0" err="1" smtClean="0"/>
              <a:t>브랜치</a:t>
            </a:r>
            <a:r>
              <a:rPr lang="en-US" altLang="ko-KR" sz="2400" b="1" dirty="0" smtClean="0"/>
              <a:t>(Topic Branch)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277" y="2698289"/>
            <a:ext cx="7104036" cy="33556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611097" y="1808586"/>
            <a:ext cx="4859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주 기능 수정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단위 작업을 위한 </a:t>
            </a:r>
            <a:r>
              <a:rPr lang="en-US" altLang="ko-KR" b="1" dirty="0" smtClean="0"/>
              <a:t>Branch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특정 작업이 완료 되면 통합 </a:t>
            </a:r>
            <a:r>
              <a:rPr lang="ko-KR" altLang="en-US" b="1" dirty="0" err="1" smtClean="0"/>
              <a:t>브랜치에</a:t>
            </a:r>
            <a:r>
              <a:rPr lang="ko-KR" altLang="en-US" b="1" dirty="0" smtClean="0"/>
              <a:t> 병합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‘</a:t>
            </a:r>
            <a:r>
              <a:rPr lang="ko-KR" altLang="en-US" b="1" dirty="0" smtClean="0"/>
              <a:t>피처 </a:t>
            </a:r>
            <a:r>
              <a:rPr lang="ko-KR" altLang="en-US" b="1" dirty="0" err="1" smtClean="0"/>
              <a:t>브랜치</a:t>
            </a:r>
            <a:r>
              <a:rPr lang="en-US" altLang="ko-KR" b="1" dirty="0" smtClean="0"/>
              <a:t>(Feature Branch)’ </a:t>
            </a:r>
            <a:r>
              <a:rPr lang="ko-KR" altLang="en-US" b="1" dirty="0" smtClean="0"/>
              <a:t>라고도 함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4145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34868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Branch 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전환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3135" y="1269325"/>
            <a:ext cx="147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●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HEAD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17" y="3279772"/>
            <a:ext cx="520065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3134" y="1758914"/>
            <a:ext cx="5481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현재 사용 중인 </a:t>
            </a:r>
            <a:r>
              <a:rPr lang="ko-KR" altLang="en-US" b="1" dirty="0" err="1" smtClean="0"/>
              <a:t>브랜치의</a:t>
            </a:r>
            <a:r>
              <a:rPr lang="ko-KR" altLang="en-US" b="1" dirty="0" smtClean="0"/>
              <a:t> 선두 부분을 나타냄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HEAD</a:t>
            </a:r>
            <a:r>
              <a:rPr lang="ko-KR" altLang="en-US" b="1" dirty="0" smtClean="0"/>
              <a:t>를 이동하게 되면 사용하는 </a:t>
            </a:r>
            <a:r>
              <a:rPr lang="en-US" altLang="ko-KR" b="1" dirty="0" smtClean="0"/>
              <a:t>Branch</a:t>
            </a:r>
            <a:r>
              <a:rPr lang="ko-KR" altLang="en-US" b="1" dirty="0" smtClean="0"/>
              <a:t>가 변경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- Branch </a:t>
            </a:r>
            <a:r>
              <a:rPr lang="ko-KR" altLang="en-US" b="1" dirty="0" smtClean="0"/>
              <a:t>변경은 </a:t>
            </a:r>
            <a:r>
              <a:rPr lang="en-US" altLang="ko-KR" b="1" dirty="0" smtClean="0"/>
              <a:t>Checkout</a:t>
            </a:r>
            <a:r>
              <a:rPr lang="ko-KR" altLang="en-US" b="1" dirty="0" smtClean="0"/>
              <a:t>을 통해 변경</a:t>
            </a:r>
            <a:endParaRPr lang="en-US" altLang="ko-KR" b="1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423980" y="1269324"/>
            <a:ext cx="1470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●</a:t>
            </a:r>
            <a:r>
              <a:rPr lang="en-US" altLang="ko-KR" sz="2400" b="1" dirty="0"/>
              <a:t> S</a:t>
            </a:r>
            <a:r>
              <a:rPr lang="en-US" altLang="ko-KR" sz="2400" b="1" dirty="0" smtClean="0"/>
              <a:t>tash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458200" y="1730989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 - </a:t>
            </a:r>
            <a:r>
              <a:rPr lang="ko-KR" altLang="en-US" b="1" dirty="0" smtClean="0"/>
              <a:t>변경 내용을 일시적으로 기록해두는 영역</a:t>
            </a:r>
            <a:endParaRPr lang="en-US" altLang="ko-KR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227" y="2893303"/>
            <a:ext cx="4618353" cy="30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4209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Merge, Rebase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3135" y="1269325"/>
            <a:ext cx="169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●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Merge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421" y="4720763"/>
            <a:ext cx="4954555" cy="127748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21" y="2333230"/>
            <a:ext cx="4248150" cy="1247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47" y="4829399"/>
            <a:ext cx="4743450" cy="12858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098" y="2224594"/>
            <a:ext cx="4267200" cy="1419225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2745120" y="3849388"/>
            <a:ext cx="343352" cy="1018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9023476" y="3725874"/>
            <a:ext cx="343352" cy="1018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769859" y="1850907"/>
            <a:ext cx="237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en-US" altLang="ko-KR" sz="2400" b="1" dirty="0"/>
              <a:t>fast-forward</a:t>
            </a:r>
            <a:endParaRPr lang="en-US" altLang="ko-KR" sz="2400" b="1" dirty="0" smtClean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681772" y="1839282"/>
            <a:ext cx="270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en-US" altLang="ko-KR" sz="2400" b="1" dirty="0"/>
              <a:t>m</a:t>
            </a:r>
            <a:r>
              <a:rPr lang="en-US" altLang="ko-KR" sz="2400" b="1" dirty="0" smtClean="0"/>
              <a:t>erge commit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747" y="4903734"/>
            <a:ext cx="4743450" cy="11715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3260058" y="4405857"/>
            <a:ext cx="2678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non fast-forward</a:t>
            </a:r>
          </a:p>
        </p:txBody>
      </p:sp>
    </p:spTree>
    <p:extLst>
      <p:ext uri="{BB962C8B-B14F-4D97-AF65-F5344CB8AC3E}">
        <p14:creationId xmlns:p14="http://schemas.microsoft.com/office/powerpoint/2010/main" val="255338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4209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Merge, Rebase ?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3135" y="1269325"/>
            <a:ext cx="169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●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Rebase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95" y="1813191"/>
            <a:ext cx="3714750" cy="1533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310" y="1784615"/>
            <a:ext cx="5600700" cy="15906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098" y="4768440"/>
            <a:ext cx="5581650" cy="1076325"/>
          </a:xfrm>
          <a:prstGeom prst="rect">
            <a:avLst/>
          </a:prstGeom>
        </p:spPr>
      </p:pic>
      <p:sp>
        <p:nvSpPr>
          <p:cNvPr id="16" name="아래쪽 화살표 15"/>
          <p:cNvSpPr/>
          <p:nvPr/>
        </p:nvSpPr>
        <p:spPr>
          <a:xfrm rot="3309364">
            <a:off x="6770159" y="2595835"/>
            <a:ext cx="343352" cy="2623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4512274" y="2640399"/>
            <a:ext cx="1510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</a:t>
            </a:r>
            <a:r>
              <a:rPr lang="en-US" altLang="ko-KR" sz="2400" b="1" dirty="0" smtClean="0"/>
              <a:t>. rebase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941835" y="3988170"/>
            <a:ext cx="23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2. fast-</a:t>
            </a:r>
            <a:r>
              <a:rPr lang="en-US" altLang="ko-KR" sz="2400" b="1" dirty="0" err="1" smtClean="0"/>
              <a:t>forword</a:t>
            </a:r>
            <a:endParaRPr lang="en-US" altLang="ko-KR" sz="2400" b="1" dirty="0" smtClean="0"/>
          </a:p>
        </p:txBody>
      </p:sp>
      <p:sp>
        <p:nvSpPr>
          <p:cNvPr id="23" name="오른쪽 화살표 22"/>
          <p:cNvSpPr/>
          <p:nvPr/>
        </p:nvSpPr>
        <p:spPr>
          <a:xfrm>
            <a:off x="4567777" y="2290527"/>
            <a:ext cx="1280762" cy="289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8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B572EB2-656D-475D-ADE1-209B11E99549}"/>
              </a:ext>
            </a:extLst>
          </p:cNvPr>
          <p:cNvSpPr/>
          <p:nvPr/>
        </p:nvSpPr>
        <p:spPr>
          <a:xfrm>
            <a:off x="400050" y="892728"/>
            <a:ext cx="11487148" cy="5546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````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2242742" y="184842"/>
            <a:ext cx="62856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성공적인 </a:t>
            </a:r>
            <a:r>
              <a:rPr lang="en-US" altLang="ko-KR" sz="4000" b="1" dirty="0" err="1" smtClean="0">
                <a:solidFill>
                  <a:schemeClr val="bg1"/>
                </a:solidFill>
              </a:rPr>
              <a:t>Git</a:t>
            </a:r>
            <a:r>
              <a:rPr lang="en-US" altLang="ko-KR" sz="4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4000" b="1" dirty="0" err="1" smtClean="0">
                <a:solidFill>
                  <a:schemeClr val="bg1"/>
                </a:solidFill>
              </a:rPr>
              <a:t>브랜칭</a:t>
            </a:r>
            <a:r>
              <a:rPr lang="ko-KR" altLang="en-US" sz="4000" b="1" dirty="0" smtClean="0">
                <a:solidFill>
                  <a:schemeClr val="bg1"/>
                </a:solidFill>
              </a:rPr>
              <a:t> 모델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C793A1-22B7-4653-8425-55961F356D25}"/>
              </a:ext>
            </a:extLst>
          </p:cNvPr>
          <p:cNvSpPr/>
          <p:nvPr/>
        </p:nvSpPr>
        <p:spPr>
          <a:xfrm>
            <a:off x="408288" y="541638"/>
            <a:ext cx="1101772" cy="359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첫</a:t>
            </a:r>
            <a:r>
              <a:rPr lang="ko-KR" altLang="en-US" dirty="0" smtClean="0">
                <a:solidFill>
                  <a:schemeClr val="tx1"/>
                </a:solidFill>
              </a:rPr>
              <a:t>번째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32" y="1620507"/>
            <a:ext cx="6151772" cy="4090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569838" y="2192609"/>
            <a:ext cx="4414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en-US" altLang="ko-KR" sz="2400" b="1" dirty="0" smtClean="0"/>
              <a:t>. Develop</a:t>
            </a:r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- </a:t>
            </a:r>
            <a:r>
              <a:rPr lang="ko-KR" altLang="en-US" dirty="0"/>
              <a:t>이 </a:t>
            </a:r>
            <a:r>
              <a:rPr lang="ko-KR" altLang="en-US" dirty="0" err="1"/>
              <a:t>브랜치를</a:t>
            </a:r>
            <a:r>
              <a:rPr lang="ko-KR" altLang="en-US" dirty="0"/>
              <a:t> 기반으로 개발을 </a:t>
            </a:r>
            <a:r>
              <a:rPr lang="ko-KR" altLang="en-US" dirty="0" smtClean="0"/>
              <a:t>진행</a:t>
            </a:r>
            <a:endParaRPr lang="en-US" altLang="ko-KR" sz="2400" b="1" dirty="0" smtClean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569838" y="3175543"/>
            <a:ext cx="5352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Feature</a:t>
            </a:r>
          </a:p>
          <a:p>
            <a:r>
              <a:rPr lang="en-US" altLang="ko-KR" sz="2400" b="1" dirty="0" smtClean="0"/>
              <a:t>    - </a:t>
            </a:r>
            <a:r>
              <a:rPr lang="ko-KR" altLang="en-US" dirty="0"/>
              <a:t>새로운 기능 개발 및 버그 수정이 필요할 때</a:t>
            </a:r>
            <a:endParaRPr lang="en-US" altLang="ko-KR" sz="2400" b="1" dirty="0" smtClean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569838" y="1209675"/>
            <a:ext cx="3722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b="1" dirty="0" smtClean="0"/>
              <a:t>Master</a:t>
            </a:r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- </a:t>
            </a:r>
            <a:r>
              <a:rPr lang="ko-KR" altLang="en-US" dirty="0"/>
              <a:t>배포 가능한 상태만을 </a:t>
            </a:r>
            <a:r>
              <a:rPr lang="ko-KR" altLang="en-US" dirty="0" smtClean="0"/>
              <a:t>관리</a:t>
            </a:r>
            <a:r>
              <a:rPr lang="en-US" altLang="ko-KR" dirty="0"/>
              <a:t> </a:t>
            </a:r>
            <a:endParaRPr lang="en-US" altLang="ko-KR" sz="2400" b="1" dirty="0" smtClean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569838" y="4175922"/>
            <a:ext cx="3773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4. Release</a:t>
            </a:r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- </a:t>
            </a:r>
            <a:r>
              <a:rPr lang="ko-KR" altLang="en-US" dirty="0" smtClean="0"/>
              <a:t>버그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정상작동 테스트</a:t>
            </a:r>
            <a:endParaRPr lang="en-US" altLang="ko-KR" sz="2400" b="1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6569838" y="5171299"/>
            <a:ext cx="5176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5</a:t>
            </a:r>
            <a:r>
              <a:rPr lang="en-US" altLang="ko-KR" sz="2400" b="1" dirty="0" smtClean="0"/>
              <a:t>. Hotfix</a:t>
            </a:r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  -</a:t>
            </a:r>
            <a:r>
              <a:rPr lang="en-US" altLang="ko-KR" dirty="0" smtClean="0"/>
              <a:t> </a:t>
            </a:r>
            <a:r>
              <a:rPr lang="ko-KR" altLang="en-US" dirty="0" smtClean="0"/>
              <a:t>긴급 수정이 필요할 경우 </a:t>
            </a:r>
            <a:r>
              <a:rPr lang="en-US" altLang="ko-KR" dirty="0" smtClean="0"/>
              <a:t>master</a:t>
            </a:r>
            <a:r>
              <a:rPr lang="ko-KR" altLang="en-US" dirty="0" smtClean="0"/>
              <a:t>에서 분기</a:t>
            </a:r>
            <a:endParaRPr lang="en-US" altLang="ko-KR" dirty="0" smtClean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76B24-085D-4FFC-9856-C54CFB30A2B6}"/>
              </a:ext>
            </a:extLst>
          </p:cNvPr>
          <p:cNvSpPr txBox="1"/>
          <p:nvPr/>
        </p:nvSpPr>
        <p:spPr>
          <a:xfrm>
            <a:off x="515651" y="6061327"/>
            <a:ext cx="106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참고 사이트 </a:t>
            </a:r>
            <a:r>
              <a:rPr lang="en-US" altLang="ko-KR" b="1" dirty="0"/>
              <a:t>: https://backlog.com/git-tutorial/kr/intro/intro1_1.html 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244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1219</Words>
  <Application>Microsoft Office PowerPoint</Application>
  <PresentationFormat>와이드스크린</PresentationFormat>
  <Paragraphs>201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Wavus</cp:lastModifiedBy>
  <cp:revision>488</cp:revision>
  <dcterms:created xsi:type="dcterms:W3CDTF">2020-03-08T06:22:21Z</dcterms:created>
  <dcterms:modified xsi:type="dcterms:W3CDTF">2021-07-27T04:17:33Z</dcterms:modified>
</cp:coreProperties>
</file>