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3" r:id="rId19"/>
    <p:sldId id="266" r:id="rId20"/>
    <p:sldId id="264" r:id="rId21"/>
    <p:sldId id="279" r:id="rId22"/>
    <p:sldId id="259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우" initials="최" lastIdx="1" clrIdx="0">
    <p:extLst>
      <p:ext uri="{19B8F6BF-5375-455C-9EA6-DF929625EA0E}">
        <p15:presenceInfo xmlns:p15="http://schemas.microsoft.com/office/powerpoint/2012/main" userId="최진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63119" autoAdjust="0"/>
  </p:normalViewPr>
  <p:slideViewPr>
    <p:cSldViewPr snapToGrid="0">
      <p:cViewPr>
        <p:scale>
          <a:sx n="66" d="100"/>
          <a:sy n="66" d="100"/>
        </p:scale>
        <p:origin x="432" y="-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84F78-2045-4C0E-BB36-1F11945848D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C98F5-8939-4FEE-B4BB-0EAF9E56A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5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995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초동안</a:t>
            </a:r>
            <a:r>
              <a:rPr lang="ko-KR" altLang="en-US" dirty="0"/>
              <a:t> </a:t>
            </a:r>
            <a:r>
              <a:rPr lang="en-US" altLang="ko-KR" dirty="0"/>
              <a:t>Timer </a:t>
            </a:r>
            <a:r>
              <a:rPr lang="ko-KR" altLang="en-US" dirty="0" err="1"/>
              <a:t>콜백</a:t>
            </a:r>
            <a:r>
              <a:rPr lang="ko-KR" altLang="en-US" dirty="0"/>
              <a:t> 함수가 백그라운드 프로세스에서 비동기로 실행이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6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실행되는동안</a:t>
            </a:r>
            <a:r>
              <a:rPr lang="ko-KR" altLang="en-US" dirty="0"/>
              <a:t> </a:t>
            </a:r>
            <a:r>
              <a:rPr lang="en-US" altLang="ko-KR" dirty="0"/>
              <a:t>third</a:t>
            </a:r>
            <a:r>
              <a:rPr lang="ko-KR" altLang="en-US" dirty="0"/>
              <a:t>를 콘솔로 찍는 함수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69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브라우저 콘솔에 올라옴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70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이벤트루프가 </a:t>
            </a:r>
            <a:r>
              <a:rPr lang="ko-KR" altLang="en-US" dirty="0" err="1"/>
              <a:t>콜스택에</a:t>
            </a:r>
            <a:r>
              <a:rPr lang="ko-KR" altLang="en-US" dirty="0"/>
              <a:t> 함수가 </a:t>
            </a:r>
            <a:r>
              <a:rPr lang="ko-KR" altLang="en-US" dirty="0" err="1"/>
              <a:t>쌓여있지</a:t>
            </a:r>
            <a:r>
              <a:rPr lang="ko-KR" altLang="en-US" dirty="0"/>
              <a:t> 않으면 </a:t>
            </a:r>
            <a:r>
              <a:rPr lang="ko-KR" altLang="en-US" dirty="0" err="1"/>
              <a:t>콜백</a:t>
            </a:r>
            <a:r>
              <a:rPr lang="ko-KR" altLang="en-US" dirty="0"/>
              <a:t> 큐에서 함수를 </a:t>
            </a:r>
            <a:r>
              <a:rPr lang="ko-KR" altLang="en-US" dirty="0" err="1"/>
              <a:t>끌어다</a:t>
            </a:r>
            <a:r>
              <a:rPr lang="ko-KR" altLang="en-US" dirty="0"/>
              <a:t> </a:t>
            </a:r>
            <a:r>
              <a:rPr lang="ko-KR" altLang="en-US" dirty="0" err="1"/>
              <a:t>콜스택에</a:t>
            </a:r>
            <a:r>
              <a:rPr lang="ko-KR" altLang="en-US" dirty="0"/>
              <a:t> 쌓습니다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47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콜스택에</a:t>
            </a:r>
            <a:r>
              <a:rPr lang="ko-KR" altLang="en-US" dirty="0"/>
              <a:t> 콜백함수가 올라오고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17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콜백함수 내에 있는 </a:t>
            </a:r>
            <a:r>
              <a:rPr lang="en-US" altLang="ko-KR" dirty="0"/>
              <a:t>second </a:t>
            </a:r>
            <a:r>
              <a:rPr lang="ko-KR" altLang="en-US" dirty="0"/>
              <a:t>출력함수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54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콘솔에 올라오고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24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콜스택</a:t>
            </a:r>
            <a:r>
              <a:rPr lang="ko-KR" altLang="en-US" dirty="0"/>
              <a:t> 비워지면서 끝 </a:t>
            </a:r>
            <a:endParaRPr lang="en-US" altLang="ko-KR" dirty="0"/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동작함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883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Express</a:t>
            </a:r>
            <a:r>
              <a:rPr lang="ko-KR" altLang="en-US" dirty="0"/>
              <a:t>의 장점이 무엇이냐</a:t>
            </a:r>
            <a:endParaRPr lang="en-US" altLang="ko-KR" dirty="0"/>
          </a:p>
          <a:p>
            <a:r>
              <a:rPr lang="ko-KR" altLang="en-US" dirty="0"/>
              <a:t>우선 </a:t>
            </a:r>
            <a:r>
              <a:rPr lang="ko-KR" altLang="en-US" dirty="0" err="1"/>
              <a:t>가장큰</a:t>
            </a:r>
            <a:r>
              <a:rPr lang="ko-KR" altLang="en-US" dirty="0"/>
              <a:t> 장점은 </a:t>
            </a:r>
            <a:r>
              <a:rPr lang="ko-KR" altLang="en-US" dirty="0" err="1"/>
              <a:t>단순함입니다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환경세팅부터</a:t>
            </a:r>
            <a:r>
              <a:rPr lang="ko-KR" altLang="en-US" dirty="0"/>
              <a:t> 서버실행까지 아주 적은 시간으로 구현이 가능하여 대규모 프로젝트를 만들기 전에 익스프레스로 프로토타입을 만드는 경우가 많다고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Express </a:t>
            </a:r>
            <a:r>
              <a:rPr lang="ko-KR" altLang="en-US" dirty="0"/>
              <a:t>서버를 실행하기까지는 </a:t>
            </a:r>
            <a:endParaRPr lang="en-US" altLang="ko-KR" dirty="0"/>
          </a:p>
          <a:p>
            <a:r>
              <a:rPr lang="en-US" altLang="ko-KR" dirty="0"/>
              <a:t>Node</a:t>
            </a:r>
            <a:r>
              <a:rPr lang="ko-KR" altLang="en-US" dirty="0"/>
              <a:t>설치 후 아래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expres</a:t>
            </a:r>
            <a:r>
              <a:rPr lang="ko-KR" altLang="en-US" dirty="0"/>
              <a:t>로 </a:t>
            </a:r>
            <a:r>
              <a:rPr lang="en-US" altLang="ko-KR" dirty="0"/>
              <a:t>express </a:t>
            </a:r>
            <a:r>
              <a:rPr lang="ko-KR" altLang="en-US" dirty="0"/>
              <a:t>설치하고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코드 </a:t>
            </a:r>
            <a:r>
              <a:rPr lang="en-US" altLang="ko-KR" dirty="0"/>
              <a:t>8</a:t>
            </a:r>
            <a:r>
              <a:rPr lang="ko-KR" altLang="en-US" dirty="0"/>
              <a:t>줄만 있으면 </a:t>
            </a:r>
            <a:r>
              <a:rPr lang="en-US" altLang="ko-KR" dirty="0"/>
              <a:t>3000</a:t>
            </a:r>
            <a:r>
              <a:rPr lang="ko-KR" altLang="en-US" dirty="0"/>
              <a:t>번 포트로 서버를 열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7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Exrpess</a:t>
            </a:r>
            <a:r>
              <a:rPr lang="ko-KR" altLang="en-US" dirty="0"/>
              <a:t>의 두번째 장점은 </a:t>
            </a:r>
            <a:r>
              <a:rPr lang="en-US" altLang="ko-KR" dirty="0"/>
              <a:t>JSON </a:t>
            </a:r>
            <a:r>
              <a:rPr lang="ko-KR" altLang="en-US" dirty="0"/>
              <a:t>형식에 대한 접근성입니다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자체가 </a:t>
            </a:r>
            <a:r>
              <a:rPr lang="en-US" altLang="ko-KR" dirty="0"/>
              <a:t>JSON </a:t>
            </a:r>
            <a:r>
              <a:rPr lang="ko-KR" altLang="en-US" dirty="0"/>
              <a:t>형식을 지원하기 때문에</a:t>
            </a:r>
            <a:endParaRPr lang="en-US" altLang="ko-KR" dirty="0"/>
          </a:p>
          <a:p>
            <a:r>
              <a:rPr lang="ko-KR" altLang="en-US" dirty="0"/>
              <a:t>만약 아래와 같이 </a:t>
            </a:r>
            <a:r>
              <a:rPr lang="ko-KR" altLang="en-US" dirty="0" err="1"/>
              <a:t>백엔드와</a:t>
            </a:r>
            <a:r>
              <a:rPr lang="ko-KR" altLang="en-US" dirty="0"/>
              <a:t> </a:t>
            </a:r>
            <a:r>
              <a:rPr lang="ko-KR" altLang="en-US" dirty="0" err="1"/>
              <a:t>프론트엔드를</a:t>
            </a:r>
            <a:r>
              <a:rPr lang="ko-KR" altLang="en-US" dirty="0"/>
              <a:t> </a:t>
            </a:r>
            <a:r>
              <a:rPr lang="ko-KR" altLang="en-US" dirty="0" err="1"/>
              <a:t>구성하게되면</a:t>
            </a:r>
            <a:r>
              <a:rPr lang="ko-KR" altLang="en-US" dirty="0"/>
              <a:t> 모든 단계에서 </a:t>
            </a:r>
            <a:r>
              <a:rPr lang="en-US" altLang="ko-KR" dirty="0"/>
              <a:t>JSON </a:t>
            </a:r>
            <a:r>
              <a:rPr lang="ko-KR" altLang="en-US" dirty="0"/>
              <a:t>형식의 데이터를 사용할 수 </a:t>
            </a:r>
            <a:r>
              <a:rPr lang="ko-KR" altLang="en-US" dirty="0" err="1"/>
              <a:t>있게됩니다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저번에 전자정부 프레임워크로 </a:t>
            </a:r>
            <a:r>
              <a:rPr lang="ko-KR" altLang="en-US" dirty="0" err="1"/>
              <a:t>리얼그리드</a:t>
            </a:r>
            <a:r>
              <a:rPr lang="ko-KR" altLang="en-US" dirty="0"/>
              <a:t> 테스트를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Ajax</a:t>
            </a:r>
            <a:r>
              <a:rPr lang="ko-KR" altLang="en-US" dirty="0"/>
              <a:t>를 이용해서 </a:t>
            </a:r>
            <a:r>
              <a:rPr lang="en-US" altLang="ko-KR" dirty="0"/>
              <a:t>spring </a:t>
            </a:r>
            <a:r>
              <a:rPr lang="ko-KR" altLang="en-US" dirty="0"/>
              <a:t>서버로 요청을 하고 </a:t>
            </a:r>
            <a:r>
              <a:rPr lang="en-US" altLang="ko-KR" dirty="0"/>
              <a:t>oracle</a:t>
            </a:r>
            <a:r>
              <a:rPr lang="ko-KR" altLang="en-US" dirty="0"/>
              <a:t>로 데이터를 긁어서 응답을 해주는데 이때 </a:t>
            </a:r>
            <a:r>
              <a:rPr lang="en-US" altLang="ko-KR" dirty="0"/>
              <a:t>maven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제공하는 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형식 변환 라이브러리를 사용하더라구요 </a:t>
            </a:r>
            <a:endParaRPr lang="en-US" altLang="ko-KR" dirty="0"/>
          </a:p>
          <a:p>
            <a:r>
              <a:rPr lang="ko-KR" altLang="en-US" dirty="0"/>
              <a:t>이게 대용량 데이터를 변환하고 전송하기때문에 여기서도 시간이 소요가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아래와같은</a:t>
            </a:r>
            <a:r>
              <a:rPr lang="ko-KR" altLang="en-US" dirty="0"/>
              <a:t> 구성에서는 그게 필요가 </a:t>
            </a:r>
            <a:r>
              <a:rPr lang="ko-KR" altLang="en-US" dirty="0" err="1"/>
              <a:t>없다는거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8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익스프레스 프레임워크 홈페이지를 처음 열면 이런 문구가 나옵니다</a:t>
            </a:r>
            <a:endParaRPr lang="en-US" altLang="ko-KR" dirty="0"/>
          </a:p>
          <a:p>
            <a:r>
              <a:rPr lang="en-US" altLang="ko-KR" dirty="0"/>
              <a:t>Nodejs</a:t>
            </a:r>
            <a:r>
              <a:rPr lang="ko-KR" altLang="en-US" dirty="0"/>
              <a:t>를 위한 빠르고 객관적이며 </a:t>
            </a:r>
            <a:r>
              <a:rPr lang="ko-KR" altLang="en-US" dirty="0" err="1"/>
              <a:t>미니멀한</a:t>
            </a:r>
            <a:r>
              <a:rPr lang="ko-KR" altLang="en-US" dirty="0"/>
              <a:t> 웹 프레임워크 </a:t>
            </a:r>
            <a:endParaRPr lang="en-US" altLang="ko-KR" dirty="0"/>
          </a:p>
          <a:p>
            <a:r>
              <a:rPr lang="ko-KR" altLang="en-US" dirty="0"/>
              <a:t>그리고 아래에는 익스프레스를 설치하기 위한 명령어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Node</a:t>
            </a:r>
            <a:r>
              <a:rPr lang="ko-KR" altLang="en-US" dirty="0"/>
              <a:t>가 설치되어 있다면 </a:t>
            </a:r>
            <a:r>
              <a:rPr lang="en-US" altLang="ko-KR" dirty="0" err="1"/>
              <a:t>cmd</a:t>
            </a:r>
            <a:r>
              <a:rPr lang="ko-KR" altLang="en-US" dirty="0"/>
              <a:t>창에 </a:t>
            </a:r>
            <a:r>
              <a:rPr lang="en-US" altLang="ko-KR" dirty="0" err="1"/>
              <a:t>npm</a:t>
            </a:r>
            <a:r>
              <a:rPr lang="en-US" altLang="ko-KR" dirty="0"/>
              <a:t> install express </a:t>
            </a:r>
            <a:r>
              <a:rPr lang="ko-KR" altLang="en-US" dirty="0"/>
              <a:t>를 입력하여 바로 설치할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890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Spoqa Han Sans"/>
              </a:rPr>
              <a:t>그다음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poqa Han Sans"/>
              </a:rPr>
              <a:t>expres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의 세번째 장점은 미들웨어 관리의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poqa Han Sans"/>
              </a:rPr>
              <a:t>편리함입니다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미들웨어를 간단하게 말하면 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클라이언트에게 요청과 서버의 응답 사이에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poqa Han Sans"/>
              </a:rPr>
              <a:t>목적에 맞게 처리를 되는 기능들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이라고 보면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  <a:p>
            <a:pPr algn="l"/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88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서버 </a:t>
            </a:r>
            <a:r>
              <a:rPr lang="en-US" altLang="ko-KR" dirty="0"/>
              <a:t>JS </a:t>
            </a:r>
            <a:r>
              <a:rPr lang="ko-KR" altLang="en-US" dirty="0"/>
              <a:t>파일에 아래와 같이 </a:t>
            </a:r>
            <a:r>
              <a:rPr lang="en-US" altLang="ko-KR" dirty="0"/>
              <a:t>/get </a:t>
            </a:r>
            <a:r>
              <a:rPr lang="ko-KR" altLang="en-US" dirty="0"/>
              <a:t>으로 요청이 들어오면 </a:t>
            </a:r>
            <a:r>
              <a:rPr lang="en-US" altLang="ko-KR" dirty="0"/>
              <a:t>GET..JS </a:t>
            </a:r>
            <a:r>
              <a:rPr lang="ko-KR" altLang="en-US" dirty="0"/>
              <a:t>모듈로 라우팅을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라우팅을 </a:t>
            </a:r>
            <a:r>
              <a:rPr lang="ko-KR" altLang="en-US" dirty="0" err="1"/>
              <a:t>모듈화시켜</a:t>
            </a:r>
            <a:r>
              <a:rPr lang="ko-KR" altLang="en-US" dirty="0"/>
              <a:t> 사용할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이외에도 개발에 편리함을 주는 장점이 많은데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코드를 많이 </a:t>
            </a:r>
            <a:r>
              <a:rPr lang="ko-KR" altLang="en-US" dirty="0" err="1"/>
              <a:t>보여줘야해서</a:t>
            </a:r>
            <a:r>
              <a:rPr lang="ko-KR" altLang="en-US" dirty="0"/>
              <a:t> 준비를 더 못했다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10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3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프레임워크란 </a:t>
            </a:r>
            <a:r>
              <a:rPr lang="en-US" altLang="ko-KR" dirty="0"/>
              <a:t>? </a:t>
            </a:r>
            <a:r>
              <a:rPr lang="ko-KR" altLang="en-US" dirty="0"/>
              <a:t>응용 프로그램 표준 구조를 구현하는 클래스와 라이브러리의 모임이라고 문서에 </a:t>
            </a:r>
            <a:r>
              <a:rPr lang="ko-KR" altLang="en-US" dirty="0" err="1"/>
              <a:t>적혀있습니다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말그대로 </a:t>
            </a:r>
            <a:r>
              <a:rPr lang="en-US" altLang="ko-KR" dirty="0"/>
              <a:t>express </a:t>
            </a:r>
            <a:r>
              <a:rPr lang="ko-KR" altLang="en-US" dirty="0"/>
              <a:t>프레임워크는 웹서버 표준구조를 구현하기 위한 </a:t>
            </a:r>
            <a:r>
              <a:rPr lang="en-US" altLang="ko-KR" dirty="0"/>
              <a:t>node.js</a:t>
            </a:r>
            <a:r>
              <a:rPr lang="ko-KR" altLang="en-US" dirty="0"/>
              <a:t> 라이브러리의 모임이라고 생각하면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express </a:t>
            </a:r>
            <a:r>
              <a:rPr lang="ko-KR" altLang="en-US" dirty="0"/>
              <a:t>프레임워크는 웹 프레임워크라고 할 수 있으며</a:t>
            </a:r>
            <a:endParaRPr lang="en-US" altLang="ko-KR" dirty="0"/>
          </a:p>
          <a:p>
            <a:r>
              <a:rPr lang="ko-KR" altLang="en-US" dirty="0"/>
              <a:t>이 웹 프레임워크는 </a:t>
            </a:r>
            <a:r>
              <a:rPr lang="ko-KR" altLang="en-US" dirty="0" err="1"/>
              <a:t>프론트엔드</a:t>
            </a:r>
            <a:r>
              <a:rPr lang="ko-KR" altLang="en-US" dirty="0"/>
              <a:t> 웹</a:t>
            </a:r>
            <a:r>
              <a:rPr lang="en-US" altLang="ko-KR" dirty="0"/>
              <a:t> </a:t>
            </a:r>
            <a:r>
              <a:rPr lang="ko-KR" altLang="en-US" dirty="0"/>
              <a:t>프레임워크와 </a:t>
            </a:r>
            <a:r>
              <a:rPr lang="ko-KR" altLang="en-US" dirty="0" err="1"/>
              <a:t>백엔드</a:t>
            </a:r>
            <a:r>
              <a:rPr lang="ko-KR" altLang="en-US" dirty="0"/>
              <a:t> 웹 프레임워크로 나뉩니다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</a:t>
            </a:r>
            <a:r>
              <a:rPr lang="ko-KR" altLang="en-US" dirty="0" err="1"/>
              <a:t>프론트엔드</a:t>
            </a:r>
            <a:r>
              <a:rPr lang="ko-KR" altLang="en-US" dirty="0"/>
              <a:t> 프레임워크는 요즘 </a:t>
            </a:r>
            <a:r>
              <a:rPr lang="ko-KR" altLang="en-US" dirty="0" err="1"/>
              <a:t>핫한</a:t>
            </a:r>
            <a:r>
              <a:rPr lang="ko-KR" altLang="en-US" dirty="0"/>
              <a:t> </a:t>
            </a:r>
            <a:r>
              <a:rPr lang="en-US" altLang="ko-KR" dirty="0"/>
              <a:t>VUE.JS </a:t>
            </a:r>
            <a:r>
              <a:rPr lang="ko-KR" altLang="en-US" dirty="0"/>
              <a:t>와 </a:t>
            </a:r>
            <a:r>
              <a:rPr lang="en-US" altLang="ko-KR" dirty="0"/>
              <a:t>REACT JS</a:t>
            </a:r>
            <a:r>
              <a:rPr lang="ko-KR" altLang="en-US" dirty="0"/>
              <a:t>가 있으며</a:t>
            </a:r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ko-KR" altLang="en-US" dirty="0" err="1"/>
              <a:t>백엔드</a:t>
            </a:r>
            <a:r>
              <a:rPr lang="ko-KR" altLang="en-US" dirty="0"/>
              <a:t> 프레임워크는 </a:t>
            </a:r>
            <a:r>
              <a:rPr lang="en-US" altLang="ko-KR" dirty="0"/>
              <a:t>SPRING, EXPRESS JS </a:t>
            </a:r>
            <a:r>
              <a:rPr lang="ko-KR" altLang="en-US" dirty="0"/>
              <a:t>장고 등이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5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오늘 발표할 내용은 </a:t>
            </a:r>
            <a:r>
              <a:rPr lang="en-US" altLang="ko-KR" dirty="0"/>
              <a:t>EXPRESS </a:t>
            </a:r>
            <a:r>
              <a:rPr lang="ko-KR" altLang="en-US" dirty="0"/>
              <a:t>프레임워크에 대한 내용들인데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SPRING</a:t>
            </a:r>
            <a:r>
              <a:rPr lang="ko-KR" altLang="en-US" dirty="0"/>
              <a:t>과 </a:t>
            </a:r>
            <a:r>
              <a:rPr lang="en-US" altLang="ko-KR" dirty="0"/>
              <a:t>EXPRESS</a:t>
            </a:r>
            <a:r>
              <a:rPr lang="ko-KR" altLang="en-US" dirty="0"/>
              <a:t>가 크게 차이가 존재하지는 않습니다</a:t>
            </a:r>
            <a:r>
              <a:rPr lang="en-US" altLang="ko-KR" dirty="0"/>
              <a:t>. </a:t>
            </a:r>
            <a:r>
              <a:rPr lang="ko-KR" altLang="en-US" dirty="0"/>
              <a:t>둘 다 동적인 웹서버를 구현하기 위한 프레임워크이기 때문에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둘이 개발자에게 있어서 도움을 주는 역할은 갖다고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와중에 이제 가장 큰 차이점들은 먼저 언어의 차이가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앞서 소개한 </a:t>
            </a:r>
            <a:r>
              <a:rPr lang="ko-KR" altLang="en-US" dirty="0" err="1"/>
              <a:t>백엔드</a:t>
            </a:r>
            <a:r>
              <a:rPr lang="ko-KR" altLang="en-US" dirty="0"/>
              <a:t> 프레임워크 세 종류는 각각 자바 </a:t>
            </a:r>
            <a:r>
              <a:rPr lang="en-US" altLang="ko-KR" dirty="0"/>
              <a:t>NODEJS PYTHON</a:t>
            </a:r>
            <a:r>
              <a:rPr lang="ko-KR" altLang="en-US" dirty="0"/>
              <a:t>을 기반언어로 </a:t>
            </a:r>
            <a:r>
              <a:rPr lang="ko-KR" altLang="en-US" dirty="0" err="1"/>
              <a:t>두고있습니다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그중 </a:t>
            </a:r>
            <a:r>
              <a:rPr lang="en-US" altLang="ko-KR" dirty="0"/>
              <a:t>EXPRESS</a:t>
            </a:r>
            <a:r>
              <a:rPr lang="ko-KR" altLang="en-US" dirty="0"/>
              <a:t>는 </a:t>
            </a:r>
            <a:r>
              <a:rPr lang="en-US" altLang="ko-KR" dirty="0"/>
              <a:t>NODEJS </a:t>
            </a:r>
            <a:r>
              <a:rPr lang="ko-KR" altLang="en-US" dirty="0"/>
              <a:t>기반의 </a:t>
            </a:r>
            <a:r>
              <a:rPr lang="ko-KR" altLang="en-US" dirty="0" err="1"/>
              <a:t>프레임워크이며</a:t>
            </a:r>
            <a:r>
              <a:rPr lang="ko-KR" altLang="en-US" dirty="0"/>
              <a:t> 이 </a:t>
            </a:r>
            <a:r>
              <a:rPr lang="en-US" altLang="ko-KR" dirty="0"/>
              <a:t>NODEJS</a:t>
            </a:r>
            <a:r>
              <a:rPr lang="ko-KR" altLang="en-US" dirty="0"/>
              <a:t>를 간단하게 소개하자면 </a:t>
            </a:r>
            <a:endParaRPr lang="en-US" altLang="ko-KR" dirty="0"/>
          </a:p>
          <a:p>
            <a:r>
              <a:rPr lang="en-US" altLang="ko-KR" dirty="0"/>
              <a:t>V8 </a:t>
            </a:r>
            <a:r>
              <a:rPr lang="ko-KR" altLang="en-US" dirty="0"/>
              <a:t>자바스크립트 엔진으로 빌드 된 자바스크립트 런타임</a:t>
            </a:r>
            <a:r>
              <a:rPr lang="en-US" altLang="ko-KR" dirty="0"/>
              <a:t>(</a:t>
            </a:r>
            <a:r>
              <a:rPr lang="ko-KR" altLang="en-US" dirty="0"/>
              <a:t>실행환경</a:t>
            </a:r>
            <a:r>
              <a:rPr lang="en-US" altLang="ko-KR" dirty="0"/>
              <a:t>)</a:t>
            </a:r>
            <a:r>
              <a:rPr lang="ko-KR" altLang="en-US" dirty="0"/>
              <a:t>이라고 보시면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V8 </a:t>
            </a:r>
            <a:r>
              <a:rPr lang="ko-KR" altLang="en-US" dirty="0"/>
              <a:t>엔진은 구글에서 만들었고요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로 작성된 자바스크립트 전용 웹 어셈블리 엔진이며 </a:t>
            </a:r>
            <a:r>
              <a:rPr lang="en-US" altLang="ko-KR" dirty="0"/>
              <a:t>NODEJS </a:t>
            </a:r>
            <a:r>
              <a:rPr lang="ko-KR" altLang="en-US" dirty="0"/>
              <a:t>뿐만 아니라 </a:t>
            </a:r>
            <a:r>
              <a:rPr lang="en-US" altLang="ko-KR" dirty="0"/>
              <a:t>CHROME</a:t>
            </a:r>
            <a:r>
              <a:rPr lang="ko-KR" altLang="en-US" dirty="0"/>
              <a:t>도 이 엔진으로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용어가 </a:t>
            </a:r>
            <a:r>
              <a:rPr lang="ko-KR" altLang="en-US" dirty="0" err="1"/>
              <a:t>어렵긴한데</a:t>
            </a:r>
            <a:r>
              <a:rPr lang="en-US" altLang="ko-KR" dirty="0"/>
              <a:t>,</a:t>
            </a:r>
            <a:r>
              <a:rPr lang="ko-KR" altLang="en-US" dirty="0"/>
              <a:t> 자바의 </a:t>
            </a:r>
            <a:r>
              <a:rPr lang="en-US" altLang="ko-KR" dirty="0"/>
              <a:t>JVM</a:t>
            </a:r>
            <a:r>
              <a:rPr lang="ko-KR" altLang="en-US" dirty="0"/>
              <a:t>처럼 자바스크립트를 기계가 읽을 수 있는 바이트코드로 컴파일 해주는 역할을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7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두번째 차이는 동작방식의 차이가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있씁니다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Java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nodejs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와 비교되는 가장 큰 차이점은 스레드 방식입니다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멀티스레드로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하나의 요청당 하나의 스레드가 생성되고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해당 스레드가 요청을 처리한 후 응답을 하는 방식이다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r>
              <a:rPr lang="ko-KR" altLang="en-US" sz="1800" b="0" i="0" dirty="0">
                <a:solidFill>
                  <a:srgbClr val="333333"/>
                </a:solidFill>
                <a:effectLst/>
                <a:latin typeface="Apple SD Gothic Neo"/>
              </a:rPr>
              <a:t>이때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Apple SD Gothic Neo"/>
              </a:rPr>
              <a:t>SPRING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Apple SD Gothic Neo"/>
              </a:rPr>
              <a:t> 서버는 클라이언트 요청을 무한 루프에서 대기하고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Apple SD Gothic Neo"/>
              </a:rPr>
              <a:t>모든 클라이언트 요청을 위의 단계로 수행한다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endParaRPr lang="en-US" altLang="ko-KR" sz="18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333333"/>
                </a:solidFill>
                <a:effectLst/>
                <a:latin typeface="Apple SD Gothic Neo"/>
              </a:rPr>
              <a:t>클라이언트에게 요청이 들어오면 스레드 풀에서 하나의 스레드를 하나의 요청에 할당하고</a:t>
            </a:r>
            <a:endParaRPr lang="en-US" altLang="ko-KR" sz="18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333333"/>
                </a:solidFill>
                <a:effectLst/>
                <a:latin typeface="Apple SD Gothic Neo"/>
              </a:rPr>
              <a:t>하나의 스레드에서 요청에 따른 작업이 끝나면 웹서버로 응답을 보내고</a:t>
            </a:r>
            <a:endParaRPr lang="en-US" altLang="ko-KR" sz="18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333333"/>
                </a:solidFill>
                <a:effectLst/>
                <a:latin typeface="Apple SD Gothic Neo"/>
              </a:rPr>
              <a:t>이 응답을 다시 클라이언트에게 전송하게 됩니다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9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의 동작 방식은 자바와 반대로 </a:t>
            </a:r>
            <a:r>
              <a:rPr lang="ko-KR" altLang="en-US" dirty="0" err="1"/>
              <a:t>싱글스레드를</a:t>
            </a:r>
            <a:r>
              <a:rPr lang="ko-KR" altLang="en-US" dirty="0"/>
              <a:t> 사용한다는 점입니다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</a:t>
            </a:r>
            <a:r>
              <a:rPr lang="ko-KR" altLang="en-US" dirty="0" err="1"/>
              <a:t>싱글스레드의</a:t>
            </a:r>
            <a:r>
              <a:rPr lang="ko-KR" altLang="en-US" dirty="0"/>
              <a:t> </a:t>
            </a:r>
            <a:r>
              <a:rPr lang="ko-KR" altLang="en-US" dirty="0" err="1"/>
              <a:t>이벤트루프로인해</a:t>
            </a:r>
            <a:r>
              <a:rPr lang="ko-KR" altLang="en-US" dirty="0"/>
              <a:t> </a:t>
            </a:r>
            <a:r>
              <a:rPr lang="en-US" altLang="ko-KR" dirty="0"/>
              <a:t>Non blocking </a:t>
            </a:r>
            <a:r>
              <a:rPr lang="ko-KR" altLang="en-US" dirty="0"/>
              <a:t>입출력과 함수가 비동기로 진행이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Node.js </a:t>
            </a:r>
            <a:r>
              <a:rPr lang="ko-KR" altLang="en-US" dirty="0"/>
              <a:t>를 사용하는 </a:t>
            </a:r>
            <a:r>
              <a:rPr lang="en-US" altLang="ko-KR" dirty="0"/>
              <a:t>Express</a:t>
            </a:r>
            <a:r>
              <a:rPr lang="ko-KR" altLang="en-US" dirty="0"/>
              <a:t>가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Spring</a:t>
            </a:r>
            <a:r>
              <a:rPr lang="ko-KR" altLang="en-US" dirty="0"/>
              <a:t>보다 성능상 </a:t>
            </a:r>
            <a:r>
              <a:rPr lang="ko-KR" altLang="en-US" dirty="0" err="1"/>
              <a:t>유리할때는</a:t>
            </a:r>
            <a:r>
              <a:rPr lang="ko-KR" altLang="en-US" dirty="0"/>
              <a:t> </a:t>
            </a:r>
            <a:r>
              <a:rPr lang="ko-KR" altLang="en-US" dirty="0" err="1"/>
              <a:t>언제인가에</a:t>
            </a:r>
            <a:r>
              <a:rPr lang="ko-KR" altLang="en-US" dirty="0"/>
              <a:t> 대한 답은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첫째 다중처리를 동시에 처리하도록 </a:t>
            </a:r>
            <a:r>
              <a:rPr lang="ko-KR" altLang="en-US" dirty="0" err="1"/>
              <a:t>요구될때</a:t>
            </a:r>
            <a:endParaRPr lang="en-US" altLang="ko-KR" dirty="0"/>
          </a:p>
          <a:p>
            <a:r>
              <a:rPr lang="ko-KR" altLang="en-US" dirty="0"/>
              <a:t>둘째 많은 입출력작업을 </a:t>
            </a:r>
            <a:r>
              <a:rPr lang="ko-KR" altLang="en-US" dirty="0" err="1"/>
              <a:t>수행할때</a:t>
            </a:r>
            <a:endParaRPr lang="en-US" altLang="ko-KR" dirty="0"/>
          </a:p>
          <a:p>
            <a:r>
              <a:rPr lang="ko-KR" altLang="en-US" dirty="0"/>
              <a:t>셋째 단순한 </a:t>
            </a:r>
            <a:r>
              <a:rPr lang="en-US" altLang="ko-KR" dirty="0"/>
              <a:t>CPU</a:t>
            </a:r>
            <a:r>
              <a:rPr lang="ko-KR" altLang="en-US" dirty="0"/>
              <a:t>작업만을 </a:t>
            </a:r>
            <a:r>
              <a:rPr lang="ko-KR" altLang="en-US" dirty="0" err="1"/>
              <a:t>진행할때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Express</a:t>
            </a:r>
            <a:r>
              <a:rPr lang="ko-KR" altLang="en-US" dirty="0"/>
              <a:t>가 </a:t>
            </a:r>
            <a:r>
              <a:rPr lang="en-US" altLang="ko-KR" dirty="0"/>
              <a:t>spring</a:t>
            </a:r>
            <a:r>
              <a:rPr lang="ko-KR" altLang="en-US" dirty="0"/>
              <a:t>보다 성능이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0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도 결국에는 자바스크립트 엔진으로 구성된 </a:t>
            </a:r>
            <a:r>
              <a:rPr lang="en-US" altLang="ko-KR" dirty="0"/>
              <a:t>NODEJs </a:t>
            </a:r>
            <a:r>
              <a:rPr lang="ko-KR" altLang="en-US" dirty="0"/>
              <a:t>에서 돌아가기 때문에</a:t>
            </a:r>
            <a:endParaRPr lang="en-US" altLang="ko-KR" dirty="0"/>
          </a:p>
          <a:p>
            <a:r>
              <a:rPr lang="ko-KR" altLang="en-US" dirty="0"/>
              <a:t>이 이벤트 루프방식을 채택합니다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이벤트루프 방식을 간단하게 보여주기 위해서 그림을 준비했는데 먼저</a:t>
            </a:r>
            <a:endParaRPr lang="en-US" altLang="ko-KR" dirty="0"/>
          </a:p>
          <a:p>
            <a:r>
              <a:rPr lang="ko-KR" altLang="en-US" dirty="0"/>
              <a:t>코드를 보시면 그냥 </a:t>
            </a:r>
            <a:r>
              <a:rPr lang="en-US" altLang="ko-KR" dirty="0"/>
              <a:t>first, second third </a:t>
            </a:r>
            <a:r>
              <a:rPr lang="ko-KR" altLang="en-US" dirty="0"/>
              <a:t>를 순차적으로 찍는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en-US" altLang="ko-KR" dirty="0"/>
              <a:t>second</a:t>
            </a:r>
            <a:r>
              <a:rPr lang="ko-KR" altLang="en-US" dirty="0"/>
              <a:t>를 찍기 위해서 </a:t>
            </a:r>
            <a:r>
              <a:rPr lang="en-US" altLang="ko-KR" dirty="0" err="1"/>
              <a:t>setTimeout</a:t>
            </a:r>
            <a:r>
              <a:rPr lang="ko-KR" altLang="en-US" dirty="0"/>
              <a:t>이라는 웹 </a:t>
            </a:r>
            <a:r>
              <a:rPr lang="en-US" altLang="ko-KR" dirty="0"/>
              <a:t>API</a:t>
            </a:r>
            <a:r>
              <a:rPr lang="ko-KR" altLang="en-US" dirty="0"/>
              <a:t>의 함수가 먼저 실행이 </a:t>
            </a:r>
            <a:r>
              <a:rPr lang="ko-KR" altLang="en-US" dirty="0" err="1"/>
              <a:t>되야합니다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코드를 만약 </a:t>
            </a:r>
            <a:r>
              <a:rPr lang="en-US" altLang="ko-KR" dirty="0"/>
              <a:t>c</a:t>
            </a:r>
            <a:r>
              <a:rPr lang="ko-KR" altLang="en-US" dirty="0"/>
              <a:t>에서 </a:t>
            </a:r>
            <a:r>
              <a:rPr lang="ko-KR" altLang="en-US" dirty="0" err="1"/>
              <a:t>돌린다고하면</a:t>
            </a:r>
            <a:r>
              <a:rPr lang="ko-KR" altLang="en-US" dirty="0"/>
              <a:t> 당연히 </a:t>
            </a:r>
            <a:r>
              <a:rPr lang="en-US" altLang="ko-KR" dirty="0"/>
              <a:t>1,2,3 </a:t>
            </a:r>
            <a:r>
              <a:rPr lang="ko-KR" altLang="en-US" dirty="0"/>
              <a:t>순서로 </a:t>
            </a:r>
            <a:r>
              <a:rPr lang="en-US" altLang="ko-KR" dirty="0" err="1"/>
              <a:t>cosole</a:t>
            </a:r>
            <a:r>
              <a:rPr lang="ko-KR" altLang="en-US" dirty="0"/>
              <a:t>에  찍히겠지만 </a:t>
            </a:r>
            <a:r>
              <a:rPr lang="en-US" altLang="ko-KR" dirty="0"/>
              <a:t>node</a:t>
            </a:r>
            <a:r>
              <a:rPr lang="ko-KR" altLang="en-US" dirty="0"/>
              <a:t>에서는</a:t>
            </a:r>
            <a:r>
              <a:rPr lang="en-US" altLang="ko-KR" dirty="0"/>
              <a:t> </a:t>
            </a:r>
            <a:r>
              <a:rPr lang="ko-KR" altLang="en-US" dirty="0"/>
              <a:t>다르게 찍히게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브라우저 콘솔 </a:t>
            </a:r>
            <a:r>
              <a:rPr lang="en-US" altLang="ko-KR" dirty="0"/>
              <a:t>: </a:t>
            </a:r>
            <a:r>
              <a:rPr lang="ko-KR" altLang="en-US" dirty="0"/>
              <a:t>브라우저 작업도구에서 볼 수 있는 콘솔</a:t>
            </a:r>
            <a:endParaRPr lang="en-US" altLang="ko-KR" dirty="0"/>
          </a:p>
          <a:p>
            <a:r>
              <a:rPr lang="ko-KR" altLang="en-US" dirty="0"/>
              <a:t>콜 스택 </a:t>
            </a:r>
            <a:r>
              <a:rPr lang="en-US" altLang="ko-KR" dirty="0"/>
              <a:t>: </a:t>
            </a:r>
            <a:r>
              <a:rPr lang="ko-KR" altLang="en-US" dirty="0"/>
              <a:t>함수가 실행될 때 쌓이는 메모리 영역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 err="1"/>
              <a:t>apis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en-US" altLang="ko-KR" dirty="0" err="1"/>
              <a:t>setTimeout</a:t>
            </a:r>
            <a:r>
              <a:rPr lang="en-US" altLang="ko-KR" dirty="0"/>
              <a:t> </a:t>
            </a:r>
            <a:r>
              <a:rPr lang="ko-KR" altLang="en-US" dirty="0"/>
              <a:t>함수를 비동기로 실행시킴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27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7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Node</a:t>
            </a:r>
            <a:r>
              <a:rPr lang="ko-KR" altLang="en-US" dirty="0"/>
              <a:t>는 싱글 스레드이기 때문에 </a:t>
            </a:r>
            <a:r>
              <a:rPr lang="en-US" altLang="ko-KR" dirty="0" err="1"/>
              <a:t>settimeout</a:t>
            </a:r>
            <a:r>
              <a:rPr lang="en-US" altLang="ko-KR" dirty="0"/>
              <a:t> </a:t>
            </a:r>
            <a:r>
              <a:rPr lang="ko-KR" altLang="en-US" dirty="0"/>
              <a:t>같은 함수를 비동기로 실행시키지 않고 </a:t>
            </a:r>
            <a:r>
              <a:rPr lang="ko-KR" altLang="en-US" dirty="0" err="1"/>
              <a:t>콜스택에서</a:t>
            </a:r>
            <a:r>
              <a:rPr lang="ko-KR" altLang="en-US" dirty="0"/>
              <a:t> 실행하면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시간동안 다른 작업을 할 수 없음 따라서 </a:t>
            </a:r>
            <a:r>
              <a:rPr lang="en-US" altLang="ko-KR" dirty="0" err="1"/>
              <a:t>setTimeout</a:t>
            </a:r>
            <a:r>
              <a:rPr lang="en-US" altLang="ko-KR" dirty="0"/>
              <a:t> </a:t>
            </a:r>
            <a:r>
              <a:rPr lang="ko-KR" altLang="en-US" dirty="0"/>
              <a:t>함수를 비동기로 실행시킴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98F5-8939-4FEE-B4BB-0EAF9E56A7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2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BC60-8B36-4B86-A984-6D0A15BC4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63AE3-9E6D-460C-A36F-9A05AD07E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91C64-71ED-41AE-AD5A-6170BA77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3630-F406-4EDB-94B8-6E714FA88EC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AB4FC-ECBE-4C4A-A13B-EE768FDA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79791-3BCE-4403-A3BD-EA7BF8A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FD3-5E53-4621-B36D-5D04DED36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7A7F4-FC5A-4176-936C-DF222AB7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382B3-9B90-4D2F-8DD1-1766276FD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08945-3F1C-404C-8B7A-452C06DB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3630-F406-4EDB-94B8-6E714FA88EC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24C6-F9A1-4C14-AB76-9FDC628B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C452-8A08-4A65-BD2F-2AFF91AE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FD3-5E53-4621-B36D-5D04DED36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3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69B4A-D832-45FF-8454-B8640F688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291A58-355A-40C7-8236-1DCDBE19F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78E13-7858-44F1-8C69-EB32C4FE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3630-F406-4EDB-94B8-6E714FA88EC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D3D16-D492-4944-88B2-69F66622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68A64-DE13-4406-A1AE-B9E112F0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FD3-5E53-4621-B36D-5D04DED36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B120B-0123-4210-B62B-16EB12E0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BA47E-1F60-4994-9126-F66EE6292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FA52-8B60-4D42-B64B-3C25132A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3630-F406-4EDB-94B8-6E714FA88EC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9205A-5402-4599-9060-577E326E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D3DC7-190B-4074-B753-D5D6B7A3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FD3-5E53-4621-B36D-5D04DED36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2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69D27-248D-47FA-AA2F-E39C24E5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6A6C-160A-4E85-A1BA-6C1BA5DDE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6C87A-1834-4F05-B4C6-F557C4B4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3630-F406-4EDB-94B8-6E714FA88EC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7C52A-101D-4875-9C2D-CE6BFBC7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F9133-108E-4BB5-AB9B-EB9EE97C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FD3-5E53-4621-B36D-5D04DED36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0014-7B71-49BC-9D13-6E57CA00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7A653-CAFA-44AD-9818-33A318998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ADBBB7-1461-4229-A011-70B22DEEC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C06CE-4E8D-43DB-8376-D972EE1D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3630-F406-4EDB-94B8-6E714FA88EC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50AD2-C4CC-4AE5-93B3-EEF3D180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EF83E-BE48-4251-B099-151ECFA5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FD3-5E53-4621-B36D-5D04DED36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2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5B7B2-361C-4204-88E4-EE9B4B67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BA87E-49CC-4ECC-BB9F-61B20472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1CA184-03E4-490B-AFC2-A016FD02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834330-E124-4EEA-8D03-461CB0D05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DE2873-CE9C-4875-BAEC-751ED35D0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5C1B80-42D0-4860-8EC6-45C3D269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3630-F406-4EDB-94B8-6E714FA88EC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710CE-FF0A-413F-A193-2D9F420D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040124-061D-43FE-94B1-5D33E5B5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FD3-5E53-4621-B36D-5D04DED36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BFFFC-EC50-4BEE-AC1C-8EA933D5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A090D-E273-4048-A2EE-52D3054A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3630-F406-4EDB-94B8-6E714FA88EC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F5FA5-6759-4772-B2AD-3C8E71C0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9594F7-5797-463C-874A-51CD2E1C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FD3-5E53-4621-B36D-5D04DED36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FAD703-551A-4242-A499-8A5673DF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3630-F406-4EDB-94B8-6E714FA88EC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943185-D8AA-420F-9374-F1E7F35F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6C368-F9FD-4057-B842-4F2C54C6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FD3-5E53-4621-B36D-5D04DED36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9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67394-BDFF-4EBA-A4B5-FBD334AF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8758C-5523-4904-B1A8-8426C837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29BD07-05F9-460C-96C5-5D1360FEA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A0C1F-9C26-42EC-956C-3266BEE8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3630-F406-4EDB-94B8-6E714FA88EC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CDD96-BA59-482D-9C56-53560327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B0FE0-4152-4023-908A-53A0E4B3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FD3-5E53-4621-B36D-5D04DED36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7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095CF-24E0-4F05-82D7-092220C9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45AF0-4C58-462A-B30D-A6A0688EB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D438E1-CF8D-4FC0-BB80-AFD73EFA8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35B48B-A305-4F03-8F02-8C2C88E0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3630-F406-4EDB-94B8-6E714FA88EC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62ABE-6447-4B9E-AEFF-668A6FF3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809E1-C4AB-4198-A2C3-A1933565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8FD3-5E53-4621-B36D-5D04DED36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FF5793-9DBA-4A0E-A72B-B9FE3106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8FDF9-6982-4B99-BD40-8D165058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58F14-12ED-4CC3-8374-224215CE5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3630-F406-4EDB-94B8-6E714FA88EC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641FE-800D-474D-90AA-98C871DCE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31DD6-5083-4D60-B16A-E5832A16B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8FD3-5E53-4621-B36D-5D04DED36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8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6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B7FD2-572D-4305-85D8-4B74BB229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프레임워크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C53384-3999-4EE8-A916-8FF5E2ED9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8298"/>
            <a:ext cx="9144000" cy="1655762"/>
          </a:xfrm>
        </p:spPr>
        <p:txBody>
          <a:bodyPr/>
          <a:lstStyle/>
          <a:p>
            <a:r>
              <a:rPr lang="ko-KR" altLang="en-US" dirty="0"/>
              <a:t>최진우</a:t>
            </a:r>
          </a:p>
        </p:txBody>
      </p:sp>
    </p:spTree>
    <p:extLst>
      <p:ext uri="{BB962C8B-B14F-4D97-AF65-F5344CB8AC3E}">
        <p14:creationId xmlns:p14="http://schemas.microsoft.com/office/powerpoint/2010/main" val="171913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0047-65F5-41F8-9B69-CCE0F43E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41D47-A098-4321-A397-439CD058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8" y="228599"/>
            <a:ext cx="2976562" cy="20322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D8ABF9-689C-40A2-BD67-805AD21D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76375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E101BDE-66D5-404B-BB9F-6B9E0DB68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9"/>
          <a:stretch/>
        </p:blipFill>
        <p:spPr bwMode="auto">
          <a:xfrm>
            <a:off x="423862" y="1476374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13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0047-65F5-41F8-9B69-CCE0F43E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41D47-A098-4321-A397-439CD058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8" y="228599"/>
            <a:ext cx="2976562" cy="20322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D8ABF9-689C-40A2-BD67-805AD21D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76375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5F58FA0-8728-4B23-B4D4-F43C84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476375"/>
            <a:ext cx="83343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2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0047-65F5-41F8-9B69-CCE0F43E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41D47-A098-4321-A397-439CD058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8" y="228599"/>
            <a:ext cx="2976562" cy="20322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D8ABF9-689C-40A2-BD67-805AD21D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76375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34EB784-2058-49AD-83A8-71C838A4A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500187"/>
            <a:ext cx="833437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8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0047-65F5-41F8-9B69-CCE0F43E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41D47-A098-4321-A397-439CD058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8" y="228599"/>
            <a:ext cx="2976562" cy="20322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D8ABF9-689C-40A2-BD67-805AD21D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76375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AE2D1E9-5037-46E8-BDEA-568C18905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476375"/>
            <a:ext cx="83343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8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0047-65F5-41F8-9B69-CCE0F43E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41D47-A098-4321-A397-439CD058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8" y="228599"/>
            <a:ext cx="2976562" cy="20322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D8ABF9-689C-40A2-BD67-805AD21D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76375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34B6DD3-35AB-449E-9570-13C0034D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400175"/>
            <a:ext cx="833437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0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0047-65F5-41F8-9B69-CCE0F43E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41D47-A098-4321-A397-439CD058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8" y="228599"/>
            <a:ext cx="2976562" cy="20322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D8ABF9-689C-40A2-BD67-805AD21D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76375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9E079B5-CE9C-4EBE-878C-DB376F39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476375"/>
            <a:ext cx="8334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4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0047-65F5-41F8-9B69-CCE0F43E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41D47-A098-4321-A397-439CD058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8" y="228599"/>
            <a:ext cx="2976562" cy="20322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D8ABF9-689C-40A2-BD67-805AD21D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76375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4A934F-2302-4EB9-AAED-BF4BD1EB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381125"/>
            <a:ext cx="83343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98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0047-65F5-41F8-9B69-CCE0F43E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41D47-A098-4321-A397-439CD058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8" y="228599"/>
            <a:ext cx="2976562" cy="20322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D8ABF9-689C-40A2-BD67-805AD21D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76375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4A934F-2302-4EB9-AAED-BF4BD1EB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381125"/>
            <a:ext cx="83343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55D78CE-E113-421F-8F43-F116822FD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1" y="1381125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80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35653-51CB-4F3B-B292-D6AE9F5E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의 장점 </a:t>
            </a:r>
            <a:r>
              <a:rPr lang="en-US" altLang="ko-KR" dirty="0"/>
              <a:t>- </a:t>
            </a:r>
            <a:r>
              <a:rPr lang="ko-KR" altLang="en-US" dirty="0"/>
              <a:t>단순함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8B8FB-8C1F-4E3A-82BA-99372B32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 </a:t>
            </a:r>
            <a:r>
              <a:rPr lang="ko-KR" altLang="en-US" dirty="0"/>
              <a:t>설치 </a:t>
            </a:r>
            <a:r>
              <a:rPr lang="en-US" altLang="ko-KR" dirty="0"/>
              <a:t>-&gt; express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실행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447A4-571E-4A23-A1F4-64896F115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98"/>
          <a:stretch/>
        </p:blipFill>
        <p:spPr>
          <a:xfrm>
            <a:off x="838200" y="3636260"/>
            <a:ext cx="10046525" cy="29994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C125EC-425A-40A3-9255-ADBE76AD2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49515"/>
            <a:ext cx="7505432" cy="7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8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FB535-E21E-4B8A-85FE-4FA51D70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의 장점 </a:t>
            </a:r>
            <a:r>
              <a:rPr lang="en-US" altLang="ko-KR" dirty="0"/>
              <a:t>– JSON</a:t>
            </a:r>
            <a:r>
              <a:rPr lang="ko-KR" altLang="en-US" dirty="0"/>
              <a:t> 접근성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864B8-E5BF-4049-BED6-BE354BBC2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337"/>
            <a:ext cx="10515600" cy="4351338"/>
          </a:xfrm>
        </p:spPr>
        <p:txBody>
          <a:bodyPr/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JavaScript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언어 자체가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JSON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을 지원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D32A75-E5D0-4353-A1D0-429BEDE6A21A}"/>
              </a:ext>
            </a:extLst>
          </p:cNvPr>
          <p:cNvCxnSpPr/>
          <p:nvPr/>
        </p:nvCxnSpPr>
        <p:spPr>
          <a:xfrm>
            <a:off x="3971925" y="2528888"/>
            <a:ext cx="0" cy="363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F0BAE8-E5E6-43A4-B72A-8E93F01A7FD4}"/>
              </a:ext>
            </a:extLst>
          </p:cNvPr>
          <p:cNvCxnSpPr/>
          <p:nvPr/>
        </p:nvCxnSpPr>
        <p:spPr>
          <a:xfrm>
            <a:off x="8401050" y="2528888"/>
            <a:ext cx="0" cy="363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204C70-CCFA-4A5F-BFD8-2079446A4ED5}"/>
              </a:ext>
            </a:extLst>
          </p:cNvPr>
          <p:cNvCxnSpPr>
            <a:cxnSpLocks/>
          </p:cNvCxnSpPr>
          <p:nvPr/>
        </p:nvCxnSpPr>
        <p:spPr>
          <a:xfrm>
            <a:off x="1154906" y="5386388"/>
            <a:ext cx="9882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73600A-3362-4D1A-9BBF-D6674A226FAB}"/>
              </a:ext>
            </a:extLst>
          </p:cNvPr>
          <p:cNvSpPr/>
          <p:nvPr/>
        </p:nvSpPr>
        <p:spPr>
          <a:xfrm>
            <a:off x="1478757" y="5546723"/>
            <a:ext cx="1852612" cy="81438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DB</a:t>
            </a:r>
            <a:endParaRPr lang="ko-KR" altLang="en-US" sz="3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B05CA6-115A-4EC8-8615-806A9DC957F7}"/>
              </a:ext>
            </a:extLst>
          </p:cNvPr>
          <p:cNvSpPr/>
          <p:nvPr/>
        </p:nvSpPr>
        <p:spPr>
          <a:xfrm>
            <a:off x="4751783" y="5546723"/>
            <a:ext cx="2688431" cy="81438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Server-Side</a:t>
            </a:r>
            <a:endParaRPr lang="ko-KR" altLang="en-US" sz="3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6E609E-854F-4566-84C6-47F80D1A2478}"/>
              </a:ext>
            </a:extLst>
          </p:cNvPr>
          <p:cNvSpPr/>
          <p:nvPr/>
        </p:nvSpPr>
        <p:spPr>
          <a:xfrm>
            <a:off x="9055300" y="5551485"/>
            <a:ext cx="1852612" cy="81438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View</a:t>
            </a:r>
            <a:endParaRPr lang="ko-KR" altLang="en-US" sz="3200" dirty="0"/>
          </a:p>
        </p:txBody>
      </p:sp>
      <p:pic>
        <p:nvPicPr>
          <p:cNvPr id="1026" name="Picture 2" descr="DB - MongoDB란?(NoSQL,Document)">
            <a:extLst>
              <a:ext uri="{FF2B5EF4-FFF2-40B4-BE49-F238E27FC236}">
                <a16:creationId xmlns:a16="http://schemas.microsoft.com/office/drawing/2014/main" id="{681C54E7-DC11-4676-A21F-75D750CD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0" y="2302474"/>
            <a:ext cx="3422442" cy="114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내부 구조">
            <a:extLst>
              <a:ext uri="{FF2B5EF4-FFF2-40B4-BE49-F238E27FC236}">
                <a16:creationId xmlns:a16="http://schemas.microsoft.com/office/drawing/2014/main" id="{738B459F-6DB5-4FCF-8001-1017CDF35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0" y="3787294"/>
            <a:ext cx="3005137" cy="12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OnAD 기술블로그|Express.js로 서버개발을 익스프레스 태워뿌자!">
            <a:extLst>
              <a:ext uri="{FF2B5EF4-FFF2-40B4-BE49-F238E27FC236}">
                <a16:creationId xmlns:a16="http://schemas.microsoft.com/office/drawing/2014/main" id="{6A133250-3F1C-44A2-8D13-0AAA3D96A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85" y="2927143"/>
            <a:ext cx="3160426" cy="197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L 09 | JavaScript, variables, data types">
            <a:extLst>
              <a:ext uri="{FF2B5EF4-FFF2-40B4-BE49-F238E27FC236}">
                <a16:creationId xmlns:a16="http://schemas.microsoft.com/office/drawing/2014/main" id="{B5A5E9DC-C2FA-40B4-B54D-8239A3B9C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0" t="34250" r="19750" b="38250"/>
          <a:stretch/>
        </p:blipFill>
        <p:spPr bwMode="auto">
          <a:xfrm>
            <a:off x="8658872" y="2441424"/>
            <a:ext cx="2437106" cy="8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Vue.js 기본 사용법">
            <a:extLst>
              <a:ext uri="{FF2B5EF4-FFF2-40B4-BE49-F238E27FC236}">
                <a16:creationId xmlns:a16="http://schemas.microsoft.com/office/drawing/2014/main" id="{13A814AC-8C63-42D6-8C26-932CD4EFA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55" y="4182326"/>
            <a:ext cx="2089866" cy="125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act.js) 누구보다 쉽게 react.js설치해보기">
            <a:extLst>
              <a:ext uri="{FF2B5EF4-FFF2-40B4-BE49-F238E27FC236}">
                <a16:creationId xmlns:a16="http://schemas.microsoft.com/office/drawing/2014/main" id="{55663733-7838-4CC4-BBBF-0BA634F61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372" y="3583265"/>
            <a:ext cx="1959698" cy="86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56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4D7C43-E1D5-465F-AFC3-49242FCC9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10" y="1205284"/>
            <a:ext cx="8162925" cy="2333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43DB1A-4543-407E-88B8-F1C0A0A31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010" y="4088699"/>
            <a:ext cx="7505432" cy="7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4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1D75-1798-4BDE-9D68-1601EFB4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의 장점 </a:t>
            </a:r>
            <a:r>
              <a:rPr lang="en-US" altLang="ko-KR" dirty="0"/>
              <a:t>– </a:t>
            </a:r>
            <a:r>
              <a:rPr lang="ko-KR" altLang="en-US" dirty="0"/>
              <a:t>미들웨어의 편리함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10DF8-6D9F-43F9-B1EB-15005B0F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미들웨어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 클라이언트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Req(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요청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와 서버의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 Res(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응답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 사이에 목적에 맞게 진행되는 기능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D87CFB0-E075-4B3F-86EB-D21B02B92546}"/>
              </a:ext>
            </a:extLst>
          </p:cNvPr>
          <p:cNvSpPr/>
          <p:nvPr/>
        </p:nvSpPr>
        <p:spPr>
          <a:xfrm>
            <a:off x="1569024" y="3223131"/>
            <a:ext cx="1852612" cy="8143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ko-KR" altLang="en-US" dirty="0"/>
              <a:t>레벨 미들웨어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FE296F-EA79-4DF9-86E5-DA9A5D76F037}"/>
              </a:ext>
            </a:extLst>
          </p:cNvPr>
          <p:cNvSpPr/>
          <p:nvPr/>
        </p:nvSpPr>
        <p:spPr>
          <a:xfrm>
            <a:off x="1573786" y="4236353"/>
            <a:ext cx="1852612" cy="8143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 레벨</a:t>
            </a:r>
            <a:endParaRPr lang="en-US" altLang="ko-KR" dirty="0"/>
          </a:p>
          <a:p>
            <a:pPr algn="ctr"/>
            <a:r>
              <a:rPr lang="ko-KR" altLang="en-US" dirty="0"/>
              <a:t>미들웨어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023BC4-C96E-4842-BEE8-599AAE2B1AA6}"/>
              </a:ext>
            </a:extLst>
          </p:cNvPr>
          <p:cNvSpPr/>
          <p:nvPr/>
        </p:nvSpPr>
        <p:spPr>
          <a:xfrm>
            <a:off x="1569024" y="5249575"/>
            <a:ext cx="1852612" cy="8143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에러 핸들링</a:t>
            </a:r>
            <a:endParaRPr lang="en-US" altLang="ko-KR" dirty="0"/>
          </a:p>
          <a:p>
            <a:pPr algn="ctr"/>
            <a:r>
              <a:rPr lang="ko-KR" altLang="en-US" dirty="0"/>
              <a:t>미들웨어</a:t>
            </a:r>
          </a:p>
        </p:txBody>
      </p:sp>
      <p:pic>
        <p:nvPicPr>
          <p:cNvPr id="1028" name="Picture 4" descr="Express.js의 미들웨어(Middleware)">
            <a:extLst>
              <a:ext uri="{FF2B5EF4-FFF2-40B4-BE49-F238E27FC236}">
                <a16:creationId xmlns:a16="http://schemas.microsoft.com/office/drawing/2014/main" id="{382A7917-93B1-46A8-AC9F-1D108A63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07" y="2321362"/>
            <a:ext cx="5103829" cy="444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31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7C0313-AD17-4542-A573-7B7FD5C3571F}"/>
              </a:ext>
            </a:extLst>
          </p:cNvPr>
          <p:cNvSpPr/>
          <p:nvPr/>
        </p:nvSpPr>
        <p:spPr>
          <a:xfrm>
            <a:off x="310054" y="184553"/>
            <a:ext cx="1852612" cy="8143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 레벨</a:t>
            </a:r>
            <a:endParaRPr lang="en-US" altLang="ko-KR" dirty="0"/>
          </a:p>
          <a:p>
            <a:pPr algn="ctr"/>
            <a:r>
              <a:rPr lang="ko-KR" altLang="en-US" dirty="0"/>
              <a:t>미들웨어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5EE05C-E592-41AA-8D5C-59D014C71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54" y="1425852"/>
            <a:ext cx="6772275" cy="1819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C8FDD57-D273-40C2-8C00-60C26BF96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336" y="737352"/>
            <a:ext cx="4143375" cy="6000750"/>
          </a:xfrm>
          <a:prstGeom prst="rect">
            <a:avLst/>
          </a:prstGeom>
        </p:spPr>
      </p:pic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B18DBFD7-1039-417D-964F-F883C0EBE405}"/>
              </a:ext>
            </a:extLst>
          </p:cNvPr>
          <p:cNvSpPr/>
          <p:nvPr/>
        </p:nvSpPr>
        <p:spPr>
          <a:xfrm rot="5400000">
            <a:off x="-416377" y="3304392"/>
            <a:ext cx="2963211" cy="973561"/>
          </a:xfrm>
          <a:prstGeom prst="bentUpArrow">
            <a:avLst>
              <a:gd name="adj1" fmla="val 11681"/>
              <a:gd name="adj2" fmla="val 23156"/>
              <a:gd name="adj3" fmla="val 220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0AF623-801C-46EC-A209-F383093170A2}"/>
              </a:ext>
            </a:extLst>
          </p:cNvPr>
          <p:cNvSpPr/>
          <p:nvPr/>
        </p:nvSpPr>
        <p:spPr>
          <a:xfrm>
            <a:off x="578447" y="2036190"/>
            <a:ext cx="863853" cy="273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6D115DB-9333-439C-9FC3-8CBEB6392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720" y="2454421"/>
            <a:ext cx="5276140" cy="43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6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C29EF-DE36-425C-B4A6-F55F194C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8800" dirty="0"/>
              <a:t>보안문서</a:t>
            </a:r>
          </a:p>
        </p:txBody>
      </p:sp>
    </p:spTree>
    <p:extLst>
      <p:ext uri="{BB962C8B-B14F-4D97-AF65-F5344CB8AC3E}">
        <p14:creationId xmlns:p14="http://schemas.microsoft.com/office/powerpoint/2010/main" val="3481748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A088FA5-064B-48AD-8F18-9A45FBB12A3D}"/>
              </a:ext>
            </a:extLst>
          </p:cNvPr>
          <p:cNvSpPr/>
          <p:nvPr/>
        </p:nvSpPr>
        <p:spPr>
          <a:xfrm>
            <a:off x="314719" y="189426"/>
            <a:ext cx="1852612" cy="8143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ko-KR" altLang="en-US" dirty="0"/>
              <a:t>레벨 미들웨어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846CB-A4FA-43BA-9E59-FD5B85F2536B}"/>
              </a:ext>
            </a:extLst>
          </p:cNvPr>
          <p:cNvSpPr txBox="1"/>
          <p:nvPr/>
        </p:nvSpPr>
        <p:spPr>
          <a:xfrm>
            <a:off x="2507529" y="266383"/>
            <a:ext cx="8798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effectLst/>
                <a:latin typeface="+mj-lt"/>
              </a:rPr>
              <a:t>app.use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+mj-lt"/>
              </a:rPr>
              <a:t>()</a:t>
            </a:r>
            <a:r>
              <a:rPr lang="ko-KR" altLang="en-US" dirty="0">
                <a:solidFill>
                  <a:srgbClr val="000000"/>
                </a:solidFill>
                <a:effectLst/>
                <a:latin typeface="+mj-lt"/>
              </a:rPr>
              <a:t> 및 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+mj-lt"/>
              </a:rPr>
              <a:t>app.METHOD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+mj-lt"/>
              </a:rPr>
              <a:t>()</a:t>
            </a:r>
            <a:r>
              <a:rPr lang="ko-KR" altLang="en-US" dirty="0">
                <a:solidFill>
                  <a:srgbClr val="000000"/>
                </a:solidFill>
                <a:effectLst/>
                <a:latin typeface="+mj-lt"/>
              </a:rPr>
              <a:t>를 이용해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+mj-lt"/>
              </a:rPr>
              <a:t>미들웨어를 어플리케이션 영역에서 지정한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+mj-lt"/>
              </a:rPr>
              <a:t>path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+mj-lt"/>
              </a:rPr>
              <a:t>대로 처리 가능</a:t>
            </a:r>
            <a:r>
              <a:rPr lang="ko-KR" altLang="en-US" dirty="0">
                <a:solidFill>
                  <a:srgbClr val="000000"/>
                </a:solidFill>
                <a:effectLst/>
                <a:latin typeface="+mj-lt"/>
              </a:rPr>
              <a:t>하게 하도록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함</a:t>
            </a:r>
            <a:br>
              <a:rPr lang="ko-KR" altLang="en-US" dirty="0">
                <a:effectLst/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6546C4-865F-48E3-96B5-D413A1F43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9713"/>
            <a:ext cx="12192000" cy="20022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0FB581-41D0-4973-AC50-8B84C6A7E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64503"/>
            <a:ext cx="12192000" cy="31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6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3A07E-6CDE-4374-824B-50FBF983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E8293-1071-4405-AEBA-0FD771AA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응용 프로그램 표준 구조를 구현하는 클래스와 라이브러리 모임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 KR"/>
              </a:rPr>
              <a:t>웹 프레임워크</a:t>
            </a:r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"/>
              </a:rPr>
              <a:t>Front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End</a:t>
            </a:r>
          </a:p>
          <a:p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"/>
              </a:rPr>
              <a:t>Back End</a:t>
            </a:r>
          </a:p>
          <a:p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endParaRPr lang="ko-KR" altLang="en-US" dirty="0"/>
          </a:p>
        </p:txBody>
      </p:sp>
      <p:pic>
        <p:nvPicPr>
          <p:cNvPr id="1026" name="Picture 2" descr="Vue.js 기본 사용법">
            <a:extLst>
              <a:ext uri="{FF2B5EF4-FFF2-40B4-BE49-F238E27FC236}">
                <a16:creationId xmlns:a16="http://schemas.microsoft.com/office/drawing/2014/main" id="{B6B53F1F-7D72-4D2C-9246-AB37CF24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84" y="3048327"/>
            <a:ext cx="2551946" cy="15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.js) 누구보다 쉽게 react.js설치해보기">
            <a:extLst>
              <a:ext uri="{FF2B5EF4-FFF2-40B4-BE49-F238E27FC236}">
                <a16:creationId xmlns:a16="http://schemas.microsoft.com/office/drawing/2014/main" id="{9411FE19-2321-4D9E-B09A-D3C90648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18" y="3304251"/>
            <a:ext cx="2991768" cy="131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] ✓ 스프링 프레임워크란 ?">
            <a:extLst>
              <a:ext uri="{FF2B5EF4-FFF2-40B4-BE49-F238E27FC236}">
                <a16:creationId xmlns:a16="http://schemas.microsoft.com/office/drawing/2014/main" id="{A92777E7-C313-4959-93FF-05ABACD9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84" y="4874527"/>
            <a:ext cx="3096016" cy="16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nAD 기술블로그|Express.js로 서버개발을 익스프레스 태워뿌자!">
            <a:extLst>
              <a:ext uri="{FF2B5EF4-FFF2-40B4-BE49-F238E27FC236}">
                <a16:creationId xmlns:a16="http://schemas.microsoft.com/office/drawing/2014/main" id="{94D13650-36CE-4222-966F-C3D8F3B88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45" y="4874527"/>
            <a:ext cx="3160426" cy="197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jango] 02. Django 시작, Hello World 출력">
            <a:extLst>
              <a:ext uri="{FF2B5EF4-FFF2-40B4-BE49-F238E27FC236}">
                <a16:creationId xmlns:a16="http://schemas.microsoft.com/office/drawing/2014/main" id="{5581AFAE-A73E-45A7-83E5-2BFE5FA3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4746125"/>
            <a:ext cx="2505855" cy="187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7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27457-3B30-4CFE-B8A5-9511C99A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vs Express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F9272-9A3F-4344-BD88-C482532B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프레임워크는 기반언어의 차이가 존재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자바 </a:t>
            </a:r>
            <a:r>
              <a:rPr lang="en-US" altLang="ko-KR" dirty="0"/>
              <a:t>vs Node.js vs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Node.js : V8 </a:t>
            </a:r>
            <a:r>
              <a:rPr lang="ko-KR" altLang="en-US" dirty="0"/>
              <a:t>자바스크립트 엔진으로 빌드 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자바스크립트 런타임</a:t>
            </a:r>
            <a:r>
              <a:rPr lang="en-US" altLang="ko-KR" dirty="0"/>
              <a:t>(</a:t>
            </a:r>
            <a:r>
              <a:rPr lang="ko-KR" altLang="en-US" dirty="0"/>
              <a:t>실행환경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V8 : C++</a:t>
            </a:r>
            <a:r>
              <a:rPr lang="ko-KR" altLang="en-US" dirty="0"/>
              <a:t>로 작성된 자바스크립트 전용 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어셈블리 엔진</a:t>
            </a:r>
            <a:r>
              <a:rPr lang="en-US" altLang="ko-KR" dirty="0"/>
              <a:t> (vs JVM)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2" name="Picture 4" descr="Node.js - 위키백과, 우리 모두의 백과사전">
            <a:extLst>
              <a:ext uri="{FF2B5EF4-FFF2-40B4-BE49-F238E27FC236}">
                <a16:creationId xmlns:a16="http://schemas.microsoft.com/office/drawing/2014/main" id="{36FBFD55-700A-4925-B03B-C018EBB4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662" y="2860988"/>
            <a:ext cx="2805594" cy="17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5ECBB2-4E86-45F5-BE80-9A2E5190D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350" y="4838974"/>
            <a:ext cx="1664217" cy="14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B0520-743F-49D9-A645-10D8A209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방식의 차이</a:t>
            </a:r>
            <a:r>
              <a:rPr lang="en-US" altLang="ko-KR" dirty="0"/>
              <a:t> – Java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94CAA4-34E3-48EE-AA05-AB3F2DB04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1374"/>
          <a:stretch/>
        </p:blipFill>
        <p:spPr>
          <a:xfrm>
            <a:off x="757237" y="1955530"/>
            <a:ext cx="3133725" cy="4684075"/>
          </a:xfr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B72AA69-5EF1-4C0C-A605-8710268035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Multi Thread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3273C3-7818-489F-9CE7-61086A4BE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512" y="2360159"/>
            <a:ext cx="8324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D6E0C-8B08-463A-B020-722CC4BB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2" y="419893"/>
            <a:ext cx="10515600" cy="1325563"/>
          </a:xfrm>
        </p:spPr>
        <p:txBody>
          <a:bodyPr/>
          <a:lstStyle/>
          <a:p>
            <a:r>
              <a:rPr lang="ko-KR" altLang="en-US" dirty="0"/>
              <a:t>동작 방식의 차이</a:t>
            </a:r>
            <a:r>
              <a:rPr lang="en-US" altLang="ko-KR" dirty="0"/>
              <a:t> – Node.js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E7C44-85B1-40EB-8E1F-30AA609B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Thread (</a:t>
            </a:r>
            <a:r>
              <a:rPr lang="ko-KR" altLang="en-US" dirty="0"/>
              <a:t>이벤트 루프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Non blocking IO / Async(</a:t>
            </a:r>
            <a:r>
              <a:rPr lang="ko-KR" altLang="en-US" dirty="0"/>
              <a:t>비동기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F54E40-70D1-4815-80DF-47E24B44B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4" y="3152775"/>
            <a:ext cx="82962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0047-65F5-41F8-9B69-CCE0F43E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루프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D8ABF9-689C-40A2-BD67-805AD21D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76375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A41D47-A098-4321-A397-439CD058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752" y="2408963"/>
            <a:ext cx="5464248" cy="37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9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0047-65F5-41F8-9B69-CCE0F43E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41D47-A098-4321-A397-439CD058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8" y="228599"/>
            <a:ext cx="2976562" cy="20322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D8ABF9-689C-40A2-BD67-805AD21D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76375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603E110-4376-4972-9D61-E33737BB5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9"/>
          <a:stretch/>
        </p:blipFill>
        <p:spPr bwMode="auto">
          <a:xfrm>
            <a:off x="423862" y="1476375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40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0047-65F5-41F8-9B69-CCE0F43E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41D47-A098-4321-A397-439CD058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8" y="228599"/>
            <a:ext cx="2976562" cy="20322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D8ABF9-689C-40A2-BD67-805AD21D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76375"/>
            <a:ext cx="83343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EF6A791A-6791-4D82-953A-349BF9CF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466850"/>
            <a:ext cx="833437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4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956</Words>
  <Application>Microsoft Office PowerPoint</Application>
  <PresentationFormat>와이드스크린</PresentationFormat>
  <Paragraphs>174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Apple SD Gothic Neo</vt:lpstr>
      <vt:lpstr>-apple-system</vt:lpstr>
      <vt:lpstr>Avenir</vt:lpstr>
      <vt:lpstr>Noto Sans KR</vt:lpstr>
      <vt:lpstr>Spoqa Han Sans</vt:lpstr>
      <vt:lpstr>맑은 고딕</vt:lpstr>
      <vt:lpstr>Arial</vt:lpstr>
      <vt:lpstr>Office 테마</vt:lpstr>
      <vt:lpstr>Express 프레임워크</vt:lpstr>
      <vt:lpstr>PowerPoint 프레젠테이션</vt:lpstr>
      <vt:lpstr>프레임워크</vt:lpstr>
      <vt:lpstr>Spring vs Express</vt:lpstr>
      <vt:lpstr>동작 방식의 차이 – Java</vt:lpstr>
      <vt:lpstr>동작 방식의 차이 – Node.js</vt:lpstr>
      <vt:lpstr>이벤트 루프</vt:lpstr>
      <vt:lpstr>이벤트 루프</vt:lpstr>
      <vt:lpstr>이벤트 루프</vt:lpstr>
      <vt:lpstr>이벤트 루프</vt:lpstr>
      <vt:lpstr>이벤트 루프</vt:lpstr>
      <vt:lpstr>이벤트 루프</vt:lpstr>
      <vt:lpstr>이벤트 루프</vt:lpstr>
      <vt:lpstr>이벤트 루프</vt:lpstr>
      <vt:lpstr>이벤트 루프</vt:lpstr>
      <vt:lpstr>이벤트 루프</vt:lpstr>
      <vt:lpstr>이벤트 루프</vt:lpstr>
      <vt:lpstr>Express 의 장점 - 단순함 </vt:lpstr>
      <vt:lpstr>Express 의 장점 – JSON 접근성</vt:lpstr>
      <vt:lpstr>Express 의 장점 – 미들웨어의 편리함</vt:lpstr>
      <vt:lpstr>PowerPoint 프레젠테이션</vt:lpstr>
      <vt:lpstr>보안문서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프레임워크</dc:title>
  <dc:creator>최진우</dc:creator>
  <cp:lastModifiedBy>최 진우</cp:lastModifiedBy>
  <cp:revision>20</cp:revision>
  <dcterms:created xsi:type="dcterms:W3CDTF">2021-07-31T15:53:59Z</dcterms:created>
  <dcterms:modified xsi:type="dcterms:W3CDTF">2021-08-05T02:14:00Z</dcterms:modified>
</cp:coreProperties>
</file>