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9" r:id="rId3"/>
    <p:sldId id="306" r:id="rId4"/>
    <p:sldId id="308" r:id="rId5"/>
    <p:sldId id="290" r:id="rId6"/>
    <p:sldId id="291" r:id="rId7"/>
    <p:sldId id="288" r:id="rId8"/>
    <p:sldId id="292" r:id="rId9"/>
    <p:sldId id="309" r:id="rId10"/>
    <p:sldId id="293" r:id="rId11"/>
    <p:sldId id="297" r:id="rId12"/>
    <p:sldId id="299" r:id="rId13"/>
    <p:sldId id="312" r:id="rId14"/>
    <p:sldId id="307" r:id="rId15"/>
    <p:sldId id="310" r:id="rId16"/>
    <p:sldId id="311" r:id="rId17"/>
    <p:sldId id="300" r:id="rId18"/>
    <p:sldId id="295" r:id="rId19"/>
    <p:sldId id="304" r:id="rId20"/>
    <p:sldId id="296" r:id="rId21"/>
    <p:sldId id="302" r:id="rId22"/>
    <p:sldId id="30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304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0302" autoAdjust="0"/>
  </p:normalViewPr>
  <p:slideViewPr>
    <p:cSldViewPr snapToGrid="0" showGuides="1">
      <p:cViewPr varScale="1">
        <p:scale>
          <a:sx n="77" d="100"/>
          <a:sy n="77" d="100"/>
        </p:scale>
        <p:origin x="907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A7CD3-B3AD-41F7-A147-0F57AD0B4598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332F-45D9-4031-B6DD-11C91546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8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Ecma_%EC%9D%B8%ED%84%B0%EB%82%B4%EC%85%94%EB%84%9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React(%EB%9D%BC%EC%9D%B4%EB%B8%8C%EB%9F%AC%EB%A6%AC)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1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다음은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입니다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넷스케이프는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표준화를 위해 자바스크립트 기술 규격을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1996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cma 인터내셔널"/>
              </a:rPr>
              <a:t>Ecma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cma 인터내셔널"/>
              </a:rPr>
              <a:t>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cma 인터내셔널"/>
              </a:rPr>
              <a:t>인터내셔널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제출하였습니다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일반 회의에서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채택됐다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스크립트는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ECMA-262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의해 표준화된 언어의 이름이다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9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1997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을 시작으로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2015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ECMAScript6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까지 발전했고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ECMAScript6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이후에도 매년 새로운 개정안이 발표되고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2009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ECMAScript5, 2015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ECMAScript6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에서 많은 부분이 변경되었고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ECMAScript6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를 표준으로 하는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JavaScript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가 가장 많이 사용되고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1999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ECMAScript3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2009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ECMAScript5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사이에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가 보이지 않는데요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ECMAScript4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이전 규격에서 변경점이 많았고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마이크로스프트사의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인터넷익스플로러가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참여하지 않으면서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표준이 합의되지 못하고 폐기되었습니다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4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의 개정안 발표가 더디게 진행되고 있던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2008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강력하고 빠른 자바스크립트 엔진을 탑재한 크롬이 등장하면서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다른 브라우저들도 성능 개선의 압박을 느끼게 되었습니다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그 결과로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표준에 대한 논의가 다시 시작되게 되었고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2009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ECMAScript5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개정안이 발표되게 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48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map, filter, reduce, some, every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메소드 지원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 / setter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사용하다가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json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뜨면서 지원하게 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 더 깐깐한 문법검사인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 지원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하는 것이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의 특징이고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ECMAScript6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는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let , const 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추가되고</a:t>
            </a:r>
            <a:endParaRPr lang="en-US" altLang="ko-KR" sz="12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Promise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도입되었습니다</a:t>
            </a:r>
            <a:endParaRPr lang="en-US" altLang="ko-KR" sz="12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Arrow 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 지원하고</a:t>
            </a:r>
            <a:endParaRPr lang="en-US" altLang="ko-KR" sz="12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Module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import/export 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등이 </a:t>
            </a: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ECMAScript6</a:t>
            </a:r>
            <a:r>
              <a:rPr lang="ko-KR" altLang="en-US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특징입니다</a:t>
            </a:r>
            <a:r>
              <a:rPr lang="en-US" altLang="ko-KR" sz="12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7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다음은 바닐라 자바스크립트 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바닐라 자바스크립트는 다른 라이브러리나 프레임워크를 사용하지 않은 순수한 자바스크립트를 의미하는데요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해외 소프트웨어 세계에서는 바닐라가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플레인을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의미한다고 합니다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라이브러리나 프레임워크를 쓰지 않기 때문에 당연히 다른 라이브러리나 프레임워크를 사용했을 때보다 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빠르고 호환성이 좋은 장점이 있습니다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10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바닐라 자바스크립트가 떠오르는 이유 여러가지 이유가 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스마트폰이 많이 사용되면서 한정적인 스마트폰의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CPU,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메모리 자원을 소비하면 안되고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자바스크립트가 발전하면서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언어로 사용이 되고 있습니다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그리고 오랫동안 큰 사랑을 받은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jQuery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무겁고 느리다는 단점이 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이외에 여러가지 이유가 있지만 간단하게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아무것도 붙이지 않은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성능이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좋다는게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바닐라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사용하는 이유입니다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08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저희가 많이 사용하는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jQuery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비교했을 때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아이디로 객체를 검색하는 기능은 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배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네임으로 객체를 검색하는 기능은 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425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배나 차이 나는데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저도 이렇게 까지 속도 차이가 나는지 몰랐었는데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바닐라 자바스크립트의 빠르다는 것을 알 수 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45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다음은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타입스크립트입니다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타입스크립트가 무엇인가 하면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 변수에 타입을 가미한 언어입니다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간단한 예시로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String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로 타입이 선언된 변수에 정수형 값을 넣게 되면 </a:t>
            </a:r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정수형 값은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string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형식에 할당할 수 없다는 에러를 발생시키게 됩니다</a:t>
            </a:r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변수가 지정된 타입의 값만 가질 수 있어서 규모가 큰 프로젝트에 적합하다고 볼 수 있습니다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.</a:t>
            </a: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0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타입스크립트는 자바스크립트의 수퍼셋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상위 집합이라고 불리는데요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자바스크립트의 표준인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ECMAScript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모든 기능 이외에 추가적으로 인터페이스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강력한 타입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제네릭 기능을 지원하는 언어입니다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브라우저는 타입스크립트는 실행시키지 못하는데요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그래서 비쥬얼스튜디오와 같은 툴에서 타입스크립트로 작성하면 자바스크립트로 컴파일 되어 동작하게 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8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첫번째로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에크마스크립트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바닐라 자바스크립트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타입스크립트 순서로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 말고 타입스크립트를 왜 사용해야 하는지에 대해서는 그림으로 잘 설명되는데요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정수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0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과 문자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0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은 비교하면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true</a:t>
            </a: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정수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0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과 빈배열을 비교해도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true</a:t>
            </a: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그런데 문자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0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과 빈배열을 비교하면 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false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입니다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.</a:t>
            </a: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자바스크립트는 프로젝트의 규모가 커지면 그림과 같이 비교하는 연산 뿐만 아니라 다양한 연산에서 </a:t>
            </a:r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endParaRPr lang="en-US" altLang="ko-KR" b="0" i="0" dirty="0">
              <a:solidFill>
                <a:srgbClr val="34495E"/>
              </a:solidFill>
              <a:effectLst/>
              <a:latin typeface="Lato"/>
            </a:endParaRPr>
          </a:p>
          <a:p>
            <a:pPr algn="l"/>
            <a:r>
              <a:rPr lang="ko-KR" altLang="en-US" b="0" i="0" dirty="0">
                <a:solidFill>
                  <a:srgbClr val="34495E"/>
                </a:solidFill>
                <a:effectLst/>
                <a:latin typeface="Lato"/>
              </a:rPr>
              <a:t>문제를 발생시킬 수 있고 또 이런 타입에 대한 문제는 찾기 어렵기 때문에 타입스크립트를 통해 자바스크립트의 단점을 개선할 수 있습니다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Lato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9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타입스크립트는 다양한 프레임워크에서 사용이 가능합니다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Google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의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Angular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프레임워크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뷰 </a:t>
            </a:r>
            <a:r>
              <a:rPr lang="en-US" altLang="ko-KR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js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	Facebook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의 </a:t>
            </a:r>
            <a:r>
              <a:rPr lang="ko-KR" altLang="en-US" b="0" i="0" u="none" strike="noStrike" dirty="0" err="1">
                <a:solidFill>
                  <a:srgbClr val="0275D8"/>
                </a:solidFill>
                <a:effectLst/>
                <a:latin typeface="Open Sans" panose="020B0606030504020204" pitchFamily="34" charset="0"/>
                <a:hlinkClick r:id="rId3" tooltip="React(라이브러리)"/>
              </a:rPr>
              <a:t>리액트</a:t>
            </a:r>
            <a:r>
              <a:rPr lang="ko-KR" altLang="en-US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ko-KR" altLang="en-US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데스크탑용 앱을 제작하는 일렉트론</a:t>
            </a:r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ko-KR" altLang="en-US" b="0" i="0" u="none" strike="noStrike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하이브리드앱을</a:t>
            </a:r>
            <a:r>
              <a:rPr lang="ko-KR" altLang="en-US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제작하는 </a:t>
            </a:r>
            <a:r>
              <a:rPr lang="ko-KR" altLang="en-US" b="0" i="0" u="none" strike="noStrike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아이오닉등</a:t>
            </a:r>
            <a:r>
              <a:rPr lang="ko-KR" altLang="en-US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다양한 프레임워크에서</a:t>
            </a:r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b="0" i="0" u="none" strike="noStrike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ko-KR" altLang="en-US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타입스크립트를 주력 언어로 지원하고 있고</a:t>
            </a:r>
            <a:r>
              <a:rPr lang="en-US" altLang="ko-KR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많은 프로젝트들이 타입스크립트로 개발이 되고 있습니다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지금까지 자바스크립트부터 타입스크립트까지 발표를 마치겠습니다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06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/>
              <a:t>첫번째로 자바스크립트 입니다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ko-KR" altLang="en-US" b="0" u="none" dirty="0"/>
              <a:t>자바스크립트는 가장 많이 사용되고 있는 프로그래밍 언어이고</a:t>
            </a:r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0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 err="1"/>
              <a:t>앵글러</a:t>
            </a:r>
            <a:r>
              <a:rPr lang="ko-KR" altLang="en-US" b="0" u="none" dirty="0"/>
              <a:t> 뷰 </a:t>
            </a:r>
            <a:r>
              <a:rPr lang="ko-KR" altLang="en-US" b="0" u="none" dirty="0" err="1"/>
              <a:t>리엑트</a:t>
            </a:r>
            <a:r>
              <a:rPr lang="ko-KR" altLang="en-US" b="0" u="none" dirty="0"/>
              <a:t> 노드 일렉트론 등 다양한 프레임워크들을 통해 </a:t>
            </a:r>
            <a:r>
              <a:rPr lang="ko-KR" altLang="en-US" b="0" u="none" dirty="0" err="1"/>
              <a:t>프론트엔드뿐만</a:t>
            </a:r>
            <a:r>
              <a:rPr lang="ko-KR" altLang="en-US" b="0" u="none" dirty="0"/>
              <a:t> 아니라 </a:t>
            </a:r>
            <a:r>
              <a:rPr lang="ko-KR" altLang="en-US" b="0" u="none" dirty="0" err="1"/>
              <a:t>백엔드</a:t>
            </a:r>
            <a:r>
              <a:rPr lang="ko-KR" altLang="en-US" b="0" u="none" dirty="0"/>
              <a:t> 분야에도 널리 쓰이는 언어입니다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이런 자바스크립트 언어가 어떻게 생겨났고 어떻게 발전했는지에 대해 발표를 준비했습니다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9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자바스크립트의 탄생에 대해 먼저 설명하겠습니다</a:t>
            </a:r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자바스크립트를 탄생시킨 브라우저는 </a:t>
            </a:r>
            <a:r>
              <a:rPr lang="ko-KR" altLang="en-US" b="0" i="0" u="non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넷스케이프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네비게이터인데요</a:t>
            </a:r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ko-KR" altLang="en-US" b="0" i="0" u="non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넷스케이프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네이게이터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브라우저가 출시되었고 시장점유율 </a:t>
            </a:r>
            <a:r>
              <a:rPr lang="en-US" altLang="ko-KR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90%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육박하는 폭발적인 반응을 얻었습니다</a:t>
            </a:r>
            <a:r>
              <a:rPr lang="en-US" altLang="ko-KR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당시에 웹 브라우저는 정적인 화면만 보여줬는데요</a:t>
            </a:r>
            <a:r>
              <a:rPr lang="en-US" altLang="ko-KR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이런 정적인 화면을 동적으로 제어하면 좋겠다는 생각을 하게 되었고</a:t>
            </a:r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8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u="none" dirty="0"/>
              <a:t>1995</a:t>
            </a:r>
            <a:r>
              <a:rPr lang="ko-KR" altLang="en-US" b="0" u="none" dirty="0"/>
              <a:t>년 </a:t>
            </a:r>
            <a:r>
              <a:rPr lang="ko-KR" altLang="en-US" b="0" u="none" dirty="0" err="1"/>
              <a:t>브렌던</a:t>
            </a:r>
            <a:r>
              <a:rPr lang="ko-KR" altLang="en-US" b="0" u="none" dirty="0"/>
              <a:t> </a:t>
            </a:r>
            <a:r>
              <a:rPr lang="ko-KR" altLang="en-US" b="0" u="none" dirty="0" err="1"/>
              <a:t>아이크가</a:t>
            </a:r>
            <a:r>
              <a:rPr lang="ko-KR" altLang="en-US" b="0" u="none" dirty="0"/>
              <a:t> </a:t>
            </a:r>
            <a:endParaRPr lang="en-US" altLang="ko-KR" b="0" u="none" dirty="0"/>
          </a:p>
          <a:p>
            <a:endParaRPr lang="en-US" altLang="ko-KR" b="0" u="none" dirty="0"/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웹 스크립트 언어로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모카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(Mocha)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라는 이름으로 개발을 시작해서</a:t>
            </a:r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3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이후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LiveScript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로 이름을 변경하였다가</a:t>
            </a:r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  <a:p>
            <a:pPr algn="just"/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  <a:p>
            <a:pPr algn="just"/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JavaScript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로 완성하게 되었습니다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.</a:t>
            </a: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자바라는 명칭이 들어가서 자바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(Java)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와 관련이 있을 것 같은데</a:t>
            </a:r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관련은 없고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당시에 뜨고 있는 자바에 인기가 높았고 </a:t>
            </a:r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  <a:p>
            <a:pPr algn="just"/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  <a:p>
            <a:pPr algn="just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마케팅적인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 이득을 위해 이름을 이렇게 지었다고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.</a:t>
            </a:r>
          </a:p>
          <a:p>
            <a:pPr algn="just"/>
            <a:endParaRPr lang="en-US" altLang="ko-KR" b="0" i="0" dirty="0">
              <a:solidFill>
                <a:srgbClr val="555555"/>
              </a:solidFill>
              <a:effectLst/>
              <a:latin typeface="Noto Sans Demilight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4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넷스케이프가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 자바스크립트를 출시하고 얼마 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  <a:ea typeface="Malgun Gothic" panose="020B0503020000020004" pitchFamily="50" charset="-127"/>
              </a:rPr>
              <a:t> 마이크로소프트사는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자바스크립트를 그대로 베껴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Jscript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출시하게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이때부터가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개발자들에게 고통의 시발점이라고 하는데요</a:t>
            </a: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br>
              <a:rPr lang="ko-KR" altLang="en-US" dirty="0"/>
            </a:b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넷스케이프의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자바스크립트와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인터넷익스플로러의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스크립트는 완벽하게 호환이 되지 않았기 때문에</a:t>
            </a:r>
            <a:endParaRPr lang="en-US" altLang="ko-KR" b="0" i="0" dirty="0">
              <a:solidFill>
                <a:srgbClr val="212529"/>
              </a:solidFill>
              <a:effectLst/>
              <a:latin typeface="NanumSquareRound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개발자들은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넷스케이프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네비게이터와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SquareRound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SquareRound"/>
              </a:rPr>
              <a:t>인터넷익스플로러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SquareRound"/>
              </a:rPr>
              <a:t>,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서로 다른 브라우저 위에서 잘 작동하도록 개발해야 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7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0" y="6410960"/>
            <a:ext cx="12192000" cy="284480"/>
            <a:chOff x="0" y="6410960"/>
            <a:chExt cx="1219200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0" y="6410960"/>
              <a:ext cx="1219200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11986950" y="6428899"/>
              <a:ext cx="184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BA32B-9755-4097-AD16-655EC88CA9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9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3274"/>
            <a:ext cx="538303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4837660" y="1838008"/>
            <a:ext cx="4469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EEE3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pic>
        <p:nvPicPr>
          <p:cNvPr id="2052" name="Picture 4" descr="자바스크립트 공부 독학 사이트 추천">
            <a:extLst>
              <a:ext uri="{FF2B5EF4-FFF2-40B4-BE49-F238E27FC236}">
                <a16:creationId xmlns:a16="http://schemas.microsoft.com/office/drawing/2014/main" id="{69C4AA6D-9753-4C1E-936B-CED0D569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95" y="946387"/>
            <a:ext cx="3849896" cy="21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타입스크립트 - 위키백과, 우리 모두의 백과사전">
            <a:extLst>
              <a:ext uri="{FF2B5EF4-FFF2-40B4-BE49-F238E27FC236}">
                <a16:creationId xmlns:a16="http://schemas.microsoft.com/office/drawing/2014/main" id="{EA8F306E-F0C1-4D3C-BDE1-B732E83D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82" y="4103390"/>
            <a:ext cx="1787771" cy="17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E7CE5-CF19-4C3C-8C58-493613B46AA8}"/>
              </a:ext>
            </a:extLst>
          </p:cNvPr>
          <p:cNvSpPr txBox="1"/>
          <p:nvPr/>
        </p:nvSpPr>
        <p:spPr>
          <a:xfrm>
            <a:off x="2537104" y="3889280"/>
            <a:ext cx="4499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  <a:endParaRPr lang="ko-KR" altLang="en-US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39">
        <p159:morph option="byObject"/>
      </p:transition>
    </mc:Choice>
    <mc:Fallback xmlns="">
      <p:transition spd="slow" advTm="83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JavaScript와 ECMAScript는 무슨 차이점이 있을까? - 재그지그의 개발 블로그">
            <a:extLst>
              <a:ext uri="{FF2B5EF4-FFF2-40B4-BE49-F238E27FC236}">
                <a16:creationId xmlns:a16="http://schemas.microsoft.com/office/drawing/2014/main" id="{A8C6D0D5-3CC8-4B1C-9FB9-9CA11803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97" y="4019843"/>
            <a:ext cx="4318085" cy="185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561B6725-2536-44CD-A3EF-F2BAB1989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5" t="1" r="34416" b="12301"/>
          <a:stretch/>
        </p:blipFill>
        <p:spPr bwMode="auto">
          <a:xfrm>
            <a:off x="8022398" y="1727018"/>
            <a:ext cx="2216478" cy="340396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CF7D9-3D95-4F6D-9261-C68720D22447}"/>
              </a:ext>
            </a:extLst>
          </p:cNvPr>
          <p:cNvSpPr txBox="1"/>
          <p:nvPr/>
        </p:nvSpPr>
        <p:spPr>
          <a:xfrm flipH="1">
            <a:off x="485294" y="2864801"/>
            <a:ext cx="300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1996, 11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F6D600-CD26-489C-968D-0FAA9EB4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98F98C-0E54-47FD-8A66-0BAFE07169F6}"/>
              </a:ext>
            </a:extLst>
          </p:cNvPr>
          <p:cNvSpPr txBox="1"/>
          <p:nvPr/>
        </p:nvSpPr>
        <p:spPr>
          <a:xfrm flipH="1">
            <a:off x="7828298" y="1142243"/>
            <a:ext cx="300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1997, 7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EEC5A4-93FD-43DE-8CCC-F260F601F659}"/>
              </a:ext>
            </a:extLst>
          </p:cNvPr>
          <p:cNvSpPr/>
          <p:nvPr/>
        </p:nvSpPr>
        <p:spPr>
          <a:xfrm>
            <a:off x="5200650" y="4469130"/>
            <a:ext cx="2457450" cy="6932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22C9A69-693C-4BC9-861D-DE7FB2649C8F}"/>
              </a:ext>
            </a:extLst>
          </p:cNvPr>
          <p:cNvSpPr/>
          <p:nvPr/>
        </p:nvSpPr>
        <p:spPr>
          <a:xfrm rot="5400000">
            <a:off x="1744693" y="2936314"/>
            <a:ext cx="2059073" cy="6932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C806C-93A5-40BA-BCD0-F0B865D80979}"/>
              </a:ext>
            </a:extLst>
          </p:cNvPr>
          <p:cNvSpPr txBox="1"/>
          <p:nvPr/>
        </p:nvSpPr>
        <p:spPr>
          <a:xfrm flipH="1">
            <a:off x="3084320" y="2844225"/>
            <a:ext cx="300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7995C-7C8F-44A8-BFC5-18384ECF9E2C}"/>
              </a:ext>
            </a:extLst>
          </p:cNvPr>
          <p:cNvSpPr txBox="1"/>
          <p:nvPr/>
        </p:nvSpPr>
        <p:spPr>
          <a:xfrm flipH="1">
            <a:off x="9033587" y="1977027"/>
            <a:ext cx="300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ECMA-262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6B58654-BDF4-4F8E-A3A0-FC1FF0EB9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7" b="10458"/>
          <a:stretch/>
        </p:blipFill>
        <p:spPr bwMode="auto">
          <a:xfrm>
            <a:off x="2011681" y="4826679"/>
            <a:ext cx="7726204" cy="15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ECMAScript 5 정의">
            <a:extLst>
              <a:ext uri="{FF2B5EF4-FFF2-40B4-BE49-F238E27FC236}">
                <a16:creationId xmlns:a16="http://schemas.microsoft.com/office/drawing/2014/main" id="{D883E3B1-CD78-487D-8012-9874E6E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92" y="1133562"/>
            <a:ext cx="7483793" cy="35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5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52236FF1-784C-4244-8B1D-534850989966}"/>
              </a:ext>
            </a:extLst>
          </p:cNvPr>
          <p:cNvSpPr/>
          <p:nvPr/>
        </p:nvSpPr>
        <p:spPr>
          <a:xfrm>
            <a:off x="3448171" y="1187442"/>
            <a:ext cx="5040000" cy="50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분 원형 18">
            <a:extLst>
              <a:ext uri="{FF2B5EF4-FFF2-40B4-BE49-F238E27FC236}">
                <a16:creationId xmlns:a16="http://schemas.microsoft.com/office/drawing/2014/main" id="{B260FB94-2BA6-489F-B8D8-CA4F04920E96}"/>
              </a:ext>
            </a:extLst>
          </p:cNvPr>
          <p:cNvSpPr/>
          <p:nvPr/>
        </p:nvSpPr>
        <p:spPr>
          <a:xfrm>
            <a:off x="3448171" y="1187442"/>
            <a:ext cx="5040000" cy="5040000"/>
          </a:xfrm>
          <a:prstGeom prst="pie">
            <a:avLst>
              <a:gd name="adj1" fmla="val 3038965"/>
              <a:gd name="adj2" fmla="val 108906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분 원형 2">
            <a:extLst>
              <a:ext uri="{FF2B5EF4-FFF2-40B4-BE49-F238E27FC236}">
                <a16:creationId xmlns:a16="http://schemas.microsoft.com/office/drawing/2014/main" id="{475B5D34-D214-4F87-8B7D-F5878E359B88}"/>
              </a:ext>
            </a:extLst>
          </p:cNvPr>
          <p:cNvSpPr/>
          <p:nvPr/>
        </p:nvSpPr>
        <p:spPr>
          <a:xfrm>
            <a:off x="3463411" y="1187442"/>
            <a:ext cx="5040000" cy="5040000"/>
          </a:xfrm>
          <a:prstGeom prst="pie">
            <a:avLst>
              <a:gd name="adj1" fmla="val 17868624"/>
              <a:gd name="adj2" fmla="val 30633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12FD326-8452-403B-BCE3-BC66476DF1A1}"/>
              </a:ext>
            </a:extLst>
          </p:cNvPr>
          <p:cNvSpPr/>
          <p:nvPr/>
        </p:nvSpPr>
        <p:spPr>
          <a:xfrm>
            <a:off x="3628171" y="1367442"/>
            <a:ext cx="4680000" cy="46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6B21EB4-A33C-4DB1-8C1D-2417910C8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5" t="1" r="34416" b="12301"/>
          <a:stretch/>
        </p:blipFill>
        <p:spPr bwMode="auto">
          <a:xfrm>
            <a:off x="5097742" y="2563376"/>
            <a:ext cx="1740859" cy="26735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AFEA01-058C-417E-A075-06998D4AE170}"/>
              </a:ext>
            </a:extLst>
          </p:cNvPr>
          <p:cNvSpPr txBox="1"/>
          <p:nvPr/>
        </p:nvSpPr>
        <p:spPr>
          <a:xfrm flipH="1">
            <a:off x="4467350" y="1978601"/>
            <a:ext cx="300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ECMAScript4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7AD8026-1BA0-4DB3-89C6-399F11DC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6" y="1712613"/>
            <a:ext cx="2626625" cy="7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파이어폭스(Firefox) 주소 명령 체계: 뷰아이티(view IT)">
            <a:extLst>
              <a:ext uri="{FF2B5EF4-FFF2-40B4-BE49-F238E27FC236}">
                <a16:creationId xmlns:a16="http://schemas.microsoft.com/office/drawing/2014/main" id="{7B385182-11BE-4B56-B7F2-A16B6C486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6"/>
          <a:stretch/>
        </p:blipFill>
        <p:spPr bwMode="auto">
          <a:xfrm>
            <a:off x="9789172" y="3022301"/>
            <a:ext cx="2092960" cy="136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15DDFDB5-5504-478B-A72F-D5248D6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80" y="3184111"/>
            <a:ext cx="932362" cy="9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인터넷 그 자체였던 &amp;#39;익스플로러&amp;#39;, 이젠 안녕 - DIGITAL iNSIGHT 디지털 인사이트">
            <a:extLst>
              <a:ext uri="{FF2B5EF4-FFF2-40B4-BE49-F238E27FC236}">
                <a16:creationId xmlns:a16="http://schemas.microsoft.com/office/drawing/2014/main" id="{9A3A89A7-FBB5-41B3-8E9B-09EA9A119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2"/>
          <a:stretch/>
        </p:blipFill>
        <p:spPr bwMode="auto">
          <a:xfrm>
            <a:off x="1035202" y="4660560"/>
            <a:ext cx="2244399" cy="10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D7C80C01-328F-4834-8AFD-F9830E482230}"/>
              </a:ext>
            </a:extLst>
          </p:cNvPr>
          <p:cNvSpPr/>
          <p:nvPr/>
        </p:nvSpPr>
        <p:spPr>
          <a:xfrm>
            <a:off x="3089310" y="1098311"/>
            <a:ext cx="5734861" cy="5496048"/>
          </a:xfrm>
          <a:prstGeom prst="mathMultiply">
            <a:avLst>
              <a:gd name="adj1" fmla="val 4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55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6B58654-BDF4-4F8E-A3A0-FC1FF0EB9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7" b="10458"/>
          <a:stretch/>
        </p:blipFill>
        <p:spPr bwMode="auto">
          <a:xfrm>
            <a:off x="2011681" y="4826679"/>
            <a:ext cx="7726204" cy="15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MAScript 5 정의">
            <a:extLst>
              <a:ext uri="{FF2B5EF4-FFF2-40B4-BE49-F238E27FC236}">
                <a16:creationId xmlns:a16="http://schemas.microsoft.com/office/drawing/2014/main" id="{D883E3B1-CD78-487D-8012-9874E6E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92" y="1133562"/>
            <a:ext cx="7483793" cy="35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4872249-8874-4945-AD11-FFD24A600671}"/>
              </a:ext>
            </a:extLst>
          </p:cNvPr>
          <p:cNvSpPr/>
          <p:nvPr/>
        </p:nvSpPr>
        <p:spPr>
          <a:xfrm>
            <a:off x="3972878" y="3543300"/>
            <a:ext cx="3154917" cy="1456127"/>
          </a:xfrm>
          <a:prstGeom prst="wedgeRoundRectCallout">
            <a:avLst>
              <a:gd name="adj1" fmla="val 37976"/>
              <a:gd name="adj2" fmla="val 8538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91B84-107B-4B9D-91F7-5C4A5E117680}"/>
              </a:ext>
            </a:extLst>
          </p:cNvPr>
          <p:cNvSpPr txBox="1"/>
          <p:nvPr/>
        </p:nvSpPr>
        <p:spPr>
          <a:xfrm flipH="1">
            <a:off x="4049513" y="3732754"/>
            <a:ext cx="3001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2008 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Chrome </a:t>
            </a:r>
            <a:r>
              <a: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154" name="Picture 10" descr="컴퓨터 아이콘 구글 크롬 웹 브라우저, 크롬 브라우저 아이콘, 로고, 컴퓨터 벽지, 구글 크롬 png | PNGWing">
            <a:extLst>
              <a:ext uri="{FF2B5EF4-FFF2-40B4-BE49-F238E27FC236}">
                <a16:creationId xmlns:a16="http://schemas.microsoft.com/office/drawing/2014/main" id="{240D0FBF-54D2-418B-AAA3-01AE8D8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4" b="95462" l="10000" r="90000">
                        <a14:foregroundMark x1="47500" y1="8138" x2="47500" y2="8138"/>
                        <a14:foregroundMark x1="52174" y1="2504" x2="52174" y2="2504"/>
                        <a14:foregroundMark x1="53587" y1="47731" x2="53587" y2="47731"/>
                        <a14:foregroundMark x1="48696" y1="95462" x2="48696" y2="95462"/>
                        <a14:foregroundMark x1="51630" y1="47887" x2="51630" y2="47887"/>
                        <a14:foregroundMark x1="42826" y1="43036" x2="54348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70" y="3718288"/>
            <a:ext cx="796290" cy="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6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6B58654-BDF4-4F8E-A3A0-FC1FF0EB9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7" b="10458"/>
          <a:stretch/>
        </p:blipFill>
        <p:spPr bwMode="auto">
          <a:xfrm>
            <a:off x="2011681" y="4826679"/>
            <a:ext cx="7726204" cy="15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MAScript 5 정의">
            <a:extLst>
              <a:ext uri="{FF2B5EF4-FFF2-40B4-BE49-F238E27FC236}">
                <a16:creationId xmlns:a16="http://schemas.microsoft.com/office/drawing/2014/main" id="{D883E3B1-CD78-487D-8012-9874E6E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92" y="1133562"/>
            <a:ext cx="7483793" cy="35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ECF20CE8-F9BD-43AF-BB43-097B42845C35}"/>
              </a:ext>
            </a:extLst>
          </p:cNvPr>
          <p:cNvSpPr/>
          <p:nvPr/>
        </p:nvSpPr>
        <p:spPr>
          <a:xfrm>
            <a:off x="1338789" y="1136341"/>
            <a:ext cx="4663915" cy="2596416"/>
          </a:xfrm>
          <a:prstGeom prst="wedgeRoundRectCallout">
            <a:avLst>
              <a:gd name="adj1" fmla="val 81089"/>
              <a:gd name="adj2" fmla="val -1170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1FBC6-87DB-4B26-AB06-8A4075AD5B3D}"/>
              </a:ext>
            </a:extLst>
          </p:cNvPr>
          <p:cNvSpPr txBox="1"/>
          <p:nvPr/>
        </p:nvSpPr>
        <p:spPr>
          <a:xfrm flipH="1">
            <a:off x="1488733" y="1286797"/>
            <a:ext cx="443733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forEach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filter, some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getter/setter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JSON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지원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Strict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 지원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D30E963-EA9B-45AC-A43E-E5B0361494A9}"/>
              </a:ext>
            </a:extLst>
          </p:cNvPr>
          <p:cNvSpPr/>
          <p:nvPr/>
        </p:nvSpPr>
        <p:spPr>
          <a:xfrm>
            <a:off x="6575275" y="3586919"/>
            <a:ext cx="4663915" cy="2596416"/>
          </a:xfrm>
          <a:prstGeom prst="wedgeRoundRectCallout">
            <a:avLst>
              <a:gd name="adj1" fmla="val 248"/>
              <a:gd name="adj2" fmla="val -9082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CA9CE-7559-4F29-A074-750C7281CDED}"/>
              </a:ext>
            </a:extLst>
          </p:cNvPr>
          <p:cNvSpPr txBox="1"/>
          <p:nvPr/>
        </p:nvSpPr>
        <p:spPr>
          <a:xfrm flipH="1">
            <a:off x="6688565" y="3732757"/>
            <a:ext cx="443733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let , const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Promise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도입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Arrow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 지원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Module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import/export</a:t>
            </a:r>
            <a:endParaRPr lang="ko-KR" altLang="en-US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Vanilla JS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43886-5252-4CE0-952B-89884A65C922}"/>
              </a:ext>
            </a:extLst>
          </p:cNvPr>
          <p:cNvSpPr txBox="1"/>
          <p:nvPr/>
        </p:nvSpPr>
        <p:spPr>
          <a:xfrm>
            <a:off x="2255520" y="5600007"/>
            <a:ext cx="7680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33333"/>
                </a:solidFill>
                <a:latin typeface="Noto Sans KR"/>
              </a:rPr>
              <a:t>해외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Noto Sans KR"/>
              </a:rPr>
              <a:t> 소프트웨어 세계에서는 바닐라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oto Sans KR"/>
              </a:rPr>
              <a:t>(vanilla) =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Noto Sans KR"/>
              </a:rPr>
              <a:t>일반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Noto Sans KR"/>
              </a:rPr>
              <a:t>(Plain)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Noto Sans KR"/>
              </a:rPr>
              <a:t>을 의미</a:t>
            </a:r>
            <a:br>
              <a:rPr lang="ko-KR" altLang="en-US" sz="2000" b="1" dirty="0"/>
            </a:br>
            <a:endParaRPr lang="ko-KR" altLang="en-US" sz="2000" b="1" dirty="0"/>
          </a:p>
        </p:txBody>
      </p:sp>
      <p:pic>
        <p:nvPicPr>
          <p:cNvPr id="10242" name="Picture 2" descr="jQuery(제이쿼리) 정리">
            <a:extLst>
              <a:ext uri="{FF2B5EF4-FFF2-40B4-BE49-F238E27FC236}">
                <a16:creationId xmlns:a16="http://schemas.microsoft.com/office/drawing/2014/main" id="{9FA440CF-117B-4D3D-9FBA-7267EFA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92" y="2084891"/>
            <a:ext cx="2993390" cy="163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ojo Toolkit - 위키백과, 우리 모두의 백과사전">
            <a:extLst>
              <a:ext uri="{FF2B5EF4-FFF2-40B4-BE49-F238E27FC236}">
                <a16:creationId xmlns:a16="http://schemas.microsoft.com/office/drawing/2014/main" id="{633242C7-E39F-4ACA-8A26-4DE92F2E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79" y="3780113"/>
            <a:ext cx="2053590" cy="9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ooTools">
            <a:extLst>
              <a:ext uri="{FF2B5EF4-FFF2-40B4-BE49-F238E27FC236}">
                <a16:creationId xmlns:a16="http://schemas.microsoft.com/office/drawing/2014/main" id="{EC990A73-4367-446D-9814-6C70CB034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22" y="2541151"/>
            <a:ext cx="2566981" cy="79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A3DACD61-D2EC-4A71-A01F-E01F79D77E9B}"/>
              </a:ext>
            </a:extLst>
          </p:cNvPr>
          <p:cNvSpPr/>
          <p:nvPr/>
        </p:nvSpPr>
        <p:spPr>
          <a:xfrm>
            <a:off x="4808222" y="328393"/>
            <a:ext cx="5734861" cy="5496048"/>
          </a:xfrm>
          <a:prstGeom prst="mathMultiply">
            <a:avLst>
              <a:gd name="adj1" fmla="val 4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Vanilla-JS/ Javascript/ node.js 차이">
            <a:extLst>
              <a:ext uri="{FF2B5EF4-FFF2-40B4-BE49-F238E27FC236}">
                <a16:creationId xmlns:a16="http://schemas.microsoft.com/office/drawing/2014/main" id="{98D9087A-3B2C-40A3-BB7B-80B595B3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3" y="2293620"/>
            <a:ext cx="3649434" cy="22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자바스크립트 공부 독학 사이트 추천">
            <a:extLst>
              <a:ext uri="{FF2B5EF4-FFF2-40B4-BE49-F238E27FC236}">
                <a16:creationId xmlns:a16="http://schemas.microsoft.com/office/drawing/2014/main" id="{5458CE54-E7DC-46A3-8A17-7D6E5DB4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" y="2220730"/>
            <a:ext cx="1620000" cy="9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7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Vanilla JS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66" name="Picture 2" descr="Vanilla-JS/ Javascript/ node.js 차이">
            <a:extLst>
              <a:ext uri="{FF2B5EF4-FFF2-40B4-BE49-F238E27FC236}">
                <a16:creationId xmlns:a16="http://schemas.microsoft.com/office/drawing/2014/main" id="{98D9087A-3B2C-40A3-BB7B-80B595B3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3" y="2293620"/>
            <a:ext cx="3649434" cy="22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자바스크립트 공부 독학 사이트 추천">
            <a:extLst>
              <a:ext uri="{FF2B5EF4-FFF2-40B4-BE49-F238E27FC236}">
                <a16:creationId xmlns:a16="http://schemas.microsoft.com/office/drawing/2014/main" id="{5458CE54-E7DC-46A3-8A17-7D6E5DB4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" y="2220730"/>
            <a:ext cx="1620000" cy="9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E11E3-2866-41D6-8F94-CB9FED513E55}"/>
              </a:ext>
            </a:extLst>
          </p:cNvPr>
          <p:cNvSpPr txBox="1"/>
          <p:nvPr/>
        </p:nvSpPr>
        <p:spPr>
          <a:xfrm flipH="1">
            <a:off x="4947114" y="1584349"/>
            <a:ext cx="670837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스마트폰의 대두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발전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jQuery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AED99-9267-41CE-9D6E-56B44505AB70}"/>
              </a:ext>
            </a:extLst>
          </p:cNvPr>
          <p:cNvSpPr txBox="1"/>
          <p:nvPr/>
        </p:nvSpPr>
        <p:spPr>
          <a:xfrm flipH="1">
            <a:off x="5418136" y="2114342"/>
            <a:ext cx="670837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스마트폰의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메모리의 한계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B3D4B-D50C-4EE8-844D-ED76946B8780}"/>
              </a:ext>
            </a:extLst>
          </p:cNvPr>
          <p:cNvSpPr txBox="1"/>
          <p:nvPr/>
        </p:nvSpPr>
        <p:spPr>
          <a:xfrm flipH="1">
            <a:off x="5418135" y="3171642"/>
            <a:ext cx="670837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등장으로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언어로 발전 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294B0-3308-49ED-A830-8DAD87F69CE6}"/>
              </a:ext>
            </a:extLst>
          </p:cNvPr>
          <p:cNvSpPr txBox="1"/>
          <p:nvPr/>
        </p:nvSpPr>
        <p:spPr>
          <a:xfrm flipH="1">
            <a:off x="5395276" y="4258257"/>
            <a:ext cx="670837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오랫동안 큰 사랑을 받은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jQuery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무겁고 느리다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BDF27-E246-45C2-917A-4BB3E76FEE94}"/>
              </a:ext>
            </a:extLst>
          </p:cNvPr>
          <p:cNvSpPr txBox="1"/>
          <p:nvPr/>
        </p:nvSpPr>
        <p:spPr>
          <a:xfrm>
            <a:off x="875491" y="5232139"/>
            <a:ext cx="982598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아무것도 붙이지 않은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성능이 좋다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137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Vanilla JS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7F4F0F-820D-4940-93B4-7EC2C6D0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" y="1073332"/>
            <a:ext cx="6932809" cy="2426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C7A69A-4A3D-4124-B66F-AF746961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2" y="3794759"/>
            <a:ext cx="6923723" cy="24351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408633-A38B-47E9-9FC2-847535D20B62}"/>
              </a:ext>
            </a:extLst>
          </p:cNvPr>
          <p:cNvSpPr/>
          <p:nvPr/>
        </p:nvSpPr>
        <p:spPr>
          <a:xfrm>
            <a:off x="427672" y="1554480"/>
            <a:ext cx="6923723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2CC78-A417-4888-899C-1791D722A748}"/>
              </a:ext>
            </a:extLst>
          </p:cNvPr>
          <p:cNvSpPr/>
          <p:nvPr/>
        </p:nvSpPr>
        <p:spPr>
          <a:xfrm>
            <a:off x="427671" y="2614550"/>
            <a:ext cx="6923723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930966-ECA3-4B7D-A993-548822F634CF}"/>
              </a:ext>
            </a:extLst>
          </p:cNvPr>
          <p:cNvSpPr/>
          <p:nvPr/>
        </p:nvSpPr>
        <p:spPr>
          <a:xfrm>
            <a:off x="427671" y="4313686"/>
            <a:ext cx="6923723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0B75E-3566-4A53-B431-88BC4E0DF3F6}"/>
              </a:ext>
            </a:extLst>
          </p:cNvPr>
          <p:cNvSpPr/>
          <p:nvPr/>
        </p:nvSpPr>
        <p:spPr>
          <a:xfrm>
            <a:off x="427670" y="5362326"/>
            <a:ext cx="6923723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579E1-2540-46B0-9AD9-3EBC7CB4AA29}"/>
              </a:ext>
            </a:extLst>
          </p:cNvPr>
          <p:cNvSpPr txBox="1"/>
          <p:nvPr/>
        </p:nvSpPr>
        <p:spPr>
          <a:xfrm flipH="1">
            <a:off x="8481374" y="1461538"/>
            <a:ext cx="270859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12,137,211 / 350,557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5CFD6-CE84-45DE-A7B1-6EDEEA9C23D7}"/>
              </a:ext>
            </a:extLst>
          </p:cNvPr>
          <p:cNvSpPr txBox="1"/>
          <p:nvPr/>
        </p:nvSpPr>
        <p:spPr>
          <a:xfrm flipH="1">
            <a:off x="8481373" y="4344972"/>
            <a:ext cx="270859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8,280,893 / 19,449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45EE8-D5DE-4BFF-A9D8-0D15EA72B942}"/>
              </a:ext>
            </a:extLst>
          </p:cNvPr>
          <p:cNvSpPr txBox="1"/>
          <p:nvPr/>
        </p:nvSpPr>
        <p:spPr>
          <a:xfrm>
            <a:off x="8290310" y="2111695"/>
            <a:ext cx="309071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34.6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7EA3A-82EB-407F-A2F3-5EE54342A0FB}"/>
              </a:ext>
            </a:extLst>
          </p:cNvPr>
          <p:cNvSpPr txBox="1"/>
          <p:nvPr/>
        </p:nvSpPr>
        <p:spPr>
          <a:xfrm>
            <a:off x="8290310" y="4986875"/>
            <a:ext cx="309071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425.8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3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8A5B0-14E7-4F06-AC4C-924482C816F1}"/>
              </a:ext>
            </a:extLst>
          </p:cNvPr>
          <p:cNvSpPr txBox="1"/>
          <p:nvPr/>
        </p:nvSpPr>
        <p:spPr>
          <a:xfrm flipH="1">
            <a:off x="294005" y="1112236"/>
            <a:ext cx="39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타입스크립트는 무엇인지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CA259F-3F3C-41A8-A950-F6FE7183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" y="2351587"/>
            <a:ext cx="3490655" cy="3586854"/>
          </a:xfrm>
          <a:prstGeom prst="rect">
            <a:avLst/>
          </a:prstGeom>
        </p:spPr>
      </p:pic>
      <p:pic>
        <p:nvPicPr>
          <p:cNvPr id="13" name="Picture 4" descr="자바스크립트 공부 독학 사이트 추천">
            <a:extLst>
              <a:ext uri="{FF2B5EF4-FFF2-40B4-BE49-F238E27FC236}">
                <a16:creationId xmlns:a16="http://schemas.microsoft.com/office/drawing/2014/main" id="{B2905A4F-F4F3-4FBF-B0B1-833FF72C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90" y="4966304"/>
            <a:ext cx="2182307" cy="12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타입스크립트 - 위키백과, 우리 모두의 백과사전">
            <a:extLst>
              <a:ext uri="{FF2B5EF4-FFF2-40B4-BE49-F238E27FC236}">
                <a16:creationId xmlns:a16="http://schemas.microsoft.com/office/drawing/2014/main" id="{68C37D4A-261B-493E-A088-25CC64D7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584">
            <a:off x="2135557" y="3668913"/>
            <a:ext cx="422639" cy="4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6EB461-EB06-4192-B195-6D9F875CD527}"/>
              </a:ext>
            </a:extLst>
          </p:cNvPr>
          <p:cNvSpPr txBox="1"/>
          <p:nvPr/>
        </p:nvSpPr>
        <p:spPr>
          <a:xfrm rot="2089181">
            <a:off x="1810129" y="4112114"/>
            <a:ext cx="87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한눈에 보는 타입스크립트(updated) | HEROPY">
            <a:extLst>
              <a:ext uri="{FF2B5EF4-FFF2-40B4-BE49-F238E27FC236}">
                <a16:creationId xmlns:a16="http://schemas.microsoft.com/office/drawing/2014/main" id="{57C1604E-2C5F-4EF2-98C3-3B616494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2" y="1841675"/>
            <a:ext cx="6806730" cy="21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44CC9B-A4B1-4761-9257-DCF791206CFF}"/>
              </a:ext>
            </a:extLst>
          </p:cNvPr>
          <p:cNvSpPr txBox="1"/>
          <p:nvPr/>
        </p:nvSpPr>
        <p:spPr>
          <a:xfrm flipH="1">
            <a:off x="4907282" y="4328938"/>
            <a:ext cx="670837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변수가 지정된 타입의 값 만 가질 수 있다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규모가 큰 프로젝트에서 효과적이다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94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8A5B0-14E7-4F06-AC4C-924482C816F1}"/>
              </a:ext>
            </a:extLst>
          </p:cNvPr>
          <p:cNvSpPr txBox="1"/>
          <p:nvPr/>
        </p:nvSpPr>
        <p:spPr>
          <a:xfrm flipH="1">
            <a:off x="294005" y="1112236"/>
            <a:ext cx="39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타입스크립트는 무엇인지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CA259F-3F3C-41A8-A950-F6FE7183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" y="2351587"/>
            <a:ext cx="3490655" cy="3586854"/>
          </a:xfrm>
          <a:prstGeom prst="rect">
            <a:avLst/>
          </a:prstGeom>
        </p:spPr>
      </p:pic>
      <p:pic>
        <p:nvPicPr>
          <p:cNvPr id="13" name="Picture 4" descr="자바스크립트 공부 독학 사이트 추천">
            <a:extLst>
              <a:ext uri="{FF2B5EF4-FFF2-40B4-BE49-F238E27FC236}">
                <a16:creationId xmlns:a16="http://schemas.microsoft.com/office/drawing/2014/main" id="{B2905A4F-F4F3-4FBF-B0B1-833FF72C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90" y="4966304"/>
            <a:ext cx="2182307" cy="12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타입스크립트 - 위키백과, 우리 모두의 백과사전">
            <a:extLst>
              <a:ext uri="{FF2B5EF4-FFF2-40B4-BE49-F238E27FC236}">
                <a16:creationId xmlns:a16="http://schemas.microsoft.com/office/drawing/2014/main" id="{68C37D4A-261B-493E-A088-25CC64D7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584">
            <a:off x="2135557" y="3668913"/>
            <a:ext cx="422639" cy="4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6EB461-EB06-4192-B195-6D9F875CD527}"/>
              </a:ext>
            </a:extLst>
          </p:cNvPr>
          <p:cNvSpPr txBox="1"/>
          <p:nvPr/>
        </p:nvSpPr>
        <p:spPr>
          <a:xfrm rot="2089181">
            <a:off x="1810129" y="4112114"/>
            <a:ext cx="87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ko-KR" alt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4CC9B-A4B1-4761-9257-DCF791206CFF}"/>
              </a:ext>
            </a:extLst>
          </p:cNvPr>
          <p:cNvSpPr txBox="1"/>
          <p:nvPr/>
        </p:nvSpPr>
        <p:spPr>
          <a:xfrm flipH="1">
            <a:off x="5568316" y="5227449"/>
            <a:ext cx="627316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Superset(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상위집합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0FB19EE-4AF0-45F1-A517-F79DF7096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/>
          <a:stretch/>
        </p:blipFill>
        <p:spPr bwMode="auto">
          <a:xfrm>
            <a:off x="5004119" y="1112236"/>
            <a:ext cx="6273164" cy="39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0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2676695" cy="523220"/>
            <a:chOff x="1191929" y="2733040"/>
            <a:chExt cx="267669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892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2972224" cy="523220"/>
            <a:chOff x="1191929" y="2733040"/>
            <a:chExt cx="2972224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188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ECMAScript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2566985" cy="523220"/>
            <a:chOff x="1191929" y="2733040"/>
            <a:chExt cx="256698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1782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Vanilla JS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2754152" cy="523220"/>
            <a:chOff x="1191929" y="2733040"/>
            <a:chExt cx="275415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1969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TypeScript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B6E0F-3CA1-42E3-A017-EE51AA4FBF56}"/>
              </a:ext>
            </a:extLst>
          </p:cNvPr>
          <p:cNvSpPr txBox="1"/>
          <p:nvPr/>
        </p:nvSpPr>
        <p:spPr>
          <a:xfrm flipH="1">
            <a:off x="294004" y="1112236"/>
            <a:ext cx="612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타입스크립트를 왜 사용해야 하는지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897887-43A6-432F-81BD-686D29E2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" y="1897861"/>
            <a:ext cx="5345430" cy="4067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187011-25A7-41B3-A6EA-FE5873D3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86" y="1897865"/>
            <a:ext cx="5384484" cy="40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TypeScript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FED707-41CA-409B-8359-7BD9ACDA0F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434340" y="0"/>
            <a:ext cx="43434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76AA79-3438-4B0A-BF06-AB6AEB429D45}"/>
              </a:ext>
            </a:extLst>
          </p:cNvPr>
          <p:cNvSpPr/>
          <p:nvPr/>
        </p:nvSpPr>
        <p:spPr>
          <a:xfrm flipH="1">
            <a:off x="162560" y="-379691"/>
            <a:ext cx="478465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Picture 2" descr="React로 만든 프로젝트 톺아보기 | 김정환 블로그">
            <a:extLst>
              <a:ext uri="{FF2B5EF4-FFF2-40B4-BE49-F238E27FC236}">
                <a16:creationId xmlns:a16="http://schemas.microsoft.com/office/drawing/2014/main" id="{70A924D8-5CE6-40F3-9CED-2EBA7F367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 t="26391" r="8188" b="24615"/>
          <a:stretch/>
        </p:blipFill>
        <p:spPr bwMode="auto">
          <a:xfrm>
            <a:off x="4747262" y="3072548"/>
            <a:ext cx="2430778" cy="8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9천만 광고주 잡아라&amp;quot;… 페이스북, 중소기업 돕는 &amp;#39;자동 광고&amp;#39; 선봬 - Brand Brief - 브랜드브리프">
            <a:extLst>
              <a:ext uri="{FF2B5EF4-FFF2-40B4-BE49-F238E27FC236}">
                <a16:creationId xmlns:a16="http://schemas.microsoft.com/office/drawing/2014/main" id="{5C0B5AE7-8CB1-40D0-8565-43D457ED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74" y="2108903"/>
            <a:ext cx="2236466" cy="8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ngular :: 앵귤러 JS 개념 및 사용 방법 (앵귤러 JS 프레임워크) - IT에 취.하.개.">
            <a:extLst>
              <a:ext uri="{FF2B5EF4-FFF2-40B4-BE49-F238E27FC236}">
                <a16:creationId xmlns:a16="http://schemas.microsoft.com/office/drawing/2014/main" id="{7C5D1242-F50B-4586-85CD-BFF1954E0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3"/>
          <a:stretch/>
        </p:blipFill>
        <p:spPr bwMode="auto">
          <a:xfrm>
            <a:off x="294004" y="2675001"/>
            <a:ext cx="2377156" cy="9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ogle">
            <a:extLst>
              <a:ext uri="{FF2B5EF4-FFF2-40B4-BE49-F238E27FC236}">
                <a16:creationId xmlns:a16="http://schemas.microsoft.com/office/drawing/2014/main" id="{B0E1EFB3-65ED-4C9D-99C4-AF87CEC8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9" y="2110993"/>
            <a:ext cx="2377157" cy="8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첫시작, 일렉트론(electron)을 시작해보기">
            <a:extLst>
              <a:ext uri="{FF2B5EF4-FFF2-40B4-BE49-F238E27FC236}">
                <a16:creationId xmlns:a16="http://schemas.microsoft.com/office/drawing/2014/main" id="{B07D549E-95E8-4B6A-9240-0EEB5DA6F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7125" r="10500" b="16308"/>
          <a:stretch/>
        </p:blipFill>
        <p:spPr bwMode="auto">
          <a:xfrm>
            <a:off x="7444740" y="4428931"/>
            <a:ext cx="1817370" cy="11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아이오닉 (모바일 앱 프레임워크) - 위키백과, 우리 모두의 백과사전">
            <a:extLst>
              <a:ext uri="{FF2B5EF4-FFF2-40B4-BE49-F238E27FC236}">
                <a16:creationId xmlns:a16="http://schemas.microsoft.com/office/drawing/2014/main" id="{7FC3346A-2BD1-40DE-95F5-60C20283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26" y="2593917"/>
            <a:ext cx="284969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ue.js 기초">
            <a:extLst>
              <a:ext uri="{FF2B5EF4-FFF2-40B4-BE49-F238E27FC236}">
                <a16:creationId xmlns:a16="http://schemas.microsoft.com/office/drawing/2014/main" id="{2B894628-5C93-4BB5-9D0C-666DEAFA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70" y="4438838"/>
            <a:ext cx="245219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A7D0C7-05A6-42A1-B154-82141BD620FB}"/>
              </a:ext>
            </a:extLst>
          </p:cNvPr>
          <p:cNvSpPr txBox="1"/>
          <p:nvPr/>
        </p:nvSpPr>
        <p:spPr>
          <a:xfrm flipH="1">
            <a:off x="294004" y="1112236"/>
            <a:ext cx="708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타입스크립트 지원하는 다양한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57966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7CE5-CF19-4C3C-8C58-493613B46AA8}"/>
              </a:ext>
            </a:extLst>
          </p:cNvPr>
          <p:cNvSpPr txBox="1"/>
          <p:nvPr/>
        </p:nvSpPr>
        <p:spPr>
          <a:xfrm>
            <a:off x="3029295" y="2644170"/>
            <a:ext cx="6133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 안 교 육</a:t>
            </a:r>
          </a:p>
        </p:txBody>
      </p:sp>
    </p:spTree>
    <p:extLst>
      <p:ext uri="{BB962C8B-B14F-4D97-AF65-F5344CB8AC3E}">
        <p14:creationId xmlns:p14="http://schemas.microsoft.com/office/powerpoint/2010/main" val="335687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3D127B-3A88-435D-A3B1-2E0ECE1A6E57}"/>
              </a:ext>
            </a:extLst>
          </p:cNvPr>
          <p:cNvSpPr/>
          <p:nvPr/>
        </p:nvSpPr>
        <p:spPr>
          <a:xfrm>
            <a:off x="-486212" y="-1"/>
            <a:ext cx="4862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CCDD9-5337-4DD1-BB20-8AD08C49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215398"/>
            <a:ext cx="3916680" cy="5079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22D577-B439-4201-88A4-FD2A346B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62" y="1897381"/>
            <a:ext cx="4808747" cy="43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3D127B-3A88-435D-A3B1-2E0ECE1A6E57}"/>
              </a:ext>
            </a:extLst>
          </p:cNvPr>
          <p:cNvSpPr/>
          <p:nvPr/>
        </p:nvSpPr>
        <p:spPr>
          <a:xfrm>
            <a:off x="-486212" y="-1"/>
            <a:ext cx="4862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CCDD9-5337-4DD1-BB20-8AD08C49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740" y="1215398"/>
            <a:ext cx="3916680" cy="5079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22D577-B439-4201-88A4-FD2A346BA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  <a14:imgEffect>
                      <a14:brightnessContrast bright="51000" contrast="-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1662" y="1897381"/>
            <a:ext cx="4808747" cy="4391549"/>
          </a:xfrm>
          <a:prstGeom prst="rect">
            <a:avLst/>
          </a:prstGeom>
        </p:spPr>
      </p:pic>
      <p:pic>
        <p:nvPicPr>
          <p:cNvPr id="15" name="Picture 2" descr="React로 만든 프로젝트 톺아보기 | 김정환 블로그">
            <a:extLst>
              <a:ext uri="{FF2B5EF4-FFF2-40B4-BE49-F238E27FC236}">
                <a16:creationId xmlns:a16="http://schemas.microsoft.com/office/drawing/2014/main" id="{9B52D160-C045-4EFB-8195-FE8569F6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 t="26391" r="8188" b="24615"/>
          <a:stretch/>
        </p:blipFill>
        <p:spPr bwMode="auto">
          <a:xfrm>
            <a:off x="2449832" y="5045972"/>
            <a:ext cx="3107583" cy="10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ngular :: 앵귤러 JS 개념 및 사용 방법 (앵귤러 JS 프레임워크) - IT에 취.하.개.">
            <a:extLst>
              <a:ext uri="{FF2B5EF4-FFF2-40B4-BE49-F238E27FC236}">
                <a16:creationId xmlns:a16="http://schemas.microsoft.com/office/drawing/2014/main" id="{2989FAFA-E2C4-4E05-8405-3B42011D5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3"/>
          <a:stretch/>
        </p:blipFill>
        <p:spPr bwMode="auto">
          <a:xfrm>
            <a:off x="2004934" y="1710395"/>
            <a:ext cx="2727377" cy="11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첫시작, 일렉트론(electron)을 시작해보기">
            <a:extLst>
              <a:ext uri="{FF2B5EF4-FFF2-40B4-BE49-F238E27FC236}">
                <a16:creationId xmlns:a16="http://schemas.microsoft.com/office/drawing/2014/main" id="{0C312A60-B937-492D-B58E-F74B3E191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7125" r="10500" b="16308"/>
          <a:stretch/>
        </p:blipFill>
        <p:spPr bwMode="auto">
          <a:xfrm>
            <a:off x="6799686" y="4350017"/>
            <a:ext cx="2315313" cy="149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Vue.js 기초">
            <a:extLst>
              <a:ext uri="{FF2B5EF4-FFF2-40B4-BE49-F238E27FC236}">
                <a16:creationId xmlns:a16="http://schemas.microsoft.com/office/drawing/2014/main" id="{9DD0CE86-7299-4537-B3D0-AD828C4F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24" y="3428999"/>
            <a:ext cx="245219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9D4E15B1-8F1E-4FC7-95D0-0E2BE618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6" y="2243281"/>
            <a:ext cx="3263670" cy="16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72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EF0C716-72D0-4B2C-8F72-801EB4A0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6486"/>
            <a:ext cx="5356860" cy="37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02ED-C5CC-4E4B-9235-16082932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Netscape Navigator, what is it for, and how does it work? -  Computing Mania">
            <a:extLst>
              <a:ext uri="{FF2B5EF4-FFF2-40B4-BE49-F238E27FC236}">
                <a16:creationId xmlns:a16="http://schemas.microsoft.com/office/drawing/2014/main" id="{E060B63E-9A03-43D8-8B58-AB7E8520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2833650"/>
            <a:ext cx="4864044" cy="27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6620ED24-998B-48B6-AA74-8CAFD124879A}"/>
              </a:ext>
            </a:extLst>
          </p:cNvPr>
          <p:cNvSpPr/>
          <p:nvPr/>
        </p:nvSpPr>
        <p:spPr>
          <a:xfrm>
            <a:off x="7602122" y="4303335"/>
            <a:ext cx="3713578" cy="1755040"/>
          </a:xfrm>
          <a:prstGeom prst="cloudCallout">
            <a:avLst>
              <a:gd name="adj1" fmla="val -24752"/>
              <a:gd name="adj2" fmla="val -796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8EDA4-5D01-452F-BC2A-CE25CD546954}"/>
              </a:ext>
            </a:extLst>
          </p:cNvPr>
          <p:cNvSpPr txBox="1"/>
          <p:nvPr/>
        </p:nvSpPr>
        <p:spPr>
          <a:xfrm flipH="1">
            <a:off x="7647843" y="4584650"/>
            <a:ext cx="359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정적인 화면을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동적으로 제어하면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좋을 것 같은데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5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02ED-C5CC-4E4B-9235-16082932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Netscape Navigator, what is it for, and how does it work? -  Computing Mania">
            <a:extLst>
              <a:ext uri="{FF2B5EF4-FFF2-40B4-BE49-F238E27FC236}">
                <a16:creationId xmlns:a16="http://schemas.microsoft.com/office/drawing/2014/main" id="{E060B63E-9A03-43D8-8B58-AB7E8520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2833650"/>
            <a:ext cx="4864044" cy="27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브렌던 아이크 - 위키백과, 우리 모두의 백과사전">
            <a:extLst>
              <a:ext uri="{FF2B5EF4-FFF2-40B4-BE49-F238E27FC236}">
                <a16:creationId xmlns:a16="http://schemas.microsoft.com/office/drawing/2014/main" id="{0E9D33B2-7A8A-45B7-8D20-6E060F17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56" y="1185534"/>
            <a:ext cx="1909689" cy="19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83520E-74E0-40F5-893D-1837931CA6C9}"/>
              </a:ext>
            </a:extLst>
          </p:cNvPr>
          <p:cNvSpPr txBox="1"/>
          <p:nvPr/>
        </p:nvSpPr>
        <p:spPr>
          <a:xfrm flipH="1">
            <a:off x="8889883" y="1862942"/>
            <a:ext cx="23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브렌던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아이크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BD84B-4388-4E27-80C1-54E324BAD2A6}"/>
              </a:ext>
            </a:extLst>
          </p:cNvPr>
          <p:cNvSpPr txBox="1"/>
          <p:nvPr/>
        </p:nvSpPr>
        <p:spPr>
          <a:xfrm flipH="1">
            <a:off x="7374919" y="4117895"/>
            <a:ext cx="376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Mocha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CD9AA-F41B-4F9A-8ECE-C3FD425FB318}"/>
              </a:ext>
            </a:extLst>
          </p:cNvPr>
          <p:cNvSpPr txBox="1"/>
          <p:nvPr/>
        </p:nvSpPr>
        <p:spPr>
          <a:xfrm flipH="1">
            <a:off x="7386349" y="4108773"/>
            <a:ext cx="376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          “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5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02ED-C5CC-4E4B-9235-16082932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Netscape Navigator, what is it for, and how does it work? -  Computing Mania">
            <a:extLst>
              <a:ext uri="{FF2B5EF4-FFF2-40B4-BE49-F238E27FC236}">
                <a16:creationId xmlns:a16="http://schemas.microsoft.com/office/drawing/2014/main" id="{E060B63E-9A03-43D8-8B58-AB7E8520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2833650"/>
            <a:ext cx="4864044" cy="27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브렌던 아이크 - 위키백과, 우리 모두의 백과사전">
            <a:extLst>
              <a:ext uri="{FF2B5EF4-FFF2-40B4-BE49-F238E27FC236}">
                <a16:creationId xmlns:a16="http://schemas.microsoft.com/office/drawing/2014/main" id="{0E9D33B2-7A8A-45B7-8D20-6E060F17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56" y="1185534"/>
            <a:ext cx="1909689" cy="19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83520E-74E0-40F5-893D-1837931CA6C9}"/>
              </a:ext>
            </a:extLst>
          </p:cNvPr>
          <p:cNvSpPr txBox="1"/>
          <p:nvPr/>
        </p:nvSpPr>
        <p:spPr>
          <a:xfrm flipH="1">
            <a:off x="8889883" y="1862942"/>
            <a:ext cx="23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브렌던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아이크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1A95B-A57C-4ED0-A5DE-2E6048034DB9}"/>
              </a:ext>
            </a:extLst>
          </p:cNvPr>
          <p:cNvSpPr txBox="1"/>
          <p:nvPr/>
        </p:nvSpPr>
        <p:spPr>
          <a:xfrm flipH="1">
            <a:off x="7454464" y="3414347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Mocha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75EA6-F2F9-41D6-8227-53200982AE42}"/>
              </a:ext>
            </a:extLst>
          </p:cNvPr>
          <p:cNvSpPr txBox="1"/>
          <p:nvPr/>
        </p:nvSpPr>
        <p:spPr>
          <a:xfrm flipH="1">
            <a:off x="7454464" y="3881980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2D0D1-917E-4B92-BD86-9CF123843F47}"/>
              </a:ext>
            </a:extLst>
          </p:cNvPr>
          <p:cNvSpPr txBox="1"/>
          <p:nvPr/>
        </p:nvSpPr>
        <p:spPr>
          <a:xfrm flipH="1">
            <a:off x="7454464" y="4406763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LiveScript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82B1F-F61C-4E99-96F9-63540F0F4729}"/>
              </a:ext>
            </a:extLst>
          </p:cNvPr>
          <p:cNvSpPr txBox="1"/>
          <p:nvPr/>
        </p:nvSpPr>
        <p:spPr>
          <a:xfrm flipH="1">
            <a:off x="7454464" y="4874396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CE11D-1072-409A-89EA-83290AFBA181}"/>
              </a:ext>
            </a:extLst>
          </p:cNvPr>
          <p:cNvSpPr txBox="1"/>
          <p:nvPr/>
        </p:nvSpPr>
        <p:spPr>
          <a:xfrm flipH="1">
            <a:off x="7454464" y="5387749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 descr="Java]Java 개발시 효율적인 입출력 팁 · Ryulth">
            <a:extLst>
              <a:ext uri="{FF2B5EF4-FFF2-40B4-BE49-F238E27FC236}">
                <a16:creationId xmlns:a16="http://schemas.microsoft.com/office/drawing/2014/main" id="{A22911EE-8476-4B75-A769-3A4AB3A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41" y="4698111"/>
            <a:ext cx="1789024" cy="10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55C40C-E9F0-4924-9763-E929183DE244}"/>
              </a:ext>
            </a:extLst>
          </p:cNvPr>
          <p:cNvCxnSpPr>
            <a:cxnSpLocks/>
          </p:cNvCxnSpPr>
          <p:nvPr/>
        </p:nvCxnSpPr>
        <p:spPr>
          <a:xfrm flipV="1">
            <a:off x="7728784" y="4874396"/>
            <a:ext cx="0" cy="73886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7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02ED-C5CC-4E4B-9235-16082932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Netscape Navigator, what is it for, and how does it work? -  Computing Mania">
            <a:extLst>
              <a:ext uri="{FF2B5EF4-FFF2-40B4-BE49-F238E27FC236}">
                <a16:creationId xmlns:a16="http://schemas.microsoft.com/office/drawing/2014/main" id="{E060B63E-9A03-43D8-8B58-AB7E8520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9" y="2833650"/>
            <a:ext cx="4864044" cy="273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3D1048A-2ACD-4B7E-A11C-7A9291EF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06" y="2917034"/>
            <a:ext cx="3648034" cy="27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인터넷 그 자체였던 &amp;#39;익스플로러&amp;#39;, 이젠 안녕 - DIGITAL iNSIGHT 디지털 인사이트">
            <a:extLst>
              <a:ext uri="{FF2B5EF4-FFF2-40B4-BE49-F238E27FC236}">
                <a16:creationId xmlns:a16="http://schemas.microsoft.com/office/drawing/2014/main" id="{84564161-3F61-473E-897C-68E1D8ED3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2"/>
          <a:stretch/>
        </p:blipFill>
        <p:spPr bwMode="auto">
          <a:xfrm>
            <a:off x="8347823" y="1343881"/>
            <a:ext cx="2244399" cy="10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89FD36-5A79-4258-8371-76F3CEB5F053}"/>
              </a:ext>
            </a:extLst>
          </p:cNvPr>
          <p:cNvSpPr txBox="1"/>
          <p:nvPr/>
        </p:nvSpPr>
        <p:spPr>
          <a:xfrm>
            <a:off x="5717005" y="3594912"/>
            <a:ext cx="1531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sz="4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729B36-3B1D-4766-BEB3-A44B75A85DD9}"/>
              </a:ext>
            </a:extLst>
          </p:cNvPr>
          <p:cNvSpPr/>
          <p:nvPr/>
        </p:nvSpPr>
        <p:spPr>
          <a:xfrm>
            <a:off x="2272382" y="3480164"/>
            <a:ext cx="3246122" cy="10604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ea typeface="나눔스퀘어 ExtraBold" panose="020B0600000101010101"/>
              </a:rPr>
              <a:t>JavaScript</a:t>
            </a:r>
            <a:endParaRPr lang="ko-KR" altLang="en-US" sz="3600" b="1" dirty="0">
              <a:ea typeface="나눔스퀘어 ExtraBold" panose="020B0600000101010101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F35D3-F121-4751-850F-D114D9F1C363}"/>
              </a:ext>
            </a:extLst>
          </p:cNvPr>
          <p:cNvSpPr/>
          <p:nvPr/>
        </p:nvSpPr>
        <p:spPr>
          <a:xfrm>
            <a:off x="7346100" y="3480164"/>
            <a:ext cx="3246122" cy="1060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ea typeface="나눔스퀘어 ExtraBold" panose="020B0600000101010101"/>
              </a:rPr>
              <a:t>JScript</a:t>
            </a:r>
            <a:endParaRPr lang="ko-KR" altLang="en-US" sz="3600" b="1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6596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A3482D-0548-4B33-AFBA-842F2DE3C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39" y="2832042"/>
            <a:ext cx="4864043" cy="28025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02ED-C5CC-4E4B-9235-16082932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3" y="1472501"/>
            <a:ext cx="2892155" cy="7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인터넷 그 자체였던 &amp;#39;익스플로러&amp;#39;, 이젠 안녕 - DIGITAL iNSIGHT 디지털 인사이트">
            <a:extLst>
              <a:ext uri="{FF2B5EF4-FFF2-40B4-BE49-F238E27FC236}">
                <a16:creationId xmlns:a16="http://schemas.microsoft.com/office/drawing/2014/main" id="{84564161-3F61-473E-897C-68E1D8ED3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2"/>
          <a:stretch/>
        </p:blipFill>
        <p:spPr bwMode="auto">
          <a:xfrm>
            <a:off x="8347823" y="1343881"/>
            <a:ext cx="2244399" cy="10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89FD36-5A79-4258-8371-76F3CEB5F053}"/>
              </a:ext>
            </a:extLst>
          </p:cNvPr>
          <p:cNvSpPr txBox="1"/>
          <p:nvPr/>
        </p:nvSpPr>
        <p:spPr>
          <a:xfrm>
            <a:off x="5717005" y="3594912"/>
            <a:ext cx="1531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endParaRPr lang="ko-KR" altLang="en-US" sz="4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158A5-27F6-4AFE-A38B-11E843D6B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565" y="2813542"/>
            <a:ext cx="3277555" cy="27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1002</Words>
  <Application>Microsoft Office PowerPoint</Application>
  <PresentationFormat>와이드스크린</PresentationFormat>
  <Paragraphs>282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AppleSDGothicNeo</vt:lpstr>
      <vt:lpstr>Lato</vt:lpstr>
      <vt:lpstr>NanumSquareRound</vt:lpstr>
      <vt:lpstr>Noto Sans Demilight</vt:lpstr>
      <vt:lpstr>Noto Sans KR</vt:lpstr>
      <vt:lpstr>Open Sans</vt:lpstr>
      <vt:lpstr>나눔스퀘어 ExtraBold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19112</cp:lastModifiedBy>
  <cp:revision>45</cp:revision>
  <dcterms:created xsi:type="dcterms:W3CDTF">2019-12-23T00:32:35Z</dcterms:created>
  <dcterms:modified xsi:type="dcterms:W3CDTF">2021-08-18T06:42:02Z</dcterms:modified>
</cp:coreProperties>
</file>