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9" r:id="rId4"/>
    <p:sldId id="262" r:id="rId5"/>
    <p:sldId id="263" r:id="rId6"/>
    <p:sldId id="267" r:id="rId7"/>
    <p:sldId id="268" r:id="rId8"/>
    <p:sldId id="271" r:id="rId9"/>
    <p:sldId id="261" r:id="rId10"/>
    <p:sldId id="264" r:id="rId11"/>
    <p:sldId id="273" r:id="rId12"/>
    <p:sldId id="274" r:id="rId13"/>
    <p:sldId id="265" r:id="rId14"/>
    <p:sldId id="266" r:id="rId15"/>
    <p:sldId id="257" r:id="rId16"/>
    <p:sldId id="272" r:id="rId17"/>
    <p:sldId id="276" r:id="rId18"/>
    <p:sldId id="270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68728" autoAdjust="0"/>
  </p:normalViewPr>
  <p:slideViewPr>
    <p:cSldViewPr snapToGrid="0" showGuides="1">
      <p:cViewPr varScale="1">
        <p:scale>
          <a:sx n="57" d="100"/>
          <a:sy n="57" d="100"/>
        </p:scale>
        <p:origin x="8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7041-C8EF-46E9-B7D3-22C38EB6C0E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BA7C-957E-4C79-9DE1-E0FAA0DEE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60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4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2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6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7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스크럼은 팀단위로 진행 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PM</a:t>
            </a:r>
            <a:r>
              <a:rPr lang="ko-KR" altLang="en-US" smtClean="0"/>
              <a:t>이 고객 경영진등 여러 이해관계로 부터 얻은 요구를 바탕으로 해야할 일들을 정하는데</a:t>
            </a:r>
            <a:endParaRPr lang="en-US" altLang="ko-KR" smtClean="0"/>
          </a:p>
          <a:p>
            <a:r>
              <a:rPr lang="ko-KR" altLang="en-US" smtClean="0"/>
              <a:t>이것들을 프로덕트 백 로그라고 합니다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 </a:t>
            </a:r>
            <a:r>
              <a:rPr lang="ko-KR" altLang="en-US" smtClean="0"/>
              <a:t>스크럼의 첫번째 산출물인 제품 백로그에는 제품에 담고자하는 요구사항에 대한 명세와  우선순위를 정리한 목록으로 우선순위</a:t>
            </a:r>
            <a:r>
              <a:rPr lang="en-US" altLang="ko-KR" smtClean="0"/>
              <a:t>, </a:t>
            </a:r>
            <a:r>
              <a:rPr lang="ko-KR" altLang="en-US" smtClean="0"/>
              <a:t>대략적인 예상소요시간</a:t>
            </a:r>
            <a:r>
              <a:rPr lang="en-US" altLang="ko-KR" smtClean="0"/>
              <a:t>, </a:t>
            </a:r>
            <a:r>
              <a:rPr lang="ko-KR" altLang="en-US" smtClean="0"/>
              <a:t>요구사항을 전해준 직원의 이름 등이 함께 적힙니다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프로덕트 백 로그를 통해 스프린트 계획을 세운다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여기서 스프린트는 전력질주라는 뜻으로</a:t>
            </a:r>
            <a:r>
              <a:rPr lang="en-US" altLang="ko-KR" smtClean="0"/>
              <a:t>, </a:t>
            </a:r>
            <a:r>
              <a:rPr lang="ko-KR" altLang="en-US" smtClean="0"/>
              <a:t>해야할 일을 최대한 빨리 실행을 하곘다는 의미가 부여되어있습니다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스프린트 기간동안 어떤걸 할 지 정하는 기간이 스프린트 플레닝 기간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플레닝 기간이 지나고 나면 스프린트 백로그가 만들어짐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프로덕트 ㅣ백로그가 제품 자체에 대한 요구사항 정의라고 한다면</a:t>
            </a:r>
            <a:r>
              <a:rPr lang="en-US" altLang="ko-KR" smtClean="0"/>
              <a:t>, </a:t>
            </a:r>
            <a:r>
              <a:rPr lang="ko-KR" altLang="en-US" smtClean="0"/>
              <a:t>스프린트 백로그는 제품 백로그에서 결정된 우선순위를 기반으로 스프린트동안 해야하는 일에 대한 리스트를 스프린트 백로그라고 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백로그가 정해지면 스프린트가 시작됨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스플니트 기간은 최소 </a:t>
            </a:r>
            <a:r>
              <a:rPr lang="en-US" altLang="ko-KR" smtClean="0"/>
              <a:t>1</a:t>
            </a:r>
            <a:r>
              <a:rPr lang="ko-KR" altLang="en-US" smtClean="0"/>
              <a:t>주일에서 최대 한달정도의 기간으로 정해짐</a:t>
            </a:r>
            <a:endParaRPr lang="en-US" altLang="ko-KR" smtClean="0"/>
          </a:p>
          <a:p>
            <a:r>
              <a:rPr lang="ko-KR" altLang="en-US" smtClean="0"/>
              <a:t>스프린트는 업무 진행상황을 한번에 볼 수 있는 스크럼 보드를 통해 업무 진행상황을한눈에 확인하며 진행</a:t>
            </a:r>
            <a:endParaRPr lang="en-US" altLang="ko-KR" smtClean="0"/>
          </a:p>
          <a:p>
            <a:r>
              <a:rPr lang="ko-KR" altLang="en-US" smtClean="0"/>
              <a:t>스크럼의 업무는 유저 스토리에서 시작을 하는데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누가 ㅇㅇ를 위해서 ㅇㅇ를 원한다 는 식으로 구성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스크럼 기간에는 데일리 스크럼이 있는데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업무를 시작하기 전 모든 팀원들이 모여 일의 진행상황을 확인 점검하는 회의입니다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업무를 방해하는 요소나 오늘 진행하는 일 등에 대한 이야기를 나눕니다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스프린트가 잘 진행되기 위해 스크럼 스프린트 만을 관리하는 스크럼 마스터가 정해져있다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스프린트가 끝나고 나면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리뷰와 회고를 통해 결과를 피드백 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다음 스프린트 프로세스를 위해 개선을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이과정을 전체적으로 반복하는 것이 스크럼 방식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5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77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5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4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6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1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6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b="1" smtClean="0"/>
              <a:t>에자일은 출시주기를 짧을 수록 좋다고 보는것과</a:t>
            </a:r>
            <a:r>
              <a:rPr lang="en-US" altLang="ko-KR" sz="1200" b="1" smtClean="0"/>
              <a:t>, </a:t>
            </a:r>
          </a:p>
          <a:p>
            <a:pPr algn="ctr"/>
            <a:r>
              <a:rPr lang="ko-KR" altLang="en-US" sz="1200" b="1" smtClean="0"/>
              <a:t>소통과 협력의 극대화한다는 점에서  반복 점증적 모델과 차이가 있음</a:t>
            </a:r>
            <a:r>
              <a:rPr lang="en-US" altLang="ko-KR" sz="1200" b="1" smtClean="0"/>
              <a:t>.</a:t>
            </a:r>
            <a:endParaRPr lang="ko-KR" altLang="en-US" sz="1200" b="1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8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2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3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9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소프트웨어 개발에 규정된 프로세스를 적용해 왔었음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BA7C-957E-4C79-9DE1-E0FAA0DEED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6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1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0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6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88B0-1EA8-4A3E-86EA-909D07654F2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4532-4A7A-4744-B55C-099034450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956881" y="714375"/>
            <a:ext cx="8278238" cy="5544159"/>
            <a:chOff x="1956881" y="714375"/>
            <a:chExt cx="8278238" cy="5544159"/>
          </a:xfrm>
        </p:grpSpPr>
        <p:grpSp>
          <p:nvGrpSpPr>
            <p:cNvPr id="12" name="그룹 11"/>
            <p:cNvGrpSpPr/>
            <p:nvPr/>
          </p:nvGrpSpPr>
          <p:grpSpPr>
            <a:xfrm>
              <a:off x="1956881" y="1269055"/>
              <a:ext cx="8278238" cy="4989479"/>
              <a:chOff x="1956881" y="1478605"/>
              <a:chExt cx="8278238" cy="498947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956881" y="1973905"/>
                <a:ext cx="8278238" cy="4494179"/>
                <a:chOff x="1956881" y="982494"/>
                <a:chExt cx="8278238" cy="4494179"/>
              </a:xfrm>
              <a:solidFill>
                <a:srgbClr val="C00000"/>
              </a:solid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1956881" y="982494"/>
                  <a:ext cx="8278238" cy="3647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아래쪽 화살표 17"/>
                <p:cNvSpPr/>
                <p:nvPr/>
              </p:nvSpPr>
              <p:spPr>
                <a:xfrm>
                  <a:off x="4578485" y="3312269"/>
                  <a:ext cx="3035030" cy="2164404"/>
                </a:xfrm>
                <a:prstGeom prst="downArrow">
                  <a:avLst>
                    <a:gd name="adj1" fmla="val 50000"/>
                    <a:gd name="adj2" fmla="val 4011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956881" y="1678630"/>
                <a:ext cx="8278238" cy="4494179"/>
                <a:chOff x="1956881" y="982494"/>
                <a:chExt cx="8278238" cy="4494179"/>
              </a:xfrm>
              <a:solidFill>
                <a:schemeClr val="bg1"/>
              </a:solidFill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1956881" y="982494"/>
                  <a:ext cx="8278238" cy="3647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아래쪽 화살표 14"/>
                <p:cNvSpPr/>
                <p:nvPr/>
              </p:nvSpPr>
              <p:spPr>
                <a:xfrm>
                  <a:off x="4578485" y="3312269"/>
                  <a:ext cx="3035030" cy="2164404"/>
                </a:xfrm>
                <a:prstGeom prst="downArrow">
                  <a:avLst>
                    <a:gd name="adj1" fmla="val 50000"/>
                    <a:gd name="adj2" fmla="val 4011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1956881" y="1478605"/>
                <a:ext cx="8278238" cy="4494179"/>
                <a:chOff x="1956881" y="982494"/>
                <a:chExt cx="8278238" cy="4494179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956881" y="982494"/>
                  <a:ext cx="8278238" cy="364787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아래쪽 화살표 6"/>
                <p:cNvSpPr/>
                <p:nvPr/>
              </p:nvSpPr>
              <p:spPr>
                <a:xfrm>
                  <a:off x="4578485" y="3312269"/>
                  <a:ext cx="3035030" cy="2164404"/>
                </a:xfrm>
                <a:prstGeom prst="downArrow">
                  <a:avLst>
                    <a:gd name="adj1" fmla="val 50000"/>
                    <a:gd name="adj2" fmla="val 4011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직사각형 8"/>
            <p:cNvSpPr/>
            <p:nvPr/>
          </p:nvSpPr>
          <p:spPr>
            <a:xfrm>
              <a:off x="1956881" y="885825"/>
              <a:ext cx="8278238" cy="3333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56881" y="714375"/>
              <a:ext cx="8278238" cy="1215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8412" y="2152280"/>
              <a:ext cx="68341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b="1" smtClean="0">
                  <a:solidFill>
                    <a:schemeClr val="bg1"/>
                  </a:solidFill>
                </a:rPr>
                <a:t>애자일</a:t>
              </a:r>
              <a:r>
                <a:rPr lang="ko-KR" altLang="en-US" sz="7200" b="1" smtClean="0">
                  <a:solidFill>
                    <a:schemeClr val="bg1"/>
                  </a:solidFill>
                </a:rPr>
                <a:t> 방법론</a:t>
              </a:r>
              <a:endParaRPr lang="ko-KR" altLang="en-US" sz="7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17555" y="2687845"/>
            <a:ext cx="10186197" cy="2120654"/>
            <a:chOff x="648225" y="2687845"/>
            <a:chExt cx="10186197" cy="212065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8225" y="2698917"/>
              <a:ext cx="3160976" cy="2108202"/>
              <a:chOff x="1687246" y="1938863"/>
              <a:chExt cx="3160976" cy="2108202"/>
            </a:xfrm>
          </p:grpSpPr>
          <p:sp>
            <p:nvSpPr>
              <p:cNvPr id="9" name="U자형 화살표 8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160968" y="2687845"/>
              <a:ext cx="3160976" cy="2108202"/>
              <a:chOff x="1687246" y="1938863"/>
              <a:chExt cx="3160976" cy="2108202"/>
            </a:xfrm>
          </p:grpSpPr>
          <p:sp>
            <p:nvSpPr>
              <p:cNvPr id="37" name="U자형 화살표 36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굽은 화살표 37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673446" y="2700297"/>
              <a:ext cx="3160976" cy="2108202"/>
              <a:chOff x="1687246" y="1938863"/>
              <a:chExt cx="3160976" cy="2108202"/>
            </a:xfrm>
          </p:grpSpPr>
          <p:sp>
            <p:nvSpPr>
              <p:cNvPr id="41" name="U자형 화살표 40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굽은 화살표 41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231777" y="2066478"/>
            <a:ext cx="45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1~4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 사이의 짧은 주기로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1456" y="1624648"/>
            <a:ext cx="459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반복적이고 점진적인 개발을 통해 변화에 민첩하게 대응하여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4598" y="6124478"/>
            <a:ext cx="548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제품의 가치를 높여나감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순서도: 문서 26"/>
          <p:cNvSpPr/>
          <p:nvPr/>
        </p:nvSpPr>
        <p:spPr>
          <a:xfrm>
            <a:off x="3138221" y="4624350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문서 46"/>
          <p:cNvSpPr/>
          <p:nvPr/>
        </p:nvSpPr>
        <p:spPr>
          <a:xfrm>
            <a:off x="6652944" y="48124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문서 47"/>
          <p:cNvSpPr/>
          <p:nvPr/>
        </p:nvSpPr>
        <p:spPr>
          <a:xfrm>
            <a:off x="6429772" y="4613985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문서 48"/>
          <p:cNvSpPr/>
          <p:nvPr/>
        </p:nvSpPr>
        <p:spPr>
          <a:xfrm>
            <a:off x="10390839" y="5046981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문서 49"/>
          <p:cNvSpPr/>
          <p:nvPr/>
        </p:nvSpPr>
        <p:spPr>
          <a:xfrm>
            <a:off x="10167667" y="4848544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문서 50"/>
          <p:cNvSpPr/>
          <p:nvPr/>
        </p:nvSpPr>
        <p:spPr>
          <a:xfrm>
            <a:off x="9928354" y="46488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8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17555" y="2687845"/>
            <a:ext cx="10186197" cy="2120654"/>
            <a:chOff x="648225" y="2687845"/>
            <a:chExt cx="10186197" cy="212065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8225" y="2698917"/>
              <a:ext cx="3160976" cy="2108202"/>
              <a:chOff x="1687246" y="1938863"/>
              <a:chExt cx="3160976" cy="2108202"/>
            </a:xfrm>
          </p:grpSpPr>
          <p:sp>
            <p:nvSpPr>
              <p:cNvPr id="9" name="U자형 화살표 8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160968" y="2687845"/>
              <a:ext cx="3160976" cy="2108202"/>
              <a:chOff x="1687246" y="1938863"/>
              <a:chExt cx="3160976" cy="2108202"/>
            </a:xfrm>
          </p:grpSpPr>
          <p:sp>
            <p:nvSpPr>
              <p:cNvPr id="37" name="U자형 화살표 36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굽은 화살표 37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673446" y="2700297"/>
              <a:ext cx="3160976" cy="2108202"/>
              <a:chOff x="1687246" y="1938863"/>
              <a:chExt cx="3160976" cy="2108202"/>
            </a:xfrm>
          </p:grpSpPr>
          <p:sp>
            <p:nvSpPr>
              <p:cNvPr id="41" name="U자형 화살표 40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굽은 화살표 41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순서도: 문서 26"/>
          <p:cNvSpPr/>
          <p:nvPr/>
        </p:nvSpPr>
        <p:spPr>
          <a:xfrm>
            <a:off x="3138221" y="4624350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문서 46"/>
          <p:cNvSpPr/>
          <p:nvPr/>
        </p:nvSpPr>
        <p:spPr>
          <a:xfrm>
            <a:off x="6652944" y="48124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문서 47"/>
          <p:cNvSpPr/>
          <p:nvPr/>
        </p:nvSpPr>
        <p:spPr>
          <a:xfrm>
            <a:off x="6429772" y="4613985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문서 48"/>
          <p:cNvSpPr/>
          <p:nvPr/>
        </p:nvSpPr>
        <p:spPr>
          <a:xfrm>
            <a:off x="10390839" y="5046981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문서 49"/>
          <p:cNvSpPr/>
          <p:nvPr/>
        </p:nvSpPr>
        <p:spPr>
          <a:xfrm>
            <a:off x="10167667" y="4848544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문서 50"/>
          <p:cNvSpPr/>
          <p:nvPr/>
        </p:nvSpPr>
        <p:spPr>
          <a:xfrm>
            <a:off x="9928354" y="46488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767995" y="4890940"/>
            <a:ext cx="2246588" cy="461665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최소기능 제품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9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17555" y="2687845"/>
            <a:ext cx="10186197" cy="2120654"/>
            <a:chOff x="648225" y="2687845"/>
            <a:chExt cx="10186197" cy="212065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8225" y="2698917"/>
              <a:ext cx="3160976" cy="2108202"/>
              <a:chOff x="1687246" y="1938863"/>
              <a:chExt cx="3160976" cy="2108202"/>
            </a:xfrm>
          </p:grpSpPr>
          <p:sp>
            <p:nvSpPr>
              <p:cNvPr id="9" name="U자형 화살표 8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160968" y="2687845"/>
              <a:ext cx="3160976" cy="2108202"/>
              <a:chOff x="1687246" y="1938863"/>
              <a:chExt cx="3160976" cy="2108202"/>
            </a:xfrm>
          </p:grpSpPr>
          <p:sp>
            <p:nvSpPr>
              <p:cNvPr id="37" name="U자형 화살표 36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굽은 화살표 37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673446" y="2700297"/>
              <a:ext cx="3160976" cy="2108202"/>
              <a:chOff x="1687246" y="1938863"/>
              <a:chExt cx="3160976" cy="2108202"/>
            </a:xfrm>
          </p:grpSpPr>
          <p:sp>
            <p:nvSpPr>
              <p:cNvPr id="41" name="U자형 화살표 40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굽은 화살표 41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순서도: 문서 26"/>
          <p:cNvSpPr/>
          <p:nvPr/>
        </p:nvSpPr>
        <p:spPr>
          <a:xfrm>
            <a:off x="3138221" y="4624350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문서 46"/>
          <p:cNvSpPr/>
          <p:nvPr/>
        </p:nvSpPr>
        <p:spPr>
          <a:xfrm>
            <a:off x="6652944" y="48124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문서 47"/>
          <p:cNvSpPr/>
          <p:nvPr/>
        </p:nvSpPr>
        <p:spPr>
          <a:xfrm>
            <a:off x="6429772" y="4613985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문서 48"/>
          <p:cNvSpPr/>
          <p:nvPr/>
        </p:nvSpPr>
        <p:spPr>
          <a:xfrm>
            <a:off x="10390839" y="5046981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문서 49"/>
          <p:cNvSpPr/>
          <p:nvPr/>
        </p:nvSpPr>
        <p:spPr>
          <a:xfrm>
            <a:off x="10167667" y="4848544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문서 50"/>
          <p:cNvSpPr/>
          <p:nvPr/>
        </p:nvSpPr>
        <p:spPr>
          <a:xfrm>
            <a:off x="9928354" y="4648822"/>
            <a:ext cx="1506136" cy="112146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7768" y="3269323"/>
            <a:ext cx="10187460" cy="928222"/>
          </a:xfrm>
          <a:prstGeom prst="rect">
            <a:avLst/>
          </a:prstGeom>
          <a:solidFill>
            <a:schemeClr val="accent4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작은 사이클을 반복하여 최소기능제품</a:t>
            </a:r>
            <a:r>
              <a:rPr lang="en-US" altLang="ko-KR" sz="2400" b="1" smtClean="0">
                <a:solidFill>
                  <a:schemeClr val="tx1"/>
                </a:solidFill>
              </a:rPr>
              <a:t>(MVP)</a:t>
            </a:r>
            <a:r>
              <a:rPr lang="ko-KR" altLang="en-US" sz="2400" b="1" smtClean="0">
                <a:solidFill>
                  <a:schemeClr val="tx1"/>
                </a:solidFill>
              </a:rPr>
              <a:t>를 진화시켜 나가는 것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57724" y="1331576"/>
            <a:ext cx="6346028" cy="1259224"/>
            <a:chOff x="648225" y="2687845"/>
            <a:chExt cx="10186197" cy="212065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8225" y="2698917"/>
              <a:ext cx="3160976" cy="2108202"/>
              <a:chOff x="1687246" y="1938863"/>
              <a:chExt cx="3160976" cy="2108202"/>
            </a:xfrm>
          </p:grpSpPr>
          <p:sp>
            <p:nvSpPr>
              <p:cNvPr id="9" name="U자형 화살표 8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160968" y="2687845"/>
              <a:ext cx="3160976" cy="2108202"/>
              <a:chOff x="1687246" y="1938863"/>
              <a:chExt cx="3160976" cy="2108202"/>
            </a:xfrm>
          </p:grpSpPr>
          <p:sp>
            <p:nvSpPr>
              <p:cNvPr id="37" name="U자형 화살표 36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굽은 화살표 37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673446" y="2700297"/>
              <a:ext cx="3160976" cy="2108202"/>
              <a:chOff x="1687246" y="1938863"/>
              <a:chExt cx="3160976" cy="2108202"/>
            </a:xfrm>
          </p:grpSpPr>
          <p:sp>
            <p:nvSpPr>
              <p:cNvPr id="41" name="U자형 화살표 40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굽은 화살표 41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964924" y="5190845"/>
            <a:ext cx="459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고객에게 자주 가치를 전달하여</a:t>
            </a:r>
            <a:endParaRPr lang="en-US" altLang="ko-KR" sz="24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고객을 만족시킵니다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순서도: 문서 26"/>
          <p:cNvSpPr/>
          <p:nvPr/>
        </p:nvSpPr>
        <p:spPr>
          <a:xfrm>
            <a:off x="5697351" y="240476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문서 46"/>
          <p:cNvSpPr/>
          <p:nvPr/>
        </p:nvSpPr>
        <p:spPr>
          <a:xfrm>
            <a:off x="8422084" y="2525245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문서 47"/>
          <p:cNvSpPr/>
          <p:nvPr/>
        </p:nvSpPr>
        <p:spPr>
          <a:xfrm>
            <a:off x="8198912" y="2326808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문서 48"/>
          <p:cNvSpPr/>
          <p:nvPr/>
        </p:nvSpPr>
        <p:spPr>
          <a:xfrm>
            <a:off x="10916966" y="2709012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문서 49"/>
          <p:cNvSpPr/>
          <p:nvPr/>
        </p:nvSpPr>
        <p:spPr>
          <a:xfrm>
            <a:off x="10685723" y="250993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문서 50"/>
          <p:cNvSpPr/>
          <p:nvPr/>
        </p:nvSpPr>
        <p:spPr>
          <a:xfrm>
            <a:off x="10454481" y="231085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987502" y="1893494"/>
            <a:ext cx="796631" cy="1099327"/>
            <a:chOff x="4084106" y="2821468"/>
            <a:chExt cx="1490133" cy="2056340"/>
          </a:xfrm>
        </p:grpSpPr>
        <p:sp>
          <p:nvSpPr>
            <p:cNvPr id="35" name="이등변 삼각형 34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웃는 얼굴 51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14703" y="2245538"/>
            <a:ext cx="796631" cy="1099327"/>
            <a:chOff x="4084106" y="2821468"/>
            <a:chExt cx="1490133" cy="2056340"/>
          </a:xfrm>
        </p:grpSpPr>
        <p:sp>
          <p:nvSpPr>
            <p:cNvPr id="54" name="이등변 삼각형 53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웃는 얼굴 54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458343" y="2226941"/>
            <a:ext cx="796631" cy="1099327"/>
            <a:chOff x="4084106" y="2821468"/>
            <a:chExt cx="1490133" cy="2056340"/>
          </a:xfrm>
        </p:grpSpPr>
        <p:sp>
          <p:nvSpPr>
            <p:cNvPr id="57" name="이등변 삼각형 56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웃는 얼굴 57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41074" y="2858201"/>
            <a:ext cx="796631" cy="1099327"/>
            <a:chOff x="4084106" y="2821468"/>
            <a:chExt cx="1490133" cy="2056340"/>
          </a:xfrm>
        </p:grpSpPr>
        <p:sp>
          <p:nvSpPr>
            <p:cNvPr id="60" name="이등변 삼각형 59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웃는 얼굴 60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332623" y="2867733"/>
            <a:ext cx="796631" cy="1099327"/>
            <a:chOff x="4084106" y="2821468"/>
            <a:chExt cx="1490133" cy="2056340"/>
          </a:xfrm>
        </p:grpSpPr>
        <p:sp>
          <p:nvSpPr>
            <p:cNvPr id="63" name="이등변 삼각형 62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웃는 얼굴 63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411447" y="5963100"/>
            <a:ext cx="20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713808" y="4132241"/>
            <a:ext cx="1369306" cy="1889601"/>
            <a:chOff x="4084106" y="2821468"/>
            <a:chExt cx="1490133" cy="2056340"/>
          </a:xfrm>
        </p:grpSpPr>
        <p:sp>
          <p:nvSpPr>
            <p:cNvPr id="69" name="이등변 삼각형 68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웃는 얼굴 69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십자형 3"/>
          <p:cNvSpPr/>
          <p:nvPr/>
        </p:nvSpPr>
        <p:spPr>
          <a:xfrm>
            <a:off x="2758293" y="3766696"/>
            <a:ext cx="1138817" cy="1138817"/>
          </a:xfrm>
          <a:prstGeom prst="plus">
            <a:avLst>
              <a:gd name="adj" fmla="val 41569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6837" y="4984854"/>
            <a:ext cx="459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고객이 참여하여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고객과 협력하고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구부러진 연결선 5"/>
          <p:cNvCxnSpPr>
            <a:stCxn id="27" idx="2"/>
            <a:endCxn id="70" idx="6"/>
          </p:cNvCxnSpPr>
          <p:nvPr/>
        </p:nvCxnSpPr>
        <p:spPr>
          <a:xfrm rot="5400000">
            <a:off x="4729694" y="3264828"/>
            <a:ext cx="1674999" cy="1198644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47" idx="2"/>
          </p:cNvCxnSpPr>
          <p:nvPr/>
        </p:nvCxnSpPr>
        <p:spPr>
          <a:xfrm rot="5400000">
            <a:off x="6471479" y="2273708"/>
            <a:ext cx="1546344" cy="3293195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49" idx="2"/>
          </p:cNvCxnSpPr>
          <p:nvPr/>
        </p:nvCxnSpPr>
        <p:spPr>
          <a:xfrm rot="5400000">
            <a:off x="8381196" y="1756192"/>
            <a:ext cx="1430226" cy="4579642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3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57724" y="1331576"/>
            <a:ext cx="6346028" cy="1259224"/>
            <a:chOff x="648225" y="2687845"/>
            <a:chExt cx="10186197" cy="212065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8225" y="2698917"/>
              <a:ext cx="3160976" cy="2108202"/>
              <a:chOff x="1687246" y="1938863"/>
              <a:chExt cx="3160976" cy="2108202"/>
            </a:xfrm>
          </p:grpSpPr>
          <p:sp>
            <p:nvSpPr>
              <p:cNvPr id="9" name="U자형 화살표 8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160968" y="2687845"/>
              <a:ext cx="3160976" cy="2108202"/>
              <a:chOff x="1687246" y="1938863"/>
              <a:chExt cx="3160976" cy="2108202"/>
            </a:xfrm>
          </p:grpSpPr>
          <p:sp>
            <p:nvSpPr>
              <p:cNvPr id="37" name="U자형 화살표 36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굽은 화살표 37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673446" y="2700297"/>
              <a:ext cx="3160976" cy="2108202"/>
              <a:chOff x="1687246" y="1938863"/>
              <a:chExt cx="3160976" cy="2108202"/>
            </a:xfrm>
          </p:grpSpPr>
          <p:sp>
            <p:nvSpPr>
              <p:cNvPr id="41" name="U자형 화살표 40"/>
              <p:cNvSpPr/>
              <p:nvPr/>
            </p:nvSpPr>
            <p:spPr>
              <a:xfrm rot="5400000" flipH="1">
                <a:off x="2850088" y="2048930"/>
                <a:ext cx="2108202" cy="1888067"/>
              </a:xfrm>
              <a:prstGeom prst="uturnArrow">
                <a:avLst>
                  <a:gd name="adj1" fmla="val 25000"/>
                  <a:gd name="adj2" fmla="val 10537"/>
                  <a:gd name="adj3" fmla="val 24587"/>
                  <a:gd name="adj4" fmla="val 43750"/>
                  <a:gd name="adj5" fmla="val 6928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굽은 화살표 41"/>
              <p:cNvSpPr/>
              <p:nvPr/>
            </p:nvSpPr>
            <p:spPr>
              <a:xfrm rot="16200000" flipH="1">
                <a:off x="2454802" y="1879598"/>
                <a:ext cx="1625600" cy="1744132"/>
              </a:xfrm>
              <a:prstGeom prst="ben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687246" y="3648285"/>
                <a:ext cx="1981200" cy="3987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순서도: 문서 26"/>
          <p:cNvSpPr/>
          <p:nvPr/>
        </p:nvSpPr>
        <p:spPr>
          <a:xfrm>
            <a:off x="5697351" y="240476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문서 46"/>
          <p:cNvSpPr/>
          <p:nvPr/>
        </p:nvSpPr>
        <p:spPr>
          <a:xfrm>
            <a:off x="8422084" y="2525245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문서 47"/>
          <p:cNvSpPr/>
          <p:nvPr/>
        </p:nvSpPr>
        <p:spPr>
          <a:xfrm>
            <a:off x="8198912" y="2326808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문서 48"/>
          <p:cNvSpPr/>
          <p:nvPr/>
        </p:nvSpPr>
        <p:spPr>
          <a:xfrm>
            <a:off x="10916966" y="2709012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문서 49"/>
          <p:cNvSpPr/>
          <p:nvPr/>
        </p:nvSpPr>
        <p:spPr>
          <a:xfrm>
            <a:off x="10685723" y="250993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문서 50"/>
          <p:cNvSpPr/>
          <p:nvPr/>
        </p:nvSpPr>
        <p:spPr>
          <a:xfrm>
            <a:off x="10454481" y="2310853"/>
            <a:ext cx="938327" cy="665912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987502" y="1893494"/>
            <a:ext cx="796631" cy="1099327"/>
            <a:chOff x="4084106" y="2821468"/>
            <a:chExt cx="1490133" cy="2056340"/>
          </a:xfrm>
        </p:grpSpPr>
        <p:sp>
          <p:nvSpPr>
            <p:cNvPr id="35" name="이등변 삼각형 34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웃는 얼굴 51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14703" y="2245538"/>
            <a:ext cx="796631" cy="1099327"/>
            <a:chOff x="4084106" y="2821468"/>
            <a:chExt cx="1490133" cy="2056340"/>
          </a:xfrm>
        </p:grpSpPr>
        <p:sp>
          <p:nvSpPr>
            <p:cNvPr id="54" name="이등변 삼각형 53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웃는 얼굴 54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458343" y="2226941"/>
            <a:ext cx="796631" cy="1099327"/>
            <a:chOff x="4084106" y="2821468"/>
            <a:chExt cx="1490133" cy="2056340"/>
          </a:xfrm>
        </p:grpSpPr>
        <p:sp>
          <p:nvSpPr>
            <p:cNvPr id="57" name="이등변 삼각형 56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웃는 얼굴 57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41074" y="2858201"/>
            <a:ext cx="796631" cy="1099327"/>
            <a:chOff x="4084106" y="2821468"/>
            <a:chExt cx="1490133" cy="2056340"/>
          </a:xfrm>
        </p:grpSpPr>
        <p:sp>
          <p:nvSpPr>
            <p:cNvPr id="60" name="이등변 삼각형 59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웃는 얼굴 60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332623" y="2867733"/>
            <a:ext cx="796631" cy="1099327"/>
            <a:chOff x="4084106" y="2821468"/>
            <a:chExt cx="1490133" cy="2056340"/>
          </a:xfrm>
        </p:grpSpPr>
        <p:sp>
          <p:nvSpPr>
            <p:cNvPr id="63" name="이등변 삼각형 62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웃는 얼굴 63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411447" y="5963100"/>
            <a:ext cx="20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713808" y="4132241"/>
            <a:ext cx="1369306" cy="1889601"/>
            <a:chOff x="4084106" y="2821468"/>
            <a:chExt cx="1490133" cy="2056340"/>
          </a:xfrm>
        </p:grpSpPr>
        <p:sp>
          <p:nvSpPr>
            <p:cNvPr id="69" name="이등변 삼각형 68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웃는 얼굴 69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십자형 3"/>
          <p:cNvSpPr/>
          <p:nvPr/>
        </p:nvSpPr>
        <p:spPr>
          <a:xfrm>
            <a:off x="2758293" y="3766696"/>
            <a:ext cx="1138817" cy="1138817"/>
          </a:xfrm>
          <a:prstGeom prst="plus">
            <a:avLst>
              <a:gd name="adj" fmla="val 41569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27" idx="2"/>
            <a:endCxn id="70" idx="6"/>
          </p:cNvCxnSpPr>
          <p:nvPr/>
        </p:nvCxnSpPr>
        <p:spPr>
          <a:xfrm rot="5400000">
            <a:off x="4729694" y="3264828"/>
            <a:ext cx="1674999" cy="1198644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47" idx="2"/>
          </p:cNvCxnSpPr>
          <p:nvPr/>
        </p:nvCxnSpPr>
        <p:spPr>
          <a:xfrm rot="5400000">
            <a:off x="6471479" y="2273708"/>
            <a:ext cx="1546344" cy="3293195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49" idx="2"/>
          </p:cNvCxnSpPr>
          <p:nvPr/>
        </p:nvCxnSpPr>
        <p:spPr>
          <a:xfrm rot="5400000">
            <a:off x="8381196" y="1756192"/>
            <a:ext cx="1430226" cy="4579642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050660" y="1057371"/>
            <a:ext cx="7440744" cy="4928924"/>
            <a:chOff x="2546684" y="2021376"/>
            <a:chExt cx="3160976" cy="2117549"/>
          </a:xfrm>
          <a:solidFill>
            <a:schemeClr val="accent4">
              <a:lumMod val="60000"/>
              <a:lumOff val="40000"/>
              <a:alpha val="86000"/>
            </a:schemeClr>
          </a:solidFill>
        </p:grpSpPr>
        <p:sp>
          <p:nvSpPr>
            <p:cNvPr id="73" name="U자형 화살표 72"/>
            <p:cNvSpPr/>
            <p:nvPr/>
          </p:nvSpPr>
          <p:spPr>
            <a:xfrm rot="5400000" flipH="1">
              <a:off x="3709526" y="2140790"/>
              <a:ext cx="2108202" cy="1888067"/>
            </a:xfrm>
            <a:prstGeom prst="uturnArrow">
              <a:avLst>
                <a:gd name="adj1" fmla="val 25000"/>
                <a:gd name="adj2" fmla="val 10537"/>
                <a:gd name="adj3" fmla="val 24587"/>
                <a:gd name="adj4" fmla="val 43750"/>
                <a:gd name="adj5" fmla="val 692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굽은 화살표 73"/>
            <p:cNvSpPr/>
            <p:nvPr/>
          </p:nvSpPr>
          <p:spPr>
            <a:xfrm rot="16200000" flipH="1">
              <a:off x="3214366" y="1962110"/>
              <a:ext cx="1625600" cy="1744132"/>
            </a:xfrm>
            <a:prstGeom prst="bentArrow">
              <a:avLst>
                <a:gd name="adj1" fmla="val 25000"/>
                <a:gd name="adj2" fmla="val 32160"/>
                <a:gd name="adj3" fmla="val 35293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546684" y="3740145"/>
              <a:ext cx="1981200" cy="398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804814" y="5533642"/>
            <a:ext cx="492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제품과 일하는 방식을 지속적으로 개선해 나가는 것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5926" y="-1476439"/>
            <a:ext cx="401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1"/>
                </a:solidFill>
              </a:rPr>
              <a:t>애자일 개발 방법론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ith Jenneke on Twitter: &amp;quot;Agile Methodology Used. #framework #scrum #agile  #kanban #infographics #technology… 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7586"/>
            <a:ext cx="11125200" cy="60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36215" y="2370667"/>
            <a:ext cx="685665" cy="254729"/>
          </a:xfrm>
          <a:prstGeom prst="rect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0067" y="190493"/>
            <a:ext cx="4695825" cy="1009650"/>
            <a:chOff x="133349" y="200025"/>
            <a:chExt cx="4695825" cy="1009650"/>
          </a:xfrm>
        </p:grpSpPr>
        <p:sp>
          <p:nvSpPr>
            <p:cNvPr id="9" name="한쪽 모서리가 잘린 사각형 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2967" y="455316"/>
            <a:ext cx="401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1"/>
                </a:solidFill>
              </a:rPr>
              <a:t>애자일 개발 방법론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4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7170127" y="3833041"/>
            <a:ext cx="2373919" cy="601138"/>
          </a:xfrm>
          <a:prstGeom prst="rect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050660" y="704850"/>
            <a:ext cx="100906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스크럼</a:t>
            </a:r>
            <a:endParaRPr lang="en-US" altLang="ko-KR" sz="48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작은 규모의 팀이 제품을 완성하기 위해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스프린트 라고 불리우는 업무 주기를 반복하는 협업 방식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이때 업무의 기본 단위는 유저스토리이다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endParaRPr lang="en-US" altLang="ko-KR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진행상황을 모니터링하고</a:t>
            </a: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점검하며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피드백을 통해 개선하고 반복한다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64539" y="4434179"/>
            <a:ext cx="63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</a:rPr>
              <a:t>고객의 요구사항을 한 문장으로 적어둔 것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6249" y="470950"/>
            <a:ext cx="401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1"/>
                </a:solidFill>
              </a:rPr>
              <a:t>애자일 개발 방법론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6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6249" y="470950"/>
            <a:ext cx="401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bg1"/>
                </a:solidFill>
              </a:rPr>
              <a:t> </a:t>
            </a:r>
            <a:r>
              <a:rPr lang="ko-KR" altLang="en-US" sz="3200" b="1">
                <a:solidFill>
                  <a:schemeClr val="bg1"/>
                </a:solidFill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</a:rPr>
              <a:t>Scrum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2050" name="Picture 2" descr="애자일 Scrum(스크럼) 이해하기. 애자일 실천 방법 | by 민현기(Min, Hyun-Gi) | DT Evangelist 기술  블로그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2872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6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71057" y="434070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사용 장점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1721" y="1720850"/>
            <a:ext cx="9547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빠르고 기민하게 작업하기 위해서 프로젝트의 진행상황을 모니터링하고</a:t>
            </a: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팀이 효율적으로 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일할 방법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업무 흐름을 시각화하고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스프린트를 통해 빠르게 실행하고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반복하며</a:t>
            </a: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적극적으로 커뮤니케이션하며 협업할 수 있다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22387" y="2105561"/>
            <a:ext cx="95472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보안교육</a:t>
            </a:r>
            <a:endParaRPr lang="en-US" altLang="ko-KR" sz="16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0524" y="422212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탄생 배경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2386" y="1044273"/>
            <a:ext cx="95472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개발</a:t>
            </a:r>
            <a:endParaRPr lang="en-US" altLang="ko-KR" sz="48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프로젝트가 대형화</a:t>
            </a: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복합화 됨에 따라 기존 개발 방법의 한계 </a:t>
            </a:r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발생 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고객의 요구사항의 우선순위와 내용의 변동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개발자의 컨디션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프로젝트의 상황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948111" y="4820228"/>
            <a:ext cx="948266" cy="6265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4109" y="4800431"/>
            <a:ext cx="585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변동이 많음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22387" y="2105561"/>
            <a:ext cx="95472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인성교육</a:t>
            </a:r>
            <a:endParaRPr lang="en-US" altLang="ko-KR" sz="16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0524" y="422212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탄생 배경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2212" y="5082528"/>
            <a:ext cx="63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가볍고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실용적인 방법론 추구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2326214" y="5092426"/>
            <a:ext cx="948266" cy="6265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094561" y="3628572"/>
            <a:ext cx="948266" cy="6265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53413" y="3621358"/>
            <a:ext cx="691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현실적으로 불가능함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7148" y="2303207"/>
            <a:ext cx="585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전통적인 방법론 사용 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538" y="1672772"/>
            <a:ext cx="78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여전히 규정된 프로세스로 진행되는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5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0524" y="422212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탄생 배경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75" y="1786546"/>
            <a:ext cx="9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적응적 프로세스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927" y="2814133"/>
            <a:ext cx="1046312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프로세스 반복이 불가함을 인정함</a:t>
            </a:r>
            <a:r>
              <a:rPr lang="en-US" altLang="ko-KR" sz="2800" b="1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변화를 수용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지속적인 점검과 조정을 통한 위험을 낮춘다</a:t>
            </a:r>
            <a:r>
              <a:rPr lang="en-US" altLang="ko-KR" sz="2800" b="1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나선형 모델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이상적인 모델이지만 모델 자체가 복잡하여 비용이 많이 들고 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프로젝트 관리가 어려움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84456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0524" y="422212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탄생 배경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75" y="1786546"/>
            <a:ext cx="9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반복점증적 프로세스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326" y="2814133"/>
            <a:ext cx="115403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목표시스템을 여러 번에 나누어 출시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폭포수 모델의 경직성을 보완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주로 기본기능과 우선순위가 높은 중요기능을 먼저 개발하여 출시 후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고객과 시장의 피드백을 받아 다음 출시 주기에 반영함</a:t>
            </a:r>
            <a:r>
              <a:rPr lang="en-US" altLang="ko-KR" sz="2800" b="1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애자일 방법론의 근간이 됨</a:t>
            </a:r>
            <a:r>
              <a:rPr lang="en-US" altLang="ko-KR" sz="2800" b="1" smtClean="0"/>
              <a:t>.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19772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6322" y="430807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5454" y="1265035"/>
            <a:ext cx="9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Agile -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날렵한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민첩한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기민한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5787" y="2145016"/>
            <a:ext cx="8930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800" b="1" smtClean="0"/>
              <a:t>2001</a:t>
            </a:r>
            <a:r>
              <a:rPr lang="ko-KR" altLang="en-US" sz="2800" b="1" smtClean="0"/>
              <a:t>년 </a:t>
            </a:r>
            <a:r>
              <a:rPr lang="en-US" altLang="ko-KR" sz="2800" b="1" smtClean="0"/>
              <a:t>2</a:t>
            </a:r>
            <a:r>
              <a:rPr lang="ko-KR" altLang="en-US" sz="2800" b="1" smtClean="0"/>
              <a:t>월 켄트백을 포함한 미국의 소프트웨어 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개발자 </a:t>
            </a:r>
            <a:r>
              <a:rPr lang="en-US" altLang="ko-KR" sz="2800" b="1" smtClean="0"/>
              <a:t>17</a:t>
            </a:r>
            <a:r>
              <a:rPr lang="ko-KR" altLang="en-US" sz="2800" b="1"/>
              <a:t>명</a:t>
            </a:r>
            <a:r>
              <a:rPr lang="ko-KR" altLang="en-US" sz="2800" b="1" smtClean="0"/>
              <a:t>이 미국 유타 스노우버드 리조트에 모여 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에자일 연합 결성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소프트웨어 중시</a:t>
            </a:r>
            <a:r>
              <a:rPr lang="en-US" altLang="ko-KR" sz="2800" b="1" smtClean="0"/>
              <a:t>, </a:t>
            </a:r>
            <a:r>
              <a:rPr lang="ko-KR" altLang="en-US" sz="2800" b="1" smtClean="0"/>
              <a:t>상호작용</a:t>
            </a:r>
            <a:r>
              <a:rPr lang="en-US" altLang="ko-KR" sz="2800" b="1" smtClean="0"/>
              <a:t>, </a:t>
            </a:r>
            <a:r>
              <a:rPr lang="ko-KR" altLang="en-US" sz="2800" b="1" smtClean="0"/>
              <a:t>고객과의 협력</a:t>
            </a:r>
            <a:r>
              <a:rPr lang="en-US" altLang="ko-KR" sz="2800" b="1" smtClean="0"/>
              <a:t>, </a:t>
            </a:r>
            <a:r>
              <a:rPr lang="ko-KR" altLang="en-US" sz="2800" b="1" smtClean="0"/>
              <a:t>변화대응</a:t>
            </a:r>
            <a:endParaRPr lang="en-US" altLang="ko-KR" sz="2800" b="1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800" b="1"/>
          </a:p>
          <a:p>
            <a:pPr algn="ctr"/>
            <a:r>
              <a:rPr lang="ko-KR" altLang="en-US" sz="2800" b="1" smtClean="0"/>
              <a:t>무겁고 규범적인 방법론에서 탈피하여 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쉽게 적응하고 유연하게 대처하자</a:t>
            </a:r>
            <a:endParaRPr lang="en-US" altLang="ko-KR" sz="2800" b="1" smtClean="0"/>
          </a:p>
          <a:p>
            <a:pPr algn="ctr"/>
            <a:endParaRPr lang="en-US" altLang="ko-KR" sz="2800" b="1"/>
          </a:p>
        </p:txBody>
      </p:sp>
      <p:sp>
        <p:nvSpPr>
          <p:cNvPr id="12" name="오른쪽 화살표 11"/>
          <p:cNvSpPr/>
          <p:nvPr/>
        </p:nvSpPr>
        <p:spPr>
          <a:xfrm>
            <a:off x="2165350" y="4379484"/>
            <a:ext cx="948266" cy="6265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6322" y="430807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217611" y="3115733"/>
            <a:ext cx="948266" cy="6265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65877" y="1953083"/>
            <a:ext cx="8222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애자일 방법론에서는 </a:t>
            </a:r>
            <a:r>
              <a:rPr lang="ko-KR" altLang="en-US" sz="3600" b="1" smtClean="0">
                <a:solidFill>
                  <a:srgbClr val="C00000"/>
                </a:solidFill>
              </a:rPr>
              <a:t>팀이 주체</a:t>
            </a:r>
            <a:r>
              <a:rPr lang="ko-KR" altLang="en-US" sz="3600" b="1" smtClean="0"/>
              <a:t>가</a:t>
            </a:r>
            <a:r>
              <a:rPr lang="ko-KR" altLang="en-US" sz="3600" b="1" smtClean="0">
                <a:solidFill>
                  <a:srgbClr val="C00000"/>
                </a:solidFill>
              </a:rPr>
              <a:t>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되어 각자 할 일을 </a:t>
            </a:r>
            <a:r>
              <a:rPr lang="ko-KR" altLang="en-US" sz="3600" b="1" smtClean="0">
                <a:solidFill>
                  <a:srgbClr val="C00000"/>
                </a:solidFill>
              </a:rPr>
              <a:t>능동적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이고 </a:t>
            </a:r>
            <a:r>
              <a:rPr lang="ko-KR" altLang="en-US" sz="3600" b="1" smtClean="0">
                <a:solidFill>
                  <a:srgbClr val="C00000"/>
                </a:solidFill>
              </a:rPr>
              <a:t>효과적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정하는 자기 조직화 팀을 지향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팀이 </a:t>
            </a:r>
            <a:r>
              <a:rPr lang="ko-KR" altLang="en-US" sz="3600" b="1" smtClean="0">
                <a:solidFill>
                  <a:srgbClr val="C00000"/>
                </a:solidFill>
              </a:rPr>
              <a:t>고객과의 소통과 협력을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통해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반복 점증적인 방법으로 </a:t>
            </a:r>
            <a:r>
              <a:rPr lang="ko-KR" altLang="en-US" sz="3600" b="1" smtClean="0">
                <a:solidFill>
                  <a:srgbClr val="C00000"/>
                </a:solidFill>
              </a:rPr>
              <a:t>유연하게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프로젝트를 수행함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2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430807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중요성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5536" y="4936253"/>
            <a:ext cx="927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비즈니스 성공과 팀의 성장을 유도함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437744" y="4936253"/>
            <a:ext cx="948266" cy="6265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65877" y="1918802"/>
            <a:ext cx="8222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대면 커뮤니케이션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자발적인 소규모의 팀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협업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변화하는 요구사항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짧은 출시주기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우수한 기술력</a:t>
            </a:r>
            <a:r>
              <a:rPr lang="en-US" altLang="ko-KR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리뷰 및 회고에 의한 지속적인 개선 등을강조하는 애자일의 특징이</a:t>
            </a:r>
            <a:endParaRPr lang="en-US" altLang="ko-KR" sz="3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3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342616" y="3873765"/>
            <a:ext cx="5178957" cy="23415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33349" y="200025"/>
            <a:ext cx="4695825" cy="1009650"/>
            <a:chOff x="133349" y="200025"/>
            <a:chExt cx="4695825" cy="1009650"/>
          </a:xfrm>
        </p:grpSpPr>
        <p:sp>
          <p:nvSpPr>
            <p:cNvPr id="29" name="한쪽 모서리가 잘린 사각형 28"/>
            <p:cNvSpPr/>
            <p:nvPr/>
          </p:nvSpPr>
          <p:spPr>
            <a:xfrm>
              <a:off x="133349" y="200025"/>
              <a:ext cx="4695825" cy="1009650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133349" y="257175"/>
              <a:ext cx="4610100" cy="89535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133349" y="333374"/>
              <a:ext cx="4524375" cy="847725"/>
            </a:xfrm>
            <a:prstGeom prst="snip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9150" y="381684"/>
            <a:ext cx="401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</a:rPr>
              <a:t>애자일 방법론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" name="모서리가 접힌 도형 1"/>
          <p:cNvSpPr/>
          <p:nvPr/>
        </p:nvSpPr>
        <p:spPr>
          <a:xfrm>
            <a:off x="639894" y="2298170"/>
            <a:ext cx="1802869" cy="2184400"/>
          </a:xfrm>
          <a:prstGeom prst="foldedCorner">
            <a:avLst>
              <a:gd name="adj" fmla="val 2699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ysClr val="windowText" lastClr="000000"/>
                </a:solidFill>
              </a:rPr>
              <a:t>Challenge</a:t>
            </a:r>
            <a:endParaRPr lang="ko-KR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1432" y="1531203"/>
            <a:ext cx="5852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과제 수행에 필요한 역량을 가진 </a:t>
            </a:r>
            <a:endParaRPr lang="en-US" altLang="ko-KR" sz="24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 전후의 작은 팀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37009" y="2426230"/>
            <a:ext cx="1490133" cy="2056340"/>
            <a:chOff x="4084106" y="2821468"/>
            <a:chExt cx="1490133" cy="2056340"/>
          </a:xfrm>
        </p:grpSpPr>
        <p:sp>
          <p:nvSpPr>
            <p:cNvPr id="4" name="이등변 삼각형 3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웃는 얼굴 2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41923" y="2701397"/>
            <a:ext cx="1490133" cy="2056340"/>
            <a:chOff x="4084106" y="2821468"/>
            <a:chExt cx="1490133" cy="2056340"/>
          </a:xfrm>
        </p:grpSpPr>
        <p:sp>
          <p:nvSpPr>
            <p:cNvPr id="16" name="이등변 삼각형 15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32095" y="2707218"/>
            <a:ext cx="1490133" cy="2056340"/>
            <a:chOff x="4084106" y="2821468"/>
            <a:chExt cx="1490133" cy="2056340"/>
          </a:xfrm>
        </p:grpSpPr>
        <p:sp>
          <p:nvSpPr>
            <p:cNvPr id="19" name="이등변 삼각형 18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504669" y="3591984"/>
            <a:ext cx="1490133" cy="2056340"/>
            <a:chOff x="4084106" y="2821468"/>
            <a:chExt cx="1490133" cy="2056340"/>
          </a:xfrm>
        </p:grpSpPr>
        <p:sp>
          <p:nvSpPr>
            <p:cNvPr id="22" name="이등변 삼각형 21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85498" y="3595686"/>
            <a:ext cx="1490133" cy="2056340"/>
            <a:chOff x="4084106" y="2821468"/>
            <a:chExt cx="1490133" cy="2056340"/>
          </a:xfrm>
        </p:grpSpPr>
        <p:sp>
          <p:nvSpPr>
            <p:cNvPr id="25" name="이등변 삼각형 24"/>
            <p:cNvSpPr/>
            <p:nvPr/>
          </p:nvSpPr>
          <p:spPr>
            <a:xfrm>
              <a:off x="4084106" y="3243742"/>
              <a:ext cx="1490133" cy="1634066"/>
            </a:xfrm>
            <a:prstGeom prst="triangl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/>
            <p:cNvSpPr/>
            <p:nvPr/>
          </p:nvSpPr>
          <p:spPr>
            <a:xfrm>
              <a:off x="4209520" y="2821468"/>
              <a:ext cx="1239307" cy="1239307"/>
            </a:xfrm>
            <a:prstGeom prst="smileyFace">
              <a:avLst/>
            </a:prstGeom>
            <a:solidFill>
              <a:schemeClr val="bg2"/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46802" y="2626300"/>
            <a:ext cx="4597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자율과 권한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책임을 가지고</a:t>
            </a:r>
            <a:endParaRPr lang="en-US" altLang="ko-KR" sz="24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서로간의 신뢰를 바탕으로</a:t>
            </a:r>
            <a:endParaRPr lang="en-US" altLang="ko-KR" sz="24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수평적 소통과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협력을 이룸</a:t>
            </a:r>
            <a:r>
              <a:rPr lang="en-US" altLang="ko-KR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6488094" y="2809874"/>
            <a:ext cx="1161787" cy="2239472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62679" y="4863059"/>
            <a:ext cx="606308" cy="444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749</Words>
  <Application>Microsoft Office PowerPoint</Application>
  <PresentationFormat>와이드스크린</PresentationFormat>
  <Paragraphs>144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35</cp:revision>
  <dcterms:created xsi:type="dcterms:W3CDTF">2021-08-30T13:41:24Z</dcterms:created>
  <dcterms:modified xsi:type="dcterms:W3CDTF">2021-08-31T15:27:58Z</dcterms:modified>
</cp:coreProperties>
</file>