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84" r:id="rId3"/>
    <p:sldId id="285" r:id="rId4"/>
    <p:sldId id="286" r:id="rId5"/>
    <p:sldId id="287" r:id="rId6"/>
    <p:sldId id="283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9675" autoAdjust="0"/>
  </p:normalViewPr>
  <p:slideViewPr>
    <p:cSldViewPr snapToGrid="0">
      <p:cViewPr varScale="1">
        <p:scale>
          <a:sx n="92" d="100"/>
          <a:sy n="92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EB948-5AD9-4384-8637-FE7773F760C0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F590-EBF3-47AC-855B-F35B38D9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</a:t>
            </a:r>
            <a:r>
              <a:rPr lang="ko-KR" altLang="en-US" baseline="0" dirty="0" smtClean="0"/>
              <a:t> 이번에 의존성에 대해 설명을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의존성 주입에 대해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쉽게 말해서 의존성주입은 부품</a:t>
            </a:r>
            <a:r>
              <a:rPr lang="ko-KR" altLang="en-US" baseline="0" dirty="0" smtClean="0"/>
              <a:t> 조립이라고 할 수 있겠습니다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이해하기 쉽게 간단한 코드 두가지를 가져왔습니다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우선 두가지 모두 </a:t>
            </a:r>
            <a:r>
              <a:rPr lang="en-US" altLang="ko-KR" baseline="0" dirty="0" smtClean="0"/>
              <a:t>A Class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B Class</a:t>
            </a:r>
            <a:r>
              <a:rPr lang="ko-KR" altLang="en-US" baseline="0" dirty="0" smtClean="0"/>
              <a:t>를 객체화 해서 사용한다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부품이다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라는걸 알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왼쪽 코드 같은 경우에는 </a:t>
            </a:r>
            <a:r>
              <a:rPr lang="en-US" altLang="ko-KR" baseline="0" dirty="0" smtClean="0"/>
              <a:t>class A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 하면서 동시에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생성하여 사용을 하기 때문에 일체형이라고 말할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오른쪽 코드는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생성할 때 </a:t>
            </a:r>
            <a:r>
              <a:rPr lang="en-US" altLang="ko-KR" baseline="0" dirty="0" smtClean="0"/>
              <a:t>set Injection</a:t>
            </a:r>
            <a:r>
              <a:rPr lang="ko-KR" altLang="en-US" baseline="0" dirty="0" smtClean="0"/>
              <a:t>을 이용하여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생성하고 밖에서 </a:t>
            </a:r>
            <a:r>
              <a:rPr lang="en-US" altLang="ko-KR" baseline="0" dirty="0" smtClean="0"/>
              <a:t>B Class</a:t>
            </a:r>
            <a:r>
              <a:rPr lang="ko-KR" altLang="en-US" baseline="0" dirty="0" smtClean="0"/>
              <a:t>를 끼워서 만들어주기 때문에 </a:t>
            </a:r>
            <a:r>
              <a:rPr lang="ko-KR" altLang="en-US" baseline="0" dirty="0" err="1" smtClean="0"/>
              <a:t>조립형이라고</a:t>
            </a:r>
            <a:r>
              <a:rPr lang="ko-KR" altLang="en-US" baseline="0" dirty="0" smtClean="0"/>
              <a:t> 말 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8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</a:t>
            </a:r>
            <a:r>
              <a:rPr lang="ko-KR" altLang="en-US" baseline="0" dirty="0" smtClean="0"/>
              <a:t> 표는 일체형에 대한 이야기고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아래는 </a:t>
            </a:r>
            <a:r>
              <a:rPr lang="ko-KR" altLang="en-US" baseline="0" dirty="0" err="1" smtClean="0"/>
              <a:t>조립형에</a:t>
            </a:r>
            <a:r>
              <a:rPr lang="ko-KR" altLang="en-US" baseline="0" dirty="0" smtClean="0"/>
              <a:t> 대한 모양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위에 표 같은 경우에는 </a:t>
            </a:r>
            <a:r>
              <a:rPr lang="en-US" altLang="ko-KR" baseline="0" dirty="0" smtClean="0"/>
              <a:t>A Class</a:t>
            </a:r>
            <a:r>
              <a:rPr lang="ko-KR" altLang="en-US" baseline="0" dirty="0" smtClean="0"/>
              <a:t>를 생성할 때 </a:t>
            </a:r>
            <a:r>
              <a:rPr lang="en-US" altLang="ko-KR" baseline="0" dirty="0" smtClean="0"/>
              <a:t>B Class</a:t>
            </a:r>
            <a:r>
              <a:rPr lang="ko-KR" altLang="en-US" baseline="0" dirty="0" smtClean="0"/>
              <a:t>는 확인이 불가합니다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B Class</a:t>
            </a:r>
            <a:r>
              <a:rPr lang="ko-KR" altLang="en-US" baseline="0" dirty="0" smtClean="0"/>
              <a:t>의 변경이 쉽지 </a:t>
            </a:r>
            <a:r>
              <a:rPr lang="ko-KR" altLang="en-US" baseline="0" dirty="0" err="1" smtClean="0"/>
              <a:t>않게되죠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이애 프로그램은 결합력이 높아지게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높은 응집도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낮은 결합도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반면 아래 표는 </a:t>
            </a:r>
            <a:r>
              <a:rPr lang="en-US" altLang="ko-KR" baseline="0" dirty="0" smtClean="0"/>
              <a:t>B Class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 Class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injection </a:t>
            </a:r>
            <a:r>
              <a:rPr lang="ko-KR" altLang="en-US" baseline="0" dirty="0" smtClean="0"/>
              <a:t>해줌으로써 결합력이 낮아지고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라는 부품을 쉽게 바꿔 끼울 수 있기 때문에 </a:t>
            </a:r>
            <a:r>
              <a:rPr lang="en-US" altLang="ko-KR" baseline="0" dirty="0" smtClean="0"/>
              <a:t>DI</a:t>
            </a:r>
            <a:r>
              <a:rPr lang="ko-KR" altLang="en-US" baseline="0" dirty="0" smtClean="0"/>
              <a:t>를 사용하는 장점으로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단점으로는 부품을 하나하나 조립해야하는 단점이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여기에서 지금 아래처럼 </a:t>
            </a:r>
            <a:r>
              <a:rPr lang="en-US" altLang="ko-KR" baseline="0" dirty="0" smtClean="0"/>
              <a:t>Dependency</a:t>
            </a:r>
            <a:r>
              <a:rPr lang="ko-KR" altLang="en-US" baseline="0" dirty="0" smtClean="0"/>
              <a:t>를 조립할 때는 두가지 방법이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Setter </a:t>
            </a:r>
            <a:r>
              <a:rPr lang="ko-KR" altLang="en-US" baseline="0" dirty="0" smtClean="0"/>
              <a:t>함수를 통해서 조립할 수 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통해서 조립 할 수 도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1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</a:t>
            </a:r>
            <a:r>
              <a:rPr lang="en-US" altLang="ko-KR" dirty="0" smtClean="0"/>
              <a:t>setter </a:t>
            </a:r>
            <a:r>
              <a:rPr lang="en-US" altLang="ko-KR" dirty="0" err="1" smtClean="0"/>
              <a:t>injectio</a:t>
            </a:r>
            <a:r>
              <a:rPr lang="ko-KR" altLang="en-US" dirty="0" smtClean="0"/>
              <a:t>이라고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를 이용해서 종속성을 주입해주는 방법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Construction</a:t>
            </a:r>
            <a:r>
              <a:rPr lang="en-US" altLang="ko-KR" baseline="0" dirty="0" smtClean="0"/>
              <a:t> injection </a:t>
            </a:r>
            <a:r>
              <a:rPr lang="ko-KR" altLang="en-US" baseline="0" dirty="0" smtClean="0"/>
              <a:t>이라고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통해서 주입하는 방법이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이게 이제 제일 간단한 </a:t>
            </a:r>
            <a:r>
              <a:rPr lang="en-US" altLang="ko-KR" baseline="0" dirty="0" smtClean="0"/>
              <a:t>DI </a:t>
            </a:r>
            <a:r>
              <a:rPr lang="ko-KR" altLang="en-US" baseline="0" dirty="0" err="1" smtClean="0"/>
              <a:t>설명이였습니다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DI</a:t>
            </a:r>
            <a:r>
              <a:rPr lang="ko-KR" altLang="en-US" baseline="0" dirty="0" smtClean="0"/>
              <a:t>를 사용하는것과 </a:t>
            </a:r>
            <a:r>
              <a:rPr lang="ko-KR" altLang="en-US" baseline="0" dirty="0" err="1" smtClean="0"/>
              <a:t>사용안하는것은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용산에 가서 컴퓨터 부품을 하나하나 사서 조립하는 방법과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삼성 </a:t>
            </a:r>
            <a:r>
              <a:rPr lang="ko-KR" altLang="en-US" baseline="0" dirty="0" err="1" smtClean="0"/>
              <a:t>대리점에가서</a:t>
            </a:r>
            <a:r>
              <a:rPr lang="ko-KR" altLang="en-US" baseline="0" dirty="0" smtClean="0"/>
              <a:t> 완성품을 사는 방법이라고 생각하시면 </a:t>
            </a:r>
            <a:r>
              <a:rPr lang="ko-KR" altLang="en-US" baseline="0" dirty="0" err="1" smtClean="0"/>
              <a:t>될것</a:t>
            </a:r>
            <a:r>
              <a:rPr lang="ko-KR" altLang="en-US" baseline="0" dirty="0" smtClean="0"/>
              <a:t> 같아요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부품을 하나하나 조립하게 되면 부품을 바꾸기가 쉽고 업데이트에 용이하다는 장점이 있죠 </a:t>
            </a:r>
            <a:endParaRPr lang="en-US" altLang="ko-KR" dirty="0" smtClean="0"/>
          </a:p>
          <a:p>
            <a:r>
              <a:rPr lang="ko-KR" altLang="en-US" dirty="0" smtClean="0"/>
              <a:t>하지만 아까 </a:t>
            </a:r>
            <a:r>
              <a:rPr lang="ko-KR" altLang="en-US" dirty="0" err="1" smtClean="0"/>
              <a:t>말씀드린데로</a:t>
            </a:r>
            <a:r>
              <a:rPr lang="ko-KR" altLang="en-US" dirty="0" smtClean="0"/>
              <a:t> 하나하나를 조립해야한다는 단점이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그단점을</a:t>
            </a:r>
            <a:r>
              <a:rPr lang="ko-KR" altLang="en-US" dirty="0" smtClean="0"/>
              <a:t> 해결해주는게 바로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이 해주는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6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baseline="0" dirty="0" smtClean="0"/>
              <a:t>(inversion of Control)</a:t>
            </a:r>
            <a:r>
              <a:rPr lang="ko-KR" altLang="en-US" baseline="0" dirty="0" smtClean="0"/>
              <a:t>이라고 하는 </a:t>
            </a:r>
            <a:r>
              <a:rPr lang="ko-KR" altLang="en-US" baseline="0" dirty="0" err="1" smtClean="0"/>
              <a:t>제어권의</a:t>
            </a:r>
            <a:r>
              <a:rPr lang="ko-KR" altLang="en-US" baseline="0" dirty="0" smtClean="0"/>
              <a:t> 역전에 대해서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Spring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smtClean="0"/>
              <a:t>Di</a:t>
            </a:r>
            <a:r>
              <a:rPr lang="ko-KR" altLang="en-US" baseline="0" dirty="0" smtClean="0"/>
              <a:t>를 해주게 되는데 이걸 </a:t>
            </a:r>
            <a:r>
              <a:rPr lang="en-US" altLang="ko-KR" baseline="0" dirty="0" smtClean="0"/>
              <a:t>Container Bean</a:t>
            </a:r>
            <a:r>
              <a:rPr lang="ko-KR" altLang="en-US" baseline="0" dirty="0" smtClean="0"/>
              <a:t>이라고 하죠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그러므로 개발자는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어노테이션을</a:t>
            </a:r>
            <a:r>
              <a:rPr lang="ko-KR" altLang="en-US" baseline="0" dirty="0" smtClean="0"/>
              <a:t> 통해 연결만 시켜주면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5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E5CB-7928-4F95-B59F-BB85BDB9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9375-1FA0-4FCC-B95F-29C0955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AB95-0C81-489D-9892-8557744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30DB-3C7B-4000-8A39-751DA01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67CD-C396-4A7D-9941-B09FD7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20DB-FB50-4518-A49B-02846487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107C6-5667-4815-976E-E0333BB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3007-7EFF-4C5D-BD0A-D8DD824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692E-3C26-4E61-9A08-7C1937BA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1005-C8C7-447F-9449-5491ACE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6D0BBF-133C-45FF-97B4-0E5E5C0A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5BD78-DA82-44E9-9B64-2E994ECA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C3C-AF16-4FEF-9A10-A5DB06FE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A113-EA33-4B8A-8605-462862D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C64F6-A9DB-42FC-8EFB-D00805E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8831-FDBF-46E9-BEC2-282AF10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FB09-82A5-4F11-89A4-042CEC42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42D7-C90A-4BF6-B26B-02D1504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5AA2-42ED-41E0-9869-5E124A9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D76-D24F-4C85-98D9-02B1991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7E8A-C861-45D9-8826-7ECDC69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00C9-0DD0-45FE-99FF-B2FBECC9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6936-149F-491F-9B25-28B80B20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04D0-0214-47C3-911B-D0434D08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88B3-3200-44AF-BC5F-3CED6B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D8-6D9B-4827-9B08-7D41187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3398-748C-48B7-A9C1-42D75AAA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3FEF-94C7-432C-A4B6-0088D36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90A1B-A8A6-4B95-9994-8C4D9E8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B744E-D787-438B-81D3-CCF7266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D4F6-4CA8-4C4E-87BB-D361B0A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F26C-9706-492F-830C-EFF80BC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2D16-06F1-4047-8655-E6CFB332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3AA-92F5-4AD5-B65D-B93D00C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E9F53-C25B-4E63-9F03-B7458AC2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735F9-3000-499D-93E0-18CF39F8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3B72-9645-4E89-954F-92CB1D9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34-A1E9-4795-831B-D3E5965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4798B-5EAF-41BE-A840-1776A83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FE0D-494F-4BFC-9CBB-5B05C3C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73F27-56FB-45AA-9D2D-28C453E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BB18C-6FBA-4C93-8EA8-EB867330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9A2F-6B96-4898-8D50-1A82887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A231-B08A-4564-A266-9CDC92F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6719B-69F9-4120-92B5-991D2D0C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EBC0-6ACD-4D98-8E4D-5B4E448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9143-E2C0-40A2-AEF1-8FEF5BB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1253-6F7F-4AE1-A914-0427BF8C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2E5A-6C4D-449C-B395-285D98F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1B9A1-9D39-47A2-934B-55AE8E9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CA64-1245-44D1-9F82-41D041B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60BCC-971B-4503-A2E3-EBE08A2A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52FD-9802-4D42-94CA-9E27828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4D02-7BA7-4971-AE2D-29D87444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7E29-A02D-454F-9524-EA145201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11864-65A8-49C4-B0DB-5A988D9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ED807-D0C1-41D0-837B-CA3CDC0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33F78-33D9-4C97-82BC-A4E297F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AEB04-A422-40DE-B521-66D657E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8D34-E65E-4446-8D5F-991D884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14E41-BF23-4F58-8546-756BE3AE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F727-4FB9-425A-A042-A903835905A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DAFC-2E74-4B2D-9CCD-7484AB8F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B193-4360-4382-A59C-6B5B89F7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877471" y="3435178"/>
            <a:ext cx="2177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DI, </a:t>
            </a:r>
            <a:r>
              <a:rPr lang="en-US" altLang="ko-KR" sz="4800" b="1" dirty="0" err="1" smtClean="0">
                <a:solidFill>
                  <a:schemeClr val="bg1"/>
                </a:solidFill>
              </a:rPr>
              <a:t>IoC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595944"/>
            <a:ext cx="2091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Spring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DI(Dependency Injection) /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종속성 주입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13" y="1848283"/>
            <a:ext cx="2952750" cy="3057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2" y="1304059"/>
            <a:ext cx="38766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DI(Dependency Injection) /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종속성 주입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185862"/>
            <a:ext cx="10429875" cy="4486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51246" y="1303155"/>
            <a:ext cx="2259571" cy="1297565"/>
            <a:chOff x="4612232" y="2308978"/>
            <a:chExt cx="1431858" cy="564781"/>
          </a:xfrm>
        </p:grpSpPr>
        <p:sp>
          <p:nvSpPr>
            <p:cNvPr id="11" name="폭발 2 10"/>
            <p:cNvSpPr/>
            <p:nvPr/>
          </p:nvSpPr>
          <p:spPr>
            <a:xfrm>
              <a:off x="4612232" y="2308978"/>
              <a:ext cx="1431858" cy="564781"/>
            </a:xfrm>
            <a:prstGeom prst="irregularSeal2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20939409">
              <a:off x="4717769" y="2536954"/>
              <a:ext cx="1147633" cy="15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 Class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확인 불가</a:t>
              </a:r>
              <a:endPara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6E382DD-5715-4AEB-BBF5-0D26704A7C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7836" y="2740471"/>
            <a:ext cx="556725" cy="6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88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DI(Dependency Injection) /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종속성 주입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5" y="1161185"/>
            <a:ext cx="11229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1123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</a:rPr>
              <a:t>IoC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(Inversion of Control) Container /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제어권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역전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8" y="1071130"/>
            <a:ext cx="10734675" cy="504825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594205" y="2251788"/>
            <a:ext cx="2513677" cy="2686934"/>
            <a:chOff x="3800494" y="5828356"/>
            <a:chExt cx="1069669" cy="1173923"/>
          </a:xfrm>
        </p:grpSpPr>
        <p:sp>
          <p:nvSpPr>
            <p:cNvPr id="20" name="Rectangle 88"/>
            <p:cNvSpPr>
              <a:spLocks noChangeArrowheads="1"/>
            </p:cNvSpPr>
            <p:nvPr/>
          </p:nvSpPr>
          <p:spPr bwMode="auto">
            <a:xfrm>
              <a:off x="3800494" y="5911811"/>
              <a:ext cx="1069668" cy="1090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>
                  <a:lumMod val="75000"/>
                </a:srgbClr>
              </a:solidFill>
              <a:round/>
              <a:headEnd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latinLnBrk="0"/>
              <a:endPara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3800494" y="5828356"/>
              <a:ext cx="1069669" cy="288515"/>
            </a:xfrm>
            <a:prstGeom prst="round2SameRect">
              <a:avLst>
                <a:gd name="adj1" fmla="val 24768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lvl="1" algn="ctr" defTabSz="777514" fontAlgn="base" latinLnBrk="0">
                <a:spcBef>
                  <a:spcPct val="0"/>
                </a:spcBef>
                <a:buClr>
                  <a:srgbClr val="808080"/>
                </a:buClr>
                <a:buSzPct val="100000"/>
                <a:tabLst>
                  <a:tab pos="814888" algn="l"/>
                </a:tabLst>
                <a:defRPr/>
              </a:pPr>
              <a:r>
                <a:rPr kumimoji="1" lang="en-US" altLang="ko-KR" sz="1600" spc="-80" dirty="0" smtClean="0">
                  <a:ln>
                    <a:solidFill>
                      <a:srgbClr val="F78E3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Spring Bean </a:t>
              </a:r>
              <a:r>
                <a:rPr kumimoji="1" lang="ko-KR" altLang="en-US" sz="1600" spc="-80" dirty="0" smtClean="0">
                  <a:ln>
                    <a:solidFill>
                      <a:srgbClr val="F78E3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설정</a:t>
              </a:r>
              <a:endParaRPr kumimoji="1" lang="ko-KR" altLang="en-US" sz="1100" spc="-80" dirty="0">
                <a:ln>
                  <a:solidFill>
                    <a:srgbClr val="F78E3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9159587" y="3131987"/>
            <a:ext cx="1413163" cy="5818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59587" y="4014680"/>
            <a:ext cx="1413163" cy="5818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Annotation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0" y="748148"/>
            <a:ext cx="12192000" cy="144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604096"/>
            <a:ext cx="10744200" cy="4086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14299" y="72737"/>
            <a:ext cx="1123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</a:rPr>
              <a:t>IoC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(Inversion of Control) Container /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제어권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역전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6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391</Words>
  <Application>Microsoft Office PowerPoint</Application>
  <PresentationFormat>와이드스크린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LSE</cp:lastModifiedBy>
  <cp:revision>255</cp:revision>
  <dcterms:created xsi:type="dcterms:W3CDTF">2020-03-08T06:22:21Z</dcterms:created>
  <dcterms:modified xsi:type="dcterms:W3CDTF">2021-09-14T14:45:13Z</dcterms:modified>
</cp:coreProperties>
</file>