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7" r:id="rId2"/>
    <p:sldId id="282" r:id="rId3"/>
    <p:sldId id="266" r:id="rId4"/>
    <p:sldId id="267" r:id="rId5"/>
    <p:sldId id="283" r:id="rId6"/>
    <p:sldId id="284" r:id="rId7"/>
    <p:sldId id="277" r:id="rId8"/>
    <p:sldId id="269" r:id="rId9"/>
    <p:sldId id="285" r:id="rId10"/>
    <p:sldId id="286" r:id="rId11"/>
    <p:sldId id="287" r:id="rId12"/>
    <p:sldId id="293" r:id="rId13"/>
    <p:sldId id="288" r:id="rId14"/>
    <p:sldId id="289" r:id="rId15"/>
    <p:sldId id="290" r:id="rId16"/>
    <p:sldId id="292" r:id="rId17"/>
    <p:sldId id="278" r:id="rId18"/>
  </p:sldIdLst>
  <p:sldSz cx="9144000" cy="6858000" type="screen4x3"/>
  <p:notesSz cx="6805613" cy="9939338"/>
  <p:embeddedFontLst>
    <p:embeddedFont>
      <p:font typeface="나눔고딕" panose="020B0600000101010101" charset="-127"/>
      <p:regular r:id="rId21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88" autoAdjust="0"/>
    <p:restoredTop sz="86364" autoAdjust="0"/>
  </p:normalViewPr>
  <p:slideViewPr>
    <p:cSldViewPr snapToGrid="0">
      <p:cViewPr>
        <p:scale>
          <a:sx n="100" d="100"/>
          <a:sy n="100" d="100"/>
        </p:scale>
        <p:origin x="-2126" y="-442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2021-09-28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2021-09-28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2021-09-28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2021-09-28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2021-09-28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Collections Framework</a:t>
            </a:r>
            <a:b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</a:br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(List, Set, Map)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242884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 txBox="1">
            <a:spLocks/>
          </p:cNvSpPr>
          <p:nvPr/>
        </p:nvSpPr>
        <p:spPr>
          <a:xfrm>
            <a:off x="243848" y="2735580"/>
            <a:ext cx="8531851" cy="88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2800" b="1" dirty="0" smtClean="0">
                <a:solidFill>
                  <a:srgbClr val="1D314E"/>
                </a:solidFill>
              </a:rPr>
              <a:t>목차</a:t>
            </a:r>
            <a:endParaRPr lang="ko-KR" altLang="en-US" sz="2800" b="1" dirty="0">
              <a:solidFill>
                <a:srgbClr val="1D314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366713" y="440547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364474" y="483134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366713" y="397796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부제목 2"/>
          <p:cNvSpPr txBox="1">
            <a:spLocks/>
          </p:cNvSpPr>
          <p:nvPr/>
        </p:nvSpPr>
        <p:spPr>
          <a:xfrm>
            <a:off x="243848" y="3524548"/>
            <a:ext cx="5173304" cy="2152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Collections Framework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Interface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Interface Method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lass</a:t>
            </a: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366713" y="523526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List - </a:t>
            </a:r>
            <a:r>
              <a:rPr lang="en-US" altLang="ko-KR" sz="40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ArrayList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622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Collection Framework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에서 가장 많이 사용되는 </a:t>
            </a:r>
            <a:r>
              <a:rPr lang="en-US" altLang="ko-KR" sz="18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collection </a:t>
            </a:r>
            <a:r>
              <a:rPr lang="ko-KR" altLang="en-US" sz="18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클래스</a:t>
            </a:r>
            <a:endParaRPr lang="en-US" altLang="ko-KR" sz="18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기존의 </a:t>
            </a:r>
            <a:r>
              <a:rPr lang="en-US" altLang="ko-KR" sz="18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Vector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를 개선한 것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8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데이터를 순차적으로 저장하며 중복 허용</a:t>
            </a:r>
            <a:endParaRPr lang="en-US" altLang="ko-KR" sz="18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각 데이터에 대한 인덱스를 가지고 있어 </a:t>
            </a:r>
            <a:r>
              <a:rPr lang="ko-KR" altLang="en-US" sz="1800" b="1" dirty="0" smtClean="0">
                <a:solidFill>
                  <a:schemeClr val="bg1">
                    <a:lumMod val="50000"/>
                  </a:schemeClr>
                </a:solidFill>
              </a:rPr>
              <a:t>조회 기능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에 성능이 뛰어남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2" y="3825834"/>
            <a:ext cx="370522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691" y="5241696"/>
            <a:ext cx="2102115" cy="306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1002" y="3406141"/>
            <a:ext cx="2026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값 추가 </a:t>
            </a:r>
            <a:r>
              <a:rPr lang="en-US" altLang="ko-KR" sz="1600" dirty="0" smtClean="0"/>
              <a:t>add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748263" y="3465030"/>
            <a:ext cx="2026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값 변경 </a:t>
            </a:r>
            <a:r>
              <a:rPr lang="en-US" altLang="ko-KR" sz="1600" dirty="0" smtClean="0"/>
              <a:t>set</a:t>
            </a:r>
            <a:endParaRPr lang="ko-KR" altLang="en-US" sz="16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323" y="3856673"/>
            <a:ext cx="1828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512" y="5275813"/>
            <a:ext cx="1372684" cy="272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512" y="4782434"/>
            <a:ext cx="1372684" cy="2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379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Set - </a:t>
            </a:r>
            <a:r>
              <a:rPr lang="en-US" altLang="ko-KR" sz="40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HashSet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622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Set 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인터페이스를 구현한 가장 대표적인 컬렉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션</a:t>
            </a:r>
            <a:endParaRPr lang="en-US" altLang="ko-KR" sz="18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Set 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인터페이스의 특징대로 </a:t>
            </a:r>
            <a:r>
              <a:rPr lang="ko-KR" altLang="en-US" sz="18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중복된 요소 저장하지 않음</a:t>
            </a:r>
            <a:endParaRPr lang="en-US" altLang="ko-KR" sz="18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저장 순서를 유지하지 않음</a:t>
            </a:r>
            <a:endParaRPr lang="en-US" altLang="ko-KR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사용 예 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웹사이트 일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일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방문자수 계산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8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6196543"/>
              </p:ext>
            </p:extLst>
          </p:nvPr>
        </p:nvGraphicFramePr>
        <p:xfrm>
          <a:off x="259795" y="3494592"/>
          <a:ext cx="3702605" cy="178905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756469"/>
                <a:gridCol w="1946136"/>
              </a:tblGrid>
              <a:tr h="4052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err="1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메서드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설명</a:t>
                      </a:r>
                      <a:endParaRPr lang="ko-KR" altLang="en-US" sz="1050" b="1" spc="-3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575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Boolean</a:t>
                      </a:r>
                      <a:r>
                        <a:rPr lang="en-US" altLang="ko-KR" sz="105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add(Object o)</a:t>
                      </a: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새로운 객체 저장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5081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Void clear()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모든 객체 삭제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5081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Boolean</a:t>
                      </a:r>
                      <a:r>
                        <a:rPr lang="en-US" altLang="ko-KR" sz="105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remove(Object o)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지정된 객체를 삭제</a:t>
                      </a:r>
                      <a:r>
                        <a:rPr lang="en-US" altLang="ko-KR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성공 </a:t>
                      </a:r>
                      <a:r>
                        <a:rPr lang="en-US" altLang="ko-KR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true)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5081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1050" b="1" spc="-3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Int</a:t>
                      </a:r>
                      <a:r>
                        <a:rPr lang="en-US" altLang="ko-KR" sz="105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size()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저장된 객체 개수 반환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362" y="3489960"/>
            <a:ext cx="44672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937" y="5663565"/>
            <a:ext cx="10096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57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Set - </a:t>
            </a:r>
            <a:r>
              <a:rPr lang="en-US" altLang="ko-KR" sz="40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HashSet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3" y="3661410"/>
            <a:ext cx="404812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03" y="5756910"/>
            <a:ext cx="33242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63439" y="5528310"/>
            <a:ext cx="2658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저장 순서를 유지하지 </a:t>
            </a:r>
            <a:r>
              <a:rPr lang="ko-KR" altLang="en-US" sz="1600" dirty="0" smtClean="0"/>
              <a:t>않음</a:t>
            </a:r>
            <a:endParaRPr lang="en-US" altLang="ko-KR" sz="1600" dirty="0"/>
          </a:p>
          <a:p>
            <a:r>
              <a:rPr lang="ko-KR" altLang="en-US" sz="1600" dirty="0" smtClean="0"/>
              <a:t>정렬되지 않음</a:t>
            </a:r>
            <a:endParaRPr lang="en-US" altLang="ko-KR" sz="1600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259795" y="1631109"/>
            <a:ext cx="8470547" cy="1622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Set 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인터페이스를 구현한 가장 대표적인 컬렉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션</a:t>
            </a:r>
            <a:endParaRPr lang="en-US" altLang="ko-KR" sz="18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Set 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인터페이스의 특징대로 </a:t>
            </a:r>
            <a:r>
              <a:rPr lang="ko-KR" altLang="en-US" sz="18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중복된 요소 저장하지 않음</a:t>
            </a:r>
            <a:endParaRPr lang="en-US" altLang="ko-KR" sz="18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저장 순서를 유지하지 않음</a:t>
            </a:r>
            <a:endParaRPr lang="en-US" altLang="ko-KR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사용 예 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웹사이트 일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일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방문자수 계산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4066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Set - </a:t>
            </a:r>
            <a:r>
              <a:rPr lang="en-US" altLang="ko-KR" sz="40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TreeSet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622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이진 탐색 트리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sz="1800" dirty="0" err="1">
                <a:solidFill>
                  <a:schemeClr val="bg1">
                    <a:lumMod val="50000"/>
                  </a:schemeClr>
                </a:solidFill>
              </a:rPr>
              <a:t>BinarySearchTree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구조</a:t>
            </a:r>
            <a:endParaRPr lang="en-US" altLang="ko-KR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이진 탐색 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트리</a:t>
            </a:r>
            <a:endParaRPr lang="en-US" altLang="ko-KR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    :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추가와 삭제에는 시간이 조금 더 걸리지만 </a:t>
            </a:r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정렬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검색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에 높은 성능을 보이는 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자료구조</a:t>
            </a:r>
            <a:endParaRPr lang="en-US" altLang="ko-KR" sz="1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1775460" y="3345180"/>
            <a:ext cx="502920" cy="52578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203960" y="4126230"/>
            <a:ext cx="502920" cy="52578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431091" y="4126230"/>
            <a:ext cx="502920" cy="52578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09600" y="4945380"/>
            <a:ext cx="502920" cy="52578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851815" y="4945380"/>
            <a:ext cx="502920" cy="52578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139440" y="4937760"/>
            <a:ext cx="502920" cy="52578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2" idx="3"/>
            <a:endCxn id="14" idx="7"/>
          </p:cNvCxnSpPr>
          <p:nvPr/>
        </p:nvCxnSpPr>
        <p:spPr>
          <a:xfrm flipH="1">
            <a:off x="1633229" y="3793961"/>
            <a:ext cx="215882" cy="40926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1073159" y="4622636"/>
            <a:ext cx="215882" cy="40926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5"/>
            <a:endCxn id="15" idx="1"/>
          </p:cNvCxnSpPr>
          <p:nvPr/>
        </p:nvCxnSpPr>
        <p:spPr>
          <a:xfrm>
            <a:off x="2204729" y="3793961"/>
            <a:ext cx="300013" cy="40926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2914164" y="4589452"/>
            <a:ext cx="300013" cy="40926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1625453" y="4622636"/>
            <a:ext cx="300013" cy="40926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25453" y="3052941"/>
            <a:ext cx="1535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루트</a:t>
            </a:r>
            <a:r>
              <a:rPr lang="en-US" altLang="ko-KR" sz="1200" dirty="0" smtClean="0"/>
              <a:t>(root) : </a:t>
            </a:r>
            <a:r>
              <a:rPr lang="ko-KR" altLang="en-US" sz="1200" dirty="0" smtClean="0"/>
              <a:t>첫 요소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1178730" y="387030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부</a:t>
            </a:r>
            <a:r>
              <a:rPr lang="ko-KR" altLang="en-US" sz="1200" dirty="0"/>
              <a:t>모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2360" y="4668381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</a:t>
            </a:r>
            <a:r>
              <a:rPr lang="ko-KR" altLang="en-US" sz="1200" dirty="0" err="1" smtClean="0"/>
              <a:t>의자식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756721" y="4672191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</a:t>
            </a:r>
            <a:r>
              <a:rPr lang="ko-KR" altLang="en-US" sz="1200" dirty="0" err="1" smtClean="0"/>
              <a:t>의자식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295555" y="4199964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8660" y="5031904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46910" y="5031904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35629" y="3599800"/>
            <a:ext cx="4171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이진트리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모든 </a:t>
            </a:r>
            <a:r>
              <a:rPr lang="ko-KR" altLang="en-US" sz="1600" dirty="0" err="1" smtClean="0"/>
              <a:t>노드는</a:t>
            </a:r>
            <a:r>
              <a:rPr lang="ko-KR" altLang="en-US" sz="1600" dirty="0" smtClean="0"/>
              <a:t> 최대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개의 하위 </a:t>
            </a:r>
            <a:r>
              <a:rPr lang="ko-KR" altLang="en-US" sz="1600" dirty="0" err="1" smtClean="0"/>
              <a:t>노드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갖음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err="1" smtClean="0"/>
              <a:t>이진탐색트리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부모보다 </a:t>
            </a:r>
            <a:r>
              <a:rPr lang="ko-KR" altLang="en-US" sz="1600" dirty="0"/>
              <a:t>작은 값은 왼쪽</a:t>
            </a:r>
            <a:r>
              <a:rPr lang="en-US" altLang="ko-KR" sz="1600" dirty="0"/>
              <a:t>, </a:t>
            </a:r>
            <a:r>
              <a:rPr lang="ko-KR" altLang="en-US" sz="1600" dirty="0"/>
              <a:t>큰 값은 오른쪽</a:t>
            </a:r>
          </a:p>
          <a:p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249680" y="5751314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이진트리</a:t>
            </a:r>
            <a:r>
              <a:rPr lang="ko-KR" altLang="en-US" sz="1600" dirty="0" smtClean="0"/>
              <a:t> 구조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9597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Set - </a:t>
            </a:r>
            <a:r>
              <a:rPr lang="en-US" altLang="ko-KR" sz="40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TreeSet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928" y="1592576"/>
            <a:ext cx="4896616" cy="4395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518178" y="3684268"/>
            <a:ext cx="3132589" cy="2446824"/>
            <a:chOff x="513481" y="1545652"/>
            <a:chExt cx="3132589" cy="2446824"/>
          </a:xfrm>
        </p:grpSpPr>
        <p:sp>
          <p:nvSpPr>
            <p:cNvPr id="3" name="TextBox 2"/>
            <p:cNvSpPr txBox="1"/>
            <p:nvPr/>
          </p:nvSpPr>
          <p:spPr>
            <a:xfrm>
              <a:off x="513481" y="1545652"/>
              <a:ext cx="3132589" cy="244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err="1" smtClean="0"/>
                <a:t>이진탐색트리</a:t>
              </a:r>
              <a:r>
                <a:rPr lang="ko-KR" altLang="en-US" b="1" dirty="0" smtClean="0"/>
                <a:t> 특징</a:t>
              </a:r>
              <a:endParaRPr lang="en-US" altLang="ko-KR" b="1" dirty="0" smtClean="0"/>
            </a:p>
            <a:p>
              <a:endParaRPr lang="en-US" altLang="ko-KR" sz="1500" dirty="0" smtClean="0"/>
            </a:p>
            <a:p>
              <a:endParaRPr lang="en-US" altLang="ko-KR" sz="1500" dirty="0"/>
            </a:p>
            <a:p>
              <a:endParaRPr lang="en-US" altLang="ko-KR" sz="1500" dirty="0" smtClean="0"/>
            </a:p>
            <a:p>
              <a:endParaRPr lang="en-US" altLang="ko-KR" sz="1500" dirty="0"/>
            </a:p>
            <a:p>
              <a:endParaRPr lang="en-US" altLang="ko-KR" sz="1500" dirty="0" smtClean="0"/>
            </a:p>
            <a:p>
              <a:endParaRPr lang="en-US" altLang="ko-KR" sz="1500" dirty="0"/>
            </a:p>
            <a:p>
              <a:endParaRPr lang="en-US" altLang="ko-KR" sz="1500" dirty="0" smtClean="0"/>
            </a:p>
            <a:p>
              <a:r>
                <a:rPr lang="ko-KR" altLang="en-US" sz="1500" dirty="0" smtClean="0"/>
                <a:t>순회방법 </a:t>
              </a:r>
              <a:r>
                <a:rPr lang="en-US" altLang="ko-KR" sz="1500" dirty="0" smtClean="0"/>
                <a:t>: </a:t>
              </a:r>
              <a:r>
                <a:rPr lang="ko-KR" altLang="en-US" sz="1500" dirty="0" smtClean="0"/>
                <a:t>중위순회</a:t>
              </a:r>
              <a:endParaRPr lang="en-US" altLang="ko-KR" sz="1500" dirty="0" smtClean="0"/>
            </a:p>
            <a:p>
              <a:r>
                <a:rPr lang="en-US" altLang="ko-KR" sz="1500" dirty="0" smtClean="0"/>
                <a:t>(L</a:t>
              </a:r>
              <a:r>
                <a:rPr lang="ko-KR" altLang="en-US" sz="1500" dirty="0" smtClean="0"/>
                <a:t> </a:t>
              </a:r>
              <a:r>
                <a:rPr lang="ko-KR" altLang="en-US" sz="1500" dirty="0" err="1" smtClean="0"/>
                <a:t>서브트리</a:t>
              </a:r>
              <a:r>
                <a:rPr lang="en-US" altLang="ko-KR" sz="1500" dirty="0" smtClean="0"/>
                <a:t>-&gt; </a:t>
              </a:r>
              <a:r>
                <a:rPr lang="ko-KR" altLang="en-US" sz="1500" dirty="0" smtClean="0"/>
                <a:t>루트</a:t>
              </a:r>
              <a:r>
                <a:rPr lang="en-US" altLang="ko-KR" sz="1500" dirty="0" smtClean="0"/>
                <a:t>-&gt; R</a:t>
              </a:r>
              <a:r>
                <a:rPr lang="ko-KR" altLang="en-US" sz="1500" dirty="0" smtClean="0"/>
                <a:t> </a:t>
              </a:r>
              <a:r>
                <a:rPr lang="ko-KR" altLang="en-US" sz="1500" dirty="0" err="1" smtClean="0"/>
                <a:t>서브트리</a:t>
              </a:r>
              <a:r>
                <a:rPr lang="en-US" altLang="ko-KR" sz="1500" dirty="0" smtClean="0"/>
                <a:t>)</a:t>
              </a:r>
              <a:endParaRPr lang="ko-KR" altLang="en-US" sz="1500" dirty="0"/>
            </a:p>
          </p:txBody>
        </p:sp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303" y="1874517"/>
              <a:ext cx="2290220" cy="1506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직사각형 3"/>
          <p:cNvSpPr/>
          <p:nvPr/>
        </p:nvSpPr>
        <p:spPr>
          <a:xfrm>
            <a:off x="3990886" y="1491101"/>
            <a:ext cx="4870701" cy="4574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0" y="1592576"/>
            <a:ext cx="3460437" cy="113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842" y="2826777"/>
            <a:ext cx="13239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390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Map - </a:t>
            </a:r>
            <a:r>
              <a:rPr lang="en-US" altLang="ko-KR" sz="40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HashSet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259795" y="1631109"/>
            <a:ext cx="8470547" cy="1622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Map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인터페이스를 구현한 대표적인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Map 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컬렉션</a:t>
            </a:r>
            <a:endParaRPr lang="en-US" altLang="ko-KR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많은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양의 데이터를 검색하는 데 있어서 뛰어난 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성능</a:t>
            </a:r>
            <a:endParaRPr lang="en-US" altLang="ko-KR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해시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함수를 통해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'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키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'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와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'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값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'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이 저장되는 위치를 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결정</a:t>
            </a:r>
            <a:endParaRPr lang="en-US" altLang="ko-KR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사용자는 위치를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알 수 없고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삽입되는 순서와 들어 있는 위치 또한 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관계 없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음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 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3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563834"/>
              </p:ext>
            </p:extLst>
          </p:nvPr>
        </p:nvGraphicFramePr>
        <p:xfrm>
          <a:off x="1858414" y="3444240"/>
          <a:ext cx="5037777" cy="212413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485077"/>
                <a:gridCol w="2552700"/>
              </a:tblGrid>
              <a:tr h="4052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err="1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메서드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설명</a:t>
                      </a:r>
                      <a:endParaRPr lang="ko-KR" altLang="en-US" sz="1050" b="1" spc="-3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575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105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Object put(Object key, Object value)</a:t>
                      </a: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지정된 키와 값을 </a:t>
                      </a:r>
                      <a:r>
                        <a:rPr lang="en-US" altLang="ko-KR" sz="1050" b="0" spc="-3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HashMap</a:t>
                      </a: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에 저장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5081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Void clear()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모든 객체 삭제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5081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105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Object remove(Object key)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1050" b="0" spc="-3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HashMap</a:t>
                      </a: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에서 지정된 키로 저장된 값 제거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5081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1050" b="1" spc="-3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Int</a:t>
                      </a:r>
                      <a:r>
                        <a:rPr lang="en-US" altLang="ko-KR" sz="105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size()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저장된 객체 개수 반환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5081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Object</a:t>
                      </a:r>
                      <a:r>
                        <a:rPr lang="en-US" altLang="ko-KR" sz="105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replace(Object key, Object value)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지정된 키의 값을 지정된 객체로 대체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174859" y="3253740"/>
            <a:ext cx="7212607" cy="2724150"/>
            <a:chOff x="1237016" y="3200400"/>
            <a:chExt cx="7212607" cy="2724150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7016" y="3200400"/>
              <a:ext cx="6154562" cy="272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8548" y="5210175"/>
              <a:ext cx="98107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551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Map - </a:t>
            </a:r>
            <a:r>
              <a:rPr lang="en-US" altLang="ko-KR" sz="40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TreeMap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622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</a:rPr>
              <a:t>이진트리를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 기반으로 한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Map 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컬렉션</a:t>
            </a:r>
            <a:endParaRPr lang="en-US" altLang="ko-KR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dirty="0" err="1" smtClean="0">
                <a:solidFill>
                  <a:schemeClr val="bg1">
                    <a:lumMod val="50000"/>
                  </a:schemeClr>
                </a:solidFill>
              </a:rPr>
              <a:t>TreeMap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에 객체를 저장하면 자동으로 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정렬</a:t>
            </a:r>
            <a:endParaRPr lang="en-US" altLang="ko-KR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     : 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내부의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값들을 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key </a:t>
            </a:r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값을 기준으로 </a:t>
            </a:r>
            <a:r>
              <a:rPr lang="ko-KR" altLang="en-US" sz="1800" b="1" dirty="0" smtClean="0">
                <a:solidFill>
                  <a:schemeClr val="bg1">
                    <a:lumMod val="50000"/>
                  </a:schemeClr>
                </a:solidFill>
              </a:rPr>
              <a:t>정렬</a:t>
            </a:r>
            <a:r>
              <a:rPr lang="en-US" altLang="ko-KR" sz="1800" b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800" b="1" dirty="0" smtClean="0">
                <a:solidFill>
                  <a:schemeClr val="bg1">
                    <a:lumMod val="50000"/>
                  </a:schemeClr>
                </a:solidFill>
              </a:rPr>
              <a:t>오름차순</a:t>
            </a:r>
            <a:r>
              <a:rPr lang="en-US" altLang="ko-KR" sz="18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735" y="4187190"/>
            <a:ext cx="22288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2" y="3253740"/>
            <a:ext cx="55530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866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Collections Framework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800" b="1" dirty="0" smtClean="0">
                <a:solidFill>
                  <a:srgbClr val="3D3C3E"/>
                </a:solidFill>
                <a:latin typeface="+mj-ea"/>
                <a:ea typeface="+mj-ea"/>
              </a:rPr>
              <a:t>Collections</a:t>
            </a:r>
            <a:endParaRPr lang="en-US" altLang="ko-KR" sz="1800" b="1" dirty="0">
              <a:solidFill>
                <a:srgbClr val="3D3C3E"/>
              </a:solidFill>
              <a:latin typeface="+mj-ea"/>
              <a:ea typeface="+mj-ea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다수의 데이터를 의미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여러 객체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데이터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를 모아 놓은 것</a:t>
            </a: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292636" y="284075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800" b="1" dirty="0" smtClean="0">
                <a:solidFill>
                  <a:srgbClr val="3D3C3E"/>
                </a:solidFill>
                <a:latin typeface="+mn-ea"/>
              </a:rPr>
              <a:t>Framework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정리된 틀 작업으로 프로그래밍 방식이 정해진 것</a:t>
            </a: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285015" y="421997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>
                <a:solidFill>
                  <a:srgbClr val="3D3C3E"/>
                </a:solidFill>
                <a:latin typeface="+mn-ea"/>
              </a:rPr>
              <a:t>Collections </a:t>
            </a:r>
            <a:r>
              <a:rPr lang="en-US" altLang="ko-KR" sz="1800" b="1" dirty="0" smtClean="0">
                <a:solidFill>
                  <a:srgbClr val="3D3C3E"/>
                </a:solidFill>
                <a:latin typeface="+mn-ea"/>
              </a:rPr>
              <a:t>Framework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8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컬랙션을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다루기 위해 표준화된 프로그래밍 방식</a:t>
            </a:r>
            <a:endParaRPr lang="en-US" altLang="ko-KR" sz="1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다수의 데이터를 쉽고 편리하게 다룰 수 있는 다양한 클래스의 집합</a:t>
            </a:r>
            <a:endParaRPr lang="en-US" altLang="ko-KR" sz="1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컬렉션 프레임워크는 자바의 인터페이스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(interface)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를 사용하여 구현</a:t>
            </a:r>
            <a:endParaRPr lang="en-US" altLang="ko-KR" sz="1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8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Java.util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패키지에 포함</a:t>
            </a: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 rot="18696295">
            <a:off x="2148085" y="3816298"/>
            <a:ext cx="481957" cy="419223"/>
            <a:chOff x="4692746" y="3958042"/>
            <a:chExt cx="1033266" cy="898771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3723243" y="4265135"/>
            <a:ext cx="2034253" cy="2034253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Set</a:t>
            </a:r>
            <a:endParaRPr lang="ko-KR" altLang="en-US" sz="20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72515" y="4226779"/>
            <a:ext cx="2034253" cy="2034253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pc="-50" dirty="0" smtClean="0">
                <a:latin typeface="나눔고딕" pitchFamily="50" charset="-127"/>
                <a:ea typeface="나눔고딕" pitchFamily="50" charset="-127"/>
              </a:rPr>
              <a:t>List</a:t>
            </a:r>
            <a:endParaRPr lang="ko-KR" altLang="en-US" sz="2400" b="1" spc="-5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229382" y="1749818"/>
            <a:ext cx="2034253" cy="2034253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pc="-1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Collection</a:t>
            </a:r>
            <a:endParaRPr lang="ko-KR" altLang="en-US" sz="2400" b="1" spc="-1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Collections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Framework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인터페이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스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grpSp>
        <p:nvGrpSpPr>
          <p:cNvPr id="25" name="그룹 24"/>
          <p:cNvGrpSpPr/>
          <p:nvPr/>
        </p:nvGrpSpPr>
        <p:grpSpPr>
          <a:xfrm rot="14457291">
            <a:off x="3908585" y="3845063"/>
            <a:ext cx="481957" cy="419223"/>
            <a:chOff x="4692746" y="3958042"/>
            <a:chExt cx="1033266" cy="898771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타원 34"/>
          <p:cNvSpPr/>
          <p:nvPr/>
        </p:nvSpPr>
        <p:spPr>
          <a:xfrm>
            <a:off x="6557464" y="3400406"/>
            <a:ext cx="2034253" cy="2034253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Map</a:t>
            </a:r>
            <a:endParaRPr lang="ko-KR" altLang="en-US" sz="20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34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00050" y="2016166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50" dirty="0" smtClean="0">
                <a:latin typeface="+mn-ea"/>
              </a:rPr>
              <a:t>특</a:t>
            </a:r>
            <a:r>
              <a:rPr lang="ko-KR" altLang="en-US" sz="1400" b="1" spc="-50" dirty="0">
                <a:latin typeface="+mn-ea"/>
              </a:rPr>
              <a:t>징</a:t>
            </a:r>
            <a:endParaRPr lang="ko-KR" altLang="en-US" sz="1400" b="1" spc="-50" dirty="0" smtClean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53948" y="2016166"/>
            <a:ext cx="2613855" cy="13614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순서가 있는 데이터의 집합</a:t>
            </a:r>
          </a:p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데이터 중복 허용  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00050" y="3536356"/>
            <a:ext cx="4167753" cy="1361400"/>
            <a:chOff x="400050" y="3536356"/>
            <a:chExt cx="4167753" cy="1361400"/>
          </a:xfrm>
        </p:grpSpPr>
        <p:sp>
          <p:nvSpPr>
            <p:cNvPr id="21" name="직사각형 20"/>
            <p:cNvSpPr/>
            <p:nvPr/>
          </p:nvSpPr>
          <p:spPr>
            <a:xfrm>
              <a:off x="400050" y="3536356"/>
              <a:ext cx="1467296" cy="13614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400" b="1" spc="-50" dirty="0" smtClean="0">
                  <a:solidFill>
                    <a:schemeClr val="bg1"/>
                  </a:solidFill>
                  <a:latin typeface="+mn-ea"/>
                </a:rPr>
                <a:t>구현 클래스</a:t>
              </a:r>
              <a:endParaRPr lang="ko-KR" altLang="en-US" sz="1400" b="1" spc="-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953948" y="3536356"/>
              <a:ext cx="2613855" cy="1361400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80000">
                  <a:schemeClr val="tx2">
                    <a:lumMod val="10000"/>
                    <a:lumOff val="9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vl="0" indent="-276225">
                <a:lnSpc>
                  <a:spcPct val="150000"/>
                </a:lnSpc>
                <a:buFont typeface="Wingdings" pitchFamily="2" charset="2"/>
                <a:buChar char="§"/>
              </a:pPr>
              <a:r>
                <a:rPr lang="en-US" altLang="ko-KR" sz="1200" b="1" spc="-50" dirty="0" smtClean="0">
                  <a:solidFill>
                    <a:schemeClr val="tx2">
                      <a:lumMod val="90000"/>
                      <a:lumOff val="1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Vector</a:t>
              </a:r>
            </a:p>
            <a:p>
              <a:pPr marL="542925" lvl="0" indent="-276225">
                <a:lnSpc>
                  <a:spcPct val="150000"/>
                </a:lnSpc>
                <a:buFont typeface="Wingdings" pitchFamily="2" charset="2"/>
                <a:buChar char="§"/>
              </a:pPr>
              <a:r>
                <a:rPr lang="en-US" altLang="ko-KR" sz="1200" b="1" spc="-50" dirty="0" err="1" smtClean="0">
                  <a:solidFill>
                    <a:schemeClr val="tx2">
                      <a:lumMod val="90000"/>
                      <a:lumOff val="1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ArrayList</a:t>
              </a:r>
              <a:endPara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  <a:latin typeface="+mn-ea"/>
                <a:ea typeface="+mn-ea"/>
              </a:rPr>
              <a:t>List </a:t>
            </a:r>
            <a:r>
              <a:rPr lang="ko-KR" altLang="en-US" sz="4000" b="1" spc="-150" dirty="0" smtClean="0">
                <a:solidFill>
                  <a:srgbClr val="1D314E"/>
                </a:solidFill>
                <a:latin typeface="+mn-ea"/>
                <a:ea typeface="+mn-ea"/>
              </a:rPr>
              <a:t>인터페이스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163" y="1363982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7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  <a:latin typeface="+mn-ea"/>
                <a:ea typeface="+mn-ea"/>
              </a:rPr>
              <a:t>Set </a:t>
            </a:r>
            <a:r>
              <a:rPr lang="ko-KR" altLang="en-US" sz="4000" b="1" spc="-150" dirty="0" smtClean="0">
                <a:solidFill>
                  <a:srgbClr val="1D314E"/>
                </a:solidFill>
                <a:latin typeface="+mn-ea"/>
                <a:ea typeface="+mn-ea"/>
              </a:rPr>
              <a:t>인터페이스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0050" y="2016166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50" dirty="0" smtClean="0">
                <a:latin typeface="+mn-ea"/>
              </a:rPr>
              <a:t>특징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953948" y="2016166"/>
            <a:ext cx="2613855" cy="13614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순서가 없</a:t>
            </a: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는</a:t>
            </a: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 데이터의 집합</a:t>
            </a:r>
          </a:p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데이터 중복 </a:t>
            </a:r>
            <a:r>
              <a:rPr lang="ko-KR" altLang="en-US" sz="1200" b="1" spc="-50" dirty="0" err="1" smtClean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미허용</a:t>
            </a: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  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400050" y="3536356"/>
            <a:ext cx="4167753" cy="1361400"/>
            <a:chOff x="400050" y="3536356"/>
            <a:chExt cx="4167753" cy="1361400"/>
          </a:xfrm>
        </p:grpSpPr>
        <p:sp>
          <p:nvSpPr>
            <p:cNvPr id="19" name="직사각형 18"/>
            <p:cNvSpPr/>
            <p:nvPr/>
          </p:nvSpPr>
          <p:spPr>
            <a:xfrm>
              <a:off x="400050" y="3536356"/>
              <a:ext cx="1467296" cy="13614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400" b="1" spc="-50" dirty="0" smtClean="0">
                  <a:solidFill>
                    <a:schemeClr val="bg1"/>
                  </a:solidFill>
                  <a:latin typeface="+mn-ea"/>
                </a:rPr>
                <a:t>구현 클래스</a:t>
              </a:r>
              <a:endParaRPr lang="ko-KR" altLang="en-US" sz="1400" b="1" spc="-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953948" y="3536356"/>
              <a:ext cx="2613855" cy="1361400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80000">
                  <a:schemeClr val="tx2">
                    <a:lumMod val="10000"/>
                    <a:lumOff val="9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vl="0" indent="-276225">
                <a:lnSpc>
                  <a:spcPct val="150000"/>
                </a:lnSpc>
                <a:buFont typeface="Wingdings" pitchFamily="2" charset="2"/>
                <a:buChar char="§"/>
              </a:pPr>
              <a:r>
                <a:rPr lang="en-US" altLang="ko-KR" sz="1200" b="1" spc="-50" dirty="0" err="1" smtClean="0">
                  <a:solidFill>
                    <a:schemeClr val="tx2">
                      <a:lumMod val="90000"/>
                      <a:lumOff val="1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HashSet</a:t>
              </a:r>
              <a:endParaRPr lang="en-US" altLang="ko-KR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marL="542925" lvl="0" indent="-276225">
                <a:lnSpc>
                  <a:spcPct val="150000"/>
                </a:lnSpc>
                <a:buFont typeface="Wingdings" pitchFamily="2" charset="2"/>
                <a:buChar char="§"/>
              </a:pPr>
              <a:r>
                <a:rPr lang="en-US" altLang="ko-KR" sz="1200" b="1" spc="-50" dirty="0" err="1" smtClean="0">
                  <a:solidFill>
                    <a:schemeClr val="tx2">
                      <a:lumMod val="90000"/>
                      <a:lumOff val="1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TreeSet</a:t>
              </a:r>
              <a:endPara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586" y="2058289"/>
            <a:ext cx="3990001" cy="295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1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  <a:latin typeface="+mn-ea"/>
                <a:ea typeface="+mn-ea"/>
              </a:rPr>
              <a:t>Map </a:t>
            </a:r>
            <a:r>
              <a:rPr lang="ko-KR" altLang="en-US" sz="4000" b="1" spc="-150" dirty="0" smtClean="0">
                <a:solidFill>
                  <a:srgbClr val="1D314E"/>
                </a:solidFill>
                <a:latin typeface="+mn-ea"/>
                <a:ea typeface="+mn-ea"/>
              </a:rPr>
              <a:t>인터페이스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0050" y="2016166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50" dirty="0" smtClean="0">
                <a:latin typeface="+mn-ea"/>
              </a:rPr>
              <a:t>특징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953948" y="2016166"/>
            <a:ext cx="4416372" cy="13614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r>
              <a:rPr lang="en-US" altLang="ko-KR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Key</a:t>
            </a: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와 </a:t>
            </a:r>
            <a:r>
              <a:rPr lang="en-US" altLang="ko-KR" sz="1200" b="1" spc="-50" dirty="0" err="1" smtClean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vlaue</a:t>
            </a: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가 한 쌍으로 이루어지는 데이터의 집합</a:t>
            </a:r>
            <a:endParaRPr lang="en-US" altLang="ko-KR" sz="1200" b="1" spc="-50" dirty="0" smtClean="0">
              <a:solidFill>
                <a:schemeClr val="tx2">
                  <a:lumMod val="90000"/>
                  <a:lumOff val="10000"/>
                </a:schemeClr>
              </a:solidFill>
              <a:latin typeface="+mn-ea"/>
            </a:endParaRPr>
          </a:p>
          <a:p>
            <a:pPr marL="266700" lvl="0">
              <a:lnSpc>
                <a:spcPct val="150000"/>
              </a:lnSpc>
              <a:tabLst>
                <a:tab pos="1162050" algn="l"/>
              </a:tabLst>
            </a:pPr>
            <a:r>
              <a:rPr lang="en-US" altLang="ko-KR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 </a:t>
            </a:r>
            <a:r>
              <a:rPr lang="en-US" altLang="ko-KR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       (</a:t>
            </a: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즉</a:t>
            </a:r>
            <a:r>
              <a:rPr lang="en-US" altLang="ko-KR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,</a:t>
            </a: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 두 개의 서로 관련된 데이터를 묶어  놓은 관계</a:t>
            </a:r>
            <a:r>
              <a:rPr lang="en-US" altLang="ko-KR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)</a:t>
            </a:r>
            <a:endParaRPr lang="en-US" altLang="ko-KR" sz="1200" b="1" spc="-50" dirty="0" smtClean="0">
              <a:solidFill>
                <a:schemeClr val="tx2">
                  <a:lumMod val="90000"/>
                  <a:lumOff val="10000"/>
                </a:schemeClr>
              </a:solidFill>
              <a:latin typeface="+mn-ea"/>
            </a:endParaRPr>
          </a:p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순서 없음</a:t>
            </a:r>
            <a:endParaRPr lang="en-US" altLang="ko-KR" sz="1200" b="1" spc="-50" dirty="0" smtClean="0">
              <a:solidFill>
                <a:schemeClr val="tx2">
                  <a:lumMod val="90000"/>
                  <a:lumOff val="10000"/>
                </a:schemeClr>
              </a:solidFill>
              <a:latin typeface="+mn-ea"/>
            </a:endParaRPr>
          </a:p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r>
              <a:rPr lang="en-US" altLang="ko-KR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Key : </a:t>
            </a: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중복 </a:t>
            </a:r>
            <a:r>
              <a:rPr lang="ko-KR" altLang="en-US" sz="1200" b="1" spc="-50" dirty="0" err="1" smtClean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미허용</a:t>
            </a: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      </a:t>
            </a:r>
            <a:r>
              <a:rPr lang="en-US" altLang="ko-KR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Value : </a:t>
            </a: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중복 허용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400050" y="3536356"/>
            <a:ext cx="4167753" cy="1361400"/>
            <a:chOff x="400050" y="3536356"/>
            <a:chExt cx="4167753" cy="1361400"/>
          </a:xfrm>
        </p:grpSpPr>
        <p:sp>
          <p:nvSpPr>
            <p:cNvPr id="19" name="직사각형 18"/>
            <p:cNvSpPr/>
            <p:nvPr/>
          </p:nvSpPr>
          <p:spPr>
            <a:xfrm>
              <a:off x="400050" y="3536356"/>
              <a:ext cx="1467296" cy="13614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400" b="1" spc="-50" dirty="0" smtClean="0">
                  <a:solidFill>
                    <a:schemeClr val="bg1"/>
                  </a:solidFill>
                  <a:latin typeface="+mn-ea"/>
                </a:rPr>
                <a:t>구현 클래스</a:t>
              </a:r>
              <a:endParaRPr lang="ko-KR" altLang="en-US" sz="1400" b="1" spc="-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953948" y="3536356"/>
              <a:ext cx="2613855" cy="1361400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80000">
                  <a:schemeClr val="tx2">
                    <a:lumMod val="10000"/>
                    <a:lumOff val="9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vl="0" indent="-276225">
                <a:lnSpc>
                  <a:spcPct val="150000"/>
                </a:lnSpc>
                <a:buFont typeface="Wingdings" pitchFamily="2" charset="2"/>
                <a:buChar char="§"/>
              </a:pPr>
              <a:r>
                <a:rPr lang="en-US" altLang="ko-KR" sz="1200" b="1" spc="-50" dirty="0" err="1" smtClean="0">
                  <a:solidFill>
                    <a:schemeClr val="tx2">
                      <a:lumMod val="90000"/>
                      <a:lumOff val="10000"/>
                    </a:schemeClr>
                  </a:solidFill>
                  <a:latin typeface="+mn-ea"/>
                </a:rPr>
                <a:t>HashMap</a:t>
              </a:r>
              <a:endParaRPr lang="en-US" altLang="ko-KR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endParaRPr>
            </a:p>
            <a:p>
              <a:pPr marL="542925" lvl="0" indent="-276225">
                <a:lnSpc>
                  <a:spcPct val="150000"/>
                </a:lnSpc>
                <a:buFont typeface="Wingdings" pitchFamily="2" charset="2"/>
                <a:buChar char="§"/>
              </a:pPr>
              <a:r>
                <a:rPr lang="en-US" altLang="ko-KR" sz="1200" b="1" spc="-50" dirty="0" err="1" smtClean="0">
                  <a:solidFill>
                    <a:schemeClr val="tx2">
                      <a:lumMod val="90000"/>
                      <a:lumOff val="10000"/>
                    </a:schemeClr>
                  </a:solidFill>
                  <a:latin typeface="+mn-ea"/>
                </a:rPr>
                <a:t>TreeMap</a:t>
              </a:r>
              <a:endPara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992" y="3868967"/>
            <a:ext cx="4252328" cy="20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9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764245"/>
              </p:ext>
            </p:extLst>
          </p:nvPr>
        </p:nvGraphicFramePr>
        <p:xfrm>
          <a:off x="336627" y="1699787"/>
          <a:ext cx="8434176" cy="111889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125246"/>
                <a:gridCol w="2776775"/>
                <a:gridCol w="1741024"/>
                <a:gridCol w="2791131"/>
              </a:tblGrid>
              <a:tr h="4052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spc="-30" dirty="0" smtClean="0">
                          <a:latin typeface="나눔고딕" pitchFamily="50" charset="-127"/>
                          <a:ea typeface="나눔고딕" pitchFamily="50" charset="-127"/>
                        </a:rPr>
                        <a:t>구분 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b="1" spc="-3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List</a:t>
                      </a:r>
                      <a:endParaRPr lang="ko-KR" altLang="en-US" sz="1050" b="1" spc="-3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b="1" spc="-3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Set</a:t>
                      </a:r>
                      <a:endParaRPr lang="ko-KR" altLang="en-US" sz="1050" b="1" spc="-3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spc="-30" dirty="0" smtClean="0">
                          <a:latin typeface="나눔고딕" pitchFamily="50" charset="-127"/>
                          <a:ea typeface="나눔고딕" pitchFamily="50" charset="-127"/>
                        </a:rPr>
                        <a:t>Map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5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순서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O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X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X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5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중복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O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b="0" spc="-3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X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Key : X</a:t>
                      </a:r>
                      <a:r>
                        <a:rPr lang="en-US" altLang="ko-KR" sz="105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  /  Value : O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66700" y="657224"/>
            <a:ext cx="8477250" cy="665163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  <a:latin typeface="+mn-ea"/>
                <a:ea typeface="+mn-ea"/>
              </a:rPr>
              <a:t>List, Set, Map </a:t>
            </a:r>
            <a:r>
              <a:rPr lang="ko-KR" altLang="en-US" sz="4000" b="1" spc="-150" dirty="0" smtClean="0">
                <a:solidFill>
                  <a:srgbClr val="1D314E"/>
                </a:solidFill>
                <a:latin typeface="+mn-ea"/>
                <a:ea typeface="+mn-ea"/>
              </a:rPr>
              <a:t>비교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86740" y="3824557"/>
            <a:ext cx="3920103" cy="2255671"/>
            <a:chOff x="672515" y="1749818"/>
            <a:chExt cx="7919202" cy="4549570"/>
          </a:xfrm>
        </p:grpSpPr>
        <p:grpSp>
          <p:nvGrpSpPr>
            <p:cNvPr id="14" name="그룹 13"/>
            <p:cNvGrpSpPr/>
            <p:nvPr/>
          </p:nvGrpSpPr>
          <p:grpSpPr>
            <a:xfrm rot="18696295">
              <a:off x="2148085" y="3816298"/>
              <a:ext cx="481957" cy="419223"/>
              <a:chOff x="4692746" y="3958042"/>
              <a:chExt cx="1033266" cy="898771"/>
            </a:xfrm>
          </p:grpSpPr>
          <p:cxnSp>
            <p:nvCxnSpPr>
              <p:cNvPr id="16" name="직선 연결선 15"/>
              <p:cNvCxnSpPr/>
              <p:nvPr/>
            </p:nvCxnSpPr>
            <p:spPr>
              <a:xfrm>
                <a:off x="5277426" y="3958042"/>
                <a:ext cx="448586" cy="448585"/>
              </a:xfrm>
              <a:prstGeom prst="line">
                <a:avLst/>
              </a:prstGeom>
              <a:ln w="28575" cap="sq"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flipH="1">
                <a:off x="5278292" y="4410360"/>
                <a:ext cx="446454" cy="446453"/>
              </a:xfrm>
              <a:prstGeom prst="line">
                <a:avLst/>
              </a:prstGeom>
              <a:ln w="28575" cap="sq"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 rot="10800000">
                <a:off x="4692745" y="4408367"/>
                <a:ext cx="1024952" cy="0"/>
              </a:xfrm>
              <a:prstGeom prst="line">
                <a:avLst/>
              </a:prstGeom>
              <a:ln w="28575"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타원 18"/>
            <p:cNvSpPr/>
            <p:nvPr/>
          </p:nvSpPr>
          <p:spPr>
            <a:xfrm>
              <a:off x="3723243" y="4265135"/>
              <a:ext cx="2034253" cy="2034253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Set</a:t>
              </a:r>
              <a:endParaRPr lang="ko-KR" altLang="en-US" sz="10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672515" y="4226779"/>
              <a:ext cx="2034253" cy="2034253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pc="-50" dirty="0" smtClean="0">
                  <a:latin typeface="나눔고딕" pitchFamily="50" charset="-127"/>
                  <a:ea typeface="나눔고딕" pitchFamily="50" charset="-127"/>
                </a:rPr>
                <a:t>List</a:t>
              </a:r>
              <a:endParaRPr lang="ko-KR" altLang="en-US" sz="1000" b="1" spc="-50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2229382" y="1749818"/>
              <a:ext cx="2034253" cy="2034253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spc="-12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Collection</a:t>
              </a:r>
              <a:endParaRPr lang="ko-KR" altLang="en-US" sz="1050" b="1" spc="-1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 rot="14457291">
              <a:off x="3908585" y="3845063"/>
              <a:ext cx="481957" cy="419223"/>
              <a:chOff x="4692746" y="3958042"/>
              <a:chExt cx="1033266" cy="898771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5277426" y="3958042"/>
                <a:ext cx="448586" cy="448585"/>
              </a:xfrm>
              <a:prstGeom prst="line">
                <a:avLst/>
              </a:prstGeom>
              <a:ln w="28575" cap="sq"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 flipH="1">
                <a:off x="5278292" y="4410360"/>
                <a:ext cx="446454" cy="446453"/>
              </a:xfrm>
              <a:prstGeom prst="line">
                <a:avLst/>
              </a:prstGeom>
              <a:ln w="28575" cap="sq"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rot="10800000">
                <a:off x="4692745" y="4408367"/>
                <a:ext cx="1024952" cy="0"/>
              </a:xfrm>
              <a:prstGeom prst="line">
                <a:avLst/>
              </a:prstGeom>
              <a:ln w="28575"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타원 25"/>
            <p:cNvSpPr/>
            <p:nvPr/>
          </p:nvSpPr>
          <p:spPr>
            <a:xfrm>
              <a:off x="6557464" y="3400406"/>
              <a:ext cx="2034253" cy="2034253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Map</a:t>
              </a:r>
              <a:endParaRPr lang="ko-KR" altLang="en-US" sz="10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448279" y="3895772"/>
            <a:ext cx="31101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" sz="1500" dirty="0"/>
              <a:t>List</a:t>
            </a:r>
            <a:r>
              <a:rPr lang="ko-KR" altLang="en-US" sz="1500" dirty="0"/>
              <a:t>와 </a:t>
            </a:r>
            <a:r>
              <a:rPr lang="en-US" altLang="ko-KR" sz="1500" dirty="0"/>
              <a:t>Set</a:t>
            </a:r>
            <a:r>
              <a:rPr lang="ko-KR" altLang="en-US" sz="1500" dirty="0"/>
              <a:t>의 공통부분을 </a:t>
            </a:r>
            <a:r>
              <a:rPr lang="ko-KR" altLang="en-US" sz="1500" dirty="0" smtClean="0"/>
              <a:t>뽑아서</a:t>
            </a:r>
            <a:endParaRPr lang="en-US" altLang="ko-KR" sz="1500" dirty="0" smtClean="0"/>
          </a:p>
          <a:p>
            <a:r>
              <a:rPr lang="en-US" altLang="ko-KR" sz="1500" dirty="0" smtClean="0"/>
              <a:t>Collection</a:t>
            </a:r>
            <a:r>
              <a:rPr lang="ko-KR" altLang="en-US" sz="1500" dirty="0" smtClean="0"/>
              <a:t>이라는 </a:t>
            </a:r>
            <a:r>
              <a:rPr lang="ko-KR" altLang="en-US" sz="1500" dirty="0"/>
              <a:t>인터페이스 </a:t>
            </a:r>
            <a:r>
              <a:rPr lang="ko-KR" altLang="en-US" sz="1500" dirty="0" smtClean="0"/>
              <a:t>정의</a:t>
            </a:r>
            <a:endParaRPr lang="ko-KR" alt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4632960" y="4886177"/>
            <a:ext cx="31422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key</a:t>
            </a:r>
            <a:r>
              <a:rPr lang="ko-KR" altLang="en-US" sz="1500" dirty="0"/>
              <a:t>와 값을 한 쌍으로 </a:t>
            </a:r>
            <a:r>
              <a:rPr lang="ko-KR" altLang="en-US" sz="1500" dirty="0" smtClean="0"/>
              <a:t>묶기 때문에</a:t>
            </a:r>
            <a:endParaRPr lang="en-US" altLang="ko-KR" sz="1500" dirty="0" smtClean="0"/>
          </a:p>
          <a:p>
            <a:r>
              <a:rPr lang="ko-KR" altLang="en-US" sz="1500" dirty="0" smtClean="0"/>
              <a:t>단일 </a:t>
            </a:r>
            <a:r>
              <a:rPr lang="ko-KR" altLang="en-US" sz="1500" dirty="0"/>
              <a:t>값을 저장하는 </a:t>
            </a:r>
            <a:r>
              <a:rPr lang="en-US" altLang="ko-KR" sz="1500" dirty="0"/>
              <a:t>list</a:t>
            </a:r>
            <a:r>
              <a:rPr lang="ko-KR" altLang="en-US" sz="1500" dirty="0"/>
              <a:t>와 </a:t>
            </a:r>
            <a:r>
              <a:rPr lang="ko-KR" altLang="en-US" sz="1500" dirty="0" smtClean="0"/>
              <a:t>다르다</a:t>
            </a:r>
            <a:r>
              <a:rPr lang="en-US" altLang="ko-KR" sz="1500" dirty="0" smtClean="0"/>
              <a:t>. 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94597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제목 53"/>
          <p:cNvSpPr>
            <a:spLocks noGrp="1"/>
          </p:cNvSpPr>
          <p:nvPr>
            <p:ph type="title"/>
          </p:nvPr>
        </p:nvSpPr>
        <p:spPr>
          <a:xfrm>
            <a:off x="257174" y="609599"/>
            <a:ext cx="8486775" cy="760413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  <a:latin typeface="+mn-ea"/>
                <a:ea typeface="+mn-ea"/>
              </a:rPr>
              <a:t>Collection </a:t>
            </a:r>
            <a:r>
              <a:rPr lang="ko-KR" altLang="en-US" sz="4000" b="1" spc="-150" dirty="0" smtClean="0">
                <a:solidFill>
                  <a:srgbClr val="1D314E"/>
                </a:solidFill>
                <a:latin typeface="+mn-ea"/>
                <a:ea typeface="+mn-ea"/>
              </a:rPr>
              <a:t>인터페이스 </a:t>
            </a:r>
            <a:r>
              <a:rPr lang="ko-KR" altLang="en-US" sz="4000" b="1" spc="-150" dirty="0" err="1" smtClean="0">
                <a:solidFill>
                  <a:srgbClr val="1D314E"/>
                </a:solidFill>
                <a:latin typeface="+mn-ea"/>
                <a:ea typeface="+mn-ea"/>
              </a:rPr>
              <a:t>메서드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graphicFrame>
        <p:nvGraphicFramePr>
          <p:cNvPr id="55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438174"/>
              </p:ext>
            </p:extLst>
          </p:nvPr>
        </p:nvGraphicFramePr>
        <p:xfrm>
          <a:off x="323791" y="2065547"/>
          <a:ext cx="8342553" cy="252557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200833"/>
                <a:gridCol w="6141720"/>
              </a:tblGrid>
              <a:tr h="4052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err="1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메서드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설명</a:t>
                      </a:r>
                      <a:endParaRPr lang="ko-KR" altLang="en-US" sz="1050" b="1" spc="-3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575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Boolean</a:t>
                      </a:r>
                      <a:r>
                        <a:rPr lang="en-US" altLang="ko-KR" sz="105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add(Object o)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Boolean</a:t>
                      </a:r>
                      <a:r>
                        <a:rPr lang="en-US" altLang="ko-KR" sz="105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1050" b="1" spc="-3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addAll</a:t>
                      </a:r>
                      <a:r>
                        <a:rPr lang="en-US" altLang="ko-KR" sz="105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(Collection c)</a:t>
                      </a: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객체</a:t>
                      </a:r>
                      <a:r>
                        <a:rPr lang="en-US" altLang="ko-KR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(o) </a:t>
                      </a: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또는 </a:t>
                      </a:r>
                      <a:r>
                        <a:rPr lang="en-US" altLang="ko-KR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Collection(c)</a:t>
                      </a: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의 객체들을 </a:t>
                      </a:r>
                      <a:r>
                        <a:rPr lang="en-US" altLang="ko-KR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Collection</a:t>
                      </a: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에 추가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5081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Void clear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모든 객체 삭제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5081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Boolean </a:t>
                      </a:r>
                      <a:r>
                        <a:rPr lang="en-US" altLang="ko-KR" sz="1050" b="1" spc="-3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isEmpty</a:t>
                      </a:r>
                      <a:r>
                        <a:rPr lang="en-US" altLang="ko-KR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()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비어있는지 확인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50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Boolean</a:t>
                      </a:r>
                      <a:r>
                        <a:rPr lang="en-US" altLang="ko-KR" sz="105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remove(Object o)</a:t>
                      </a: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지정된 객체 삭제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50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Boolean</a:t>
                      </a:r>
                      <a:r>
                        <a:rPr lang="en-US" altLang="ko-KR" sz="105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1050" b="1" spc="-3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removeAll</a:t>
                      </a:r>
                      <a:r>
                        <a:rPr lang="en-US" altLang="ko-KR" sz="105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(Collection c)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105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Collection</a:t>
                      </a:r>
                      <a:r>
                        <a:rPr lang="ko-KR" altLang="en-US" sz="105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에 포함된 객체들 삭제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5081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1050" b="1" spc="-3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Int</a:t>
                      </a:r>
                      <a:r>
                        <a:rPr lang="en-US" altLang="ko-KR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size()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객체의 개수 반환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List, Set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의 조상인 컬렉션 인터페이스의 핵심 </a:t>
            </a:r>
            <a:r>
              <a:rPr lang="ko-KR" altLang="en-US" sz="18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메서드</a:t>
            </a:r>
            <a:endParaRPr lang="ko-KR" altLang="en-US" sz="18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제목 53"/>
          <p:cNvSpPr>
            <a:spLocks noGrp="1"/>
          </p:cNvSpPr>
          <p:nvPr>
            <p:ph type="title"/>
          </p:nvPr>
        </p:nvSpPr>
        <p:spPr>
          <a:xfrm>
            <a:off x="257174" y="609599"/>
            <a:ext cx="8486775" cy="760413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  <a:latin typeface="+mn-ea"/>
                <a:ea typeface="+mn-ea"/>
              </a:rPr>
              <a:t>List </a:t>
            </a:r>
            <a:r>
              <a:rPr lang="ko-KR" altLang="en-US" sz="4000" b="1" spc="-150" dirty="0" smtClean="0">
                <a:solidFill>
                  <a:srgbClr val="1D314E"/>
                </a:solidFill>
                <a:latin typeface="+mn-ea"/>
                <a:ea typeface="+mn-ea"/>
              </a:rPr>
              <a:t>인터페이스 </a:t>
            </a:r>
            <a:r>
              <a:rPr lang="ko-KR" altLang="en-US" sz="4000" b="1" spc="-150" dirty="0" err="1">
                <a:solidFill>
                  <a:srgbClr val="1D314E"/>
                </a:solidFill>
                <a:latin typeface="+mn-ea"/>
                <a:ea typeface="+mn-ea"/>
              </a:rPr>
              <a:t>메서드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graphicFrame>
        <p:nvGraphicFramePr>
          <p:cNvPr id="55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5633455"/>
              </p:ext>
            </p:extLst>
          </p:nvPr>
        </p:nvGraphicFramePr>
        <p:xfrm>
          <a:off x="323791" y="2492267"/>
          <a:ext cx="8342553" cy="252557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48009"/>
                <a:gridCol w="5694544"/>
              </a:tblGrid>
              <a:tr h="4052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err="1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메서드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설명</a:t>
                      </a:r>
                      <a:endParaRPr lang="ko-KR" altLang="en-US" sz="1050" b="1" spc="-3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575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Boolean</a:t>
                      </a:r>
                      <a:r>
                        <a:rPr lang="en-US" altLang="ko-KR" sz="105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add( </a:t>
                      </a:r>
                      <a:r>
                        <a:rPr lang="en-US" altLang="ko-KR" sz="1050" b="1" spc="-3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int</a:t>
                      </a:r>
                      <a:r>
                        <a:rPr lang="en-US" altLang="ko-KR" sz="105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index, Object element)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Boolean</a:t>
                      </a:r>
                      <a:r>
                        <a:rPr lang="en-US" altLang="ko-KR" sz="105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1050" b="1" spc="-3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addAll</a:t>
                      </a:r>
                      <a:r>
                        <a:rPr lang="en-US" altLang="ko-KR" sz="105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 </a:t>
                      </a:r>
                      <a:r>
                        <a:rPr lang="en-US" altLang="ko-KR" sz="1050" b="1" spc="-3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int</a:t>
                      </a:r>
                      <a:r>
                        <a:rPr lang="en-US" altLang="ko-KR" sz="105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index, Collection c)</a:t>
                      </a: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지정된 위치</a:t>
                      </a:r>
                      <a:r>
                        <a:rPr lang="en-US" altLang="ko-KR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(index)</a:t>
                      </a: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에 객체</a:t>
                      </a:r>
                      <a:r>
                        <a:rPr lang="en-US" altLang="ko-KR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(element) </a:t>
                      </a: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또는 컬렉션에 포함된 객체들을 추가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5081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Object get( </a:t>
                      </a:r>
                      <a:r>
                        <a:rPr lang="en-US" altLang="ko-KR" sz="1050" b="1" spc="-3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int</a:t>
                      </a:r>
                      <a:r>
                        <a:rPr lang="en-US" altLang="ko-KR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105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index )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Index</a:t>
                      </a: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에 있는 객체 반환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5081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1050" b="1" spc="-3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Int</a:t>
                      </a:r>
                      <a:r>
                        <a:rPr lang="en-US" altLang="ko-KR" sz="105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1050" b="1" spc="-3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indexOf</a:t>
                      </a:r>
                      <a:r>
                        <a:rPr lang="en-US" altLang="ko-KR" sz="105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(Object o)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지정된 객체의 위치</a:t>
                      </a:r>
                      <a:r>
                        <a:rPr lang="en-US" altLang="ko-KR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(index) </a:t>
                      </a: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반환 </a:t>
                      </a:r>
                      <a:r>
                        <a:rPr lang="en-US" altLang="ko-KR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처음부터 순방향</a:t>
                      </a:r>
                      <a:r>
                        <a:rPr lang="en-US" altLang="ko-KR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5081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1050" b="1" spc="-3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Int</a:t>
                      </a:r>
                      <a:r>
                        <a:rPr lang="en-US" altLang="ko-KR" sz="105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1050" b="1" spc="-3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lastIndexOf</a:t>
                      </a:r>
                      <a:r>
                        <a:rPr lang="en-US" altLang="ko-KR" sz="105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(Object o)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지정된 객체의 위치</a:t>
                      </a:r>
                      <a:r>
                        <a:rPr lang="en-US" altLang="ko-KR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(index) </a:t>
                      </a: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반환 </a:t>
                      </a:r>
                      <a:r>
                        <a:rPr lang="en-US" altLang="ko-KR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마지막부터 역방향</a:t>
                      </a:r>
                      <a:r>
                        <a:rPr lang="en-US" altLang="ko-KR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50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spc="-3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Obejct</a:t>
                      </a:r>
                      <a:r>
                        <a:rPr lang="en-US" altLang="ko-KR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remove(</a:t>
                      </a:r>
                      <a:r>
                        <a:rPr lang="en-US" altLang="ko-KR" sz="1050" b="1" spc="-3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int</a:t>
                      </a:r>
                      <a:r>
                        <a:rPr lang="en-US" altLang="ko-KR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index)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지정된 위치</a:t>
                      </a:r>
                      <a:r>
                        <a:rPr lang="en-US" altLang="ko-KR" sz="105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(index)</a:t>
                      </a:r>
                      <a:r>
                        <a:rPr lang="ko-KR" altLang="en-US" sz="105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에 있는 객체를 삭제하고 삭제된 객체 반환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5081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Object</a:t>
                      </a:r>
                      <a:r>
                        <a:rPr lang="en-US" altLang="ko-KR" sz="105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set( </a:t>
                      </a:r>
                      <a:r>
                        <a:rPr lang="en-US" altLang="ko-KR" sz="1050" b="1" spc="-3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int</a:t>
                      </a:r>
                      <a:r>
                        <a:rPr lang="en-US" altLang="ko-KR" sz="105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index, Object element)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지정된 위치</a:t>
                      </a:r>
                      <a:r>
                        <a:rPr lang="en-US" altLang="ko-KR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(index)</a:t>
                      </a: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에 객체</a:t>
                      </a:r>
                      <a:r>
                        <a:rPr lang="en-US" altLang="ko-KR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(element)</a:t>
                      </a: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를 저장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중복을 허용하면서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저장순서가 유지되는 컬렉션을 구현하는데 사용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Collection 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인터페이스의 </a:t>
            </a:r>
            <a:r>
              <a:rPr lang="ko-KR" altLang="en-US" sz="18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메서드도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사용 가능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519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10232</TotalTime>
  <Words>769</Words>
  <Application>Microsoft Office PowerPoint</Application>
  <PresentationFormat>화면 슬라이드 쇼(4:3)</PresentationFormat>
  <Paragraphs>203</Paragraphs>
  <Slides>17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굴림</vt:lpstr>
      <vt:lpstr>Arial</vt:lpstr>
      <vt:lpstr>나눔고딕</vt:lpstr>
      <vt:lpstr>맑은 고딕</vt:lpstr>
      <vt:lpstr>Wingdings</vt:lpstr>
      <vt:lpstr>Office 테마</vt:lpstr>
      <vt:lpstr>Collections Framework (List, Set, Map)</vt:lpstr>
      <vt:lpstr>Collections Framework</vt:lpstr>
      <vt:lpstr>Collections Framework 인터페이스</vt:lpstr>
      <vt:lpstr>List 인터페이스</vt:lpstr>
      <vt:lpstr>Set 인터페이스</vt:lpstr>
      <vt:lpstr>Map 인터페이스</vt:lpstr>
      <vt:lpstr>List, Set, Map 비교</vt:lpstr>
      <vt:lpstr>Collection 인터페이스 메서드</vt:lpstr>
      <vt:lpstr>List 인터페이스 메서드</vt:lpstr>
      <vt:lpstr>List - ArrayList</vt:lpstr>
      <vt:lpstr>Set - HashSet</vt:lpstr>
      <vt:lpstr>Set - HashSet</vt:lpstr>
      <vt:lpstr>Set - TreeSet</vt:lpstr>
      <vt:lpstr>Set - TreeSet</vt:lpstr>
      <vt:lpstr>Map - HashSet</vt:lpstr>
      <vt:lpstr>Map - TreeMap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김유경</cp:lastModifiedBy>
  <cp:revision>41</cp:revision>
  <cp:lastPrinted>2011-08-28T13:13:29Z</cp:lastPrinted>
  <dcterms:created xsi:type="dcterms:W3CDTF">2011-08-24T01:05:33Z</dcterms:created>
  <dcterms:modified xsi:type="dcterms:W3CDTF">2021-09-28T12:54:40Z</dcterms:modified>
</cp:coreProperties>
</file>