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3" r:id="rId3"/>
    <p:sldId id="257" r:id="rId4"/>
    <p:sldId id="258" r:id="rId5"/>
    <p:sldId id="259" r:id="rId6"/>
    <p:sldId id="262" r:id="rId7"/>
    <p:sldId id="260" r:id="rId8"/>
    <p:sldId id="264" r:id="rId9"/>
    <p:sldId id="266" r:id="rId10"/>
    <p:sldId id="265" r:id="rId11"/>
    <p:sldId id="268" r:id="rId12"/>
    <p:sldId id="270" r:id="rId13"/>
    <p:sldId id="272" r:id="rId14"/>
    <p:sldId id="274" r:id="rId15"/>
    <p:sldId id="275" r:id="rId16"/>
    <p:sldId id="276" r:id="rId17"/>
    <p:sldId id="278" r:id="rId18"/>
    <p:sldId id="279" r:id="rId19"/>
    <p:sldId id="280" r:id="rId20"/>
    <p:sldId id="282" r:id="rId21"/>
    <p:sldId id="283" r:id="rId22"/>
    <p:sldId id="285" r:id="rId23"/>
    <p:sldId id="284" r:id="rId24"/>
    <p:sldId id="286" r:id="rId25"/>
    <p:sldId id="288" r:id="rId26"/>
    <p:sldId id="26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64830" autoAdjust="0"/>
  </p:normalViewPr>
  <p:slideViewPr>
    <p:cSldViewPr snapToGrid="0">
      <p:cViewPr varScale="1">
        <p:scale>
          <a:sx n="56" d="100"/>
          <a:sy n="56" d="100"/>
        </p:scale>
        <p:origin x="166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557D9-6842-46E1-BF57-8D5F412A9614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8220C-EEFF-40D6-A6E0-B210DDC77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84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D%8C%80_%EB%B2%84%EB%84%88%EC%8A%A4_%EB%A6%AC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http2.github.io/http2-spec/compression.html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팀 버너스 리"/>
              </a:rPr>
              <a:t>HTTP </a:t>
            </a:r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팀 버너스 리"/>
              </a:rPr>
              <a:t>프로토콜은 컴퓨터 과학자 팀 </a:t>
            </a:r>
            <a:r>
              <a:rPr lang="ko-KR" altLang="en-US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팀 버너스 리"/>
              </a:rPr>
              <a:t>버너스</a:t>
            </a:r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팀 버너스 리"/>
              </a:rPr>
              <a:t> 리</a:t>
            </a:r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는 분이 최초로 발명했으며 </a:t>
            </a:r>
            <a:endParaRPr lang="en-US" altLang="ko-KR" b="0" i="0" u="none" strike="noStrike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WWW Project</a:t>
            </a:r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 를 발표할 때 웹 브라우저와 웹 서버에서 서로 통신을 하기위해서 만든 </a:t>
            </a:r>
            <a:r>
              <a:rPr lang="ko-KR" altLang="en-US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통신규약입니다</a:t>
            </a:r>
            <a:r>
              <a:rPr lang="en-US" altLang="ko-K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그래서 </a:t>
            </a:r>
            <a:r>
              <a:rPr lang="en-US" altLang="ko-K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1989</a:t>
            </a:r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년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오리지널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HTTP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프로토콜이 발명되었고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이때는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GET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메서드만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사용가능하고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응답하는 리소스도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HTML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파일만 가능 했습니다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다음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1991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년의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HTTP/0.9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부터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2015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년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HTTP/2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차례대로 표준문서와 함께 발표되었으며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각각 업데이트마다 새로운 기능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보안강화 등을 추가하면서 점점 개선되었습니다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8220C-EEFF-40D6-A6E0-B210DDC77ED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868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PUT</a:t>
            </a:r>
            <a:r>
              <a:rPr lang="ko-KR" altLang="en-US" dirty="0"/>
              <a:t> 메서드는 리소스를 덮어쓰기 위해 사용함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예를 들어 앞서 설명한 </a:t>
            </a:r>
            <a:r>
              <a:rPr lang="en-US" altLang="ko-KR" dirty="0"/>
              <a:t>POST </a:t>
            </a:r>
            <a:r>
              <a:rPr lang="ko-KR" altLang="en-US" dirty="0"/>
              <a:t>에서는 </a:t>
            </a:r>
            <a:r>
              <a:rPr lang="en-US" altLang="ko-KR" dirty="0"/>
              <a:t>/</a:t>
            </a:r>
            <a:r>
              <a:rPr lang="ko-KR" altLang="en-US" dirty="0"/>
              <a:t>게시판 이라는 경로에 리소스를 새로 생성한다 라는 내용이었지만</a:t>
            </a:r>
            <a:endParaRPr lang="en-US" altLang="ko-KR" dirty="0"/>
          </a:p>
          <a:p>
            <a:r>
              <a:rPr lang="ko-KR" altLang="en-US" dirty="0"/>
              <a:t>구체적으로 경로를 특정하거나 지정하지 않았음</a:t>
            </a:r>
            <a:endParaRPr lang="en-US" altLang="ko-KR" dirty="0"/>
          </a:p>
          <a:p>
            <a:r>
              <a:rPr lang="ko-KR" altLang="en-US" dirty="0"/>
              <a:t>따라서 서버가 새로 생성될 경로를 할당하여 등록한다</a:t>
            </a:r>
            <a:r>
              <a:rPr lang="en-US" altLang="ko-KR" dirty="0"/>
              <a:t>. </a:t>
            </a:r>
            <a:r>
              <a:rPr lang="ko-KR" altLang="en-US" dirty="0"/>
              <a:t>시작라인에 </a:t>
            </a:r>
            <a:r>
              <a:rPr lang="en-US" altLang="ko-KR" dirty="0"/>
              <a:t>/</a:t>
            </a:r>
            <a:r>
              <a:rPr lang="ko-KR" altLang="en-US" dirty="0"/>
              <a:t>게시판</a:t>
            </a:r>
            <a:r>
              <a:rPr lang="en-US" altLang="ko-KR" dirty="0"/>
              <a:t>/101 </a:t>
            </a:r>
            <a:r>
              <a:rPr lang="ko-KR" altLang="en-US" dirty="0"/>
              <a:t>이라는 경로를 할당하였으니</a:t>
            </a:r>
            <a:endParaRPr lang="en-US" altLang="ko-KR" dirty="0"/>
          </a:p>
          <a:p>
            <a:r>
              <a:rPr lang="ko-KR" altLang="en-US" dirty="0"/>
              <a:t>서버는 </a:t>
            </a:r>
            <a:r>
              <a:rPr lang="en-US" altLang="ko-KR" dirty="0"/>
              <a:t>/</a:t>
            </a:r>
            <a:r>
              <a:rPr lang="ko-KR" altLang="en-US" dirty="0"/>
              <a:t>게시판</a:t>
            </a:r>
            <a:r>
              <a:rPr lang="en-US" altLang="ko-KR" dirty="0"/>
              <a:t>/101</a:t>
            </a:r>
            <a:r>
              <a:rPr lang="ko-KR" altLang="en-US" dirty="0"/>
              <a:t>에 바디 내용을</a:t>
            </a:r>
            <a:r>
              <a:rPr lang="en-US" altLang="ko-KR" dirty="0"/>
              <a:t> </a:t>
            </a:r>
            <a:r>
              <a:rPr lang="ko-KR" altLang="en-US" dirty="0"/>
              <a:t>덮어쓴다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경로에 리소스가 없다고 하면 새로운 리소스가 생성되고</a:t>
            </a:r>
            <a:endParaRPr lang="en-US" altLang="ko-KR" dirty="0"/>
          </a:p>
          <a:p>
            <a:r>
              <a:rPr lang="ko-KR" altLang="en-US" dirty="0"/>
              <a:t>클라이언트에게 결과값을 반환합니다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8220C-EEFF-40D6-A6E0-B210DDC77ED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783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DELETE </a:t>
            </a:r>
            <a:r>
              <a:rPr lang="ko-KR" altLang="en-US" dirty="0"/>
              <a:t>메서드는 리소스 삭제를 위해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예를들어</a:t>
            </a:r>
            <a:r>
              <a:rPr lang="ko-KR" altLang="en-US" dirty="0"/>
              <a:t> 게시판</a:t>
            </a:r>
            <a:r>
              <a:rPr lang="en-US" altLang="ko-KR" dirty="0"/>
              <a:t>/3 </a:t>
            </a:r>
            <a:r>
              <a:rPr lang="ko-KR" altLang="en-US" dirty="0" err="1"/>
              <a:t>이라는경로에</a:t>
            </a:r>
            <a:r>
              <a:rPr lang="ko-KR" altLang="en-US" dirty="0"/>
              <a:t> 내용을 삭제 하기 위해 </a:t>
            </a:r>
            <a:endParaRPr lang="en-US" altLang="ko-KR" dirty="0"/>
          </a:p>
          <a:p>
            <a:r>
              <a:rPr lang="ko-KR" altLang="en-US" dirty="0"/>
              <a:t>시작라인과 헤더를 구성하고 요청을 하면</a:t>
            </a:r>
            <a:endParaRPr lang="en-US" altLang="ko-KR" dirty="0"/>
          </a:p>
          <a:p>
            <a:r>
              <a:rPr lang="ko-KR" altLang="en-US" dirty="0"/>
              <a:t>서버는 전달받은 메시지를 통해 </a:t>
            </a:r>
            <a:r>
              <a:rPr lang="en-US" altLang="ko-KR" dirty="0"/>
              <a:t>/</a:t>
            </a:r>
            <a:r>
              <a:rPr lang="ko-KR" altLang="en-US" dirty="0"/>
              <a:t>게시판</a:t>
            </a:r>
            <a:r>
              <a:rPr lang="en-US" altLang="ko-KR" dirty="0"/>
              <a:t>/3 </a:t>
            </a:r>
            <a:r>
              <a:rPr lang="ko-KR" altLang="en-US" dirty="0"/>
              <a:t>경로에 내용을 삭제하고</a:t>
            </a:r>
            <a:endParaRPr lang="en-US" altLang="ko-KR" dirty="0"/>
          </a:p>
          <a:p>
            <a:r>
              <a:rPr lang="ko-KR" altLang="en-US" dirty="0"/>
              <a:t>처리 내용 결과값을 반환합니다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이것도 </a:t>
            </a:r>
            <a:r>
              <a:rPr lang="en-US" altLang="ko-KR" dirty="0"/>
              <a:t>PUT </a:t>
            </a:r>
            <a:r>
              <a:rPr lang="ko-KR" altLang="en-US" dirty="0"/>
              <a:t>메서드와 같이 경로만을 필요하기 때문에 </a:t>
            </a:r>
            <a:r>
              <a:rPr lang="en-US" altLang="ko-KR" dirty="0"/>
              <a:t>BODY</a:t>
            </a:r>
            <a:r>
              <a:rPr lang="ko-KR" altLang="en-US" dirty="0"/>
              <a:t> 없이 헤더와 시작라인으로만 구성됩니다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8220C-EEFF-40D6-A6E0-B210DDC77ED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650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111111"/>
                </a:solidFill>
                <a:effectLst/>
                <a:latin typeface="Nanum Gothic"/>
              </a:rPr>
              <a:t>HEAD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Nanum Gothic"/>
              </a:rPr>
              <a:t>메서드는 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Nanum Gothic"/>
              </a:rPr>
              <a:t>GET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Nanum Gothic"/>
              </a:rPr>
              <a:t>처럼 동작하지만 응답으로 헤더만을 돌려준다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Nanum Gothic"/>
              </a:rPr>
              <a:t>.</a:t>
            </a:r>
          </a:p>
          <a:p>
            <a:r>
              <a:rPr lang="en-US" altLang="ko-KR" b="0" i="0" dirty="0">
                <a:solidFill>
                  <a:srgbClr val="111111"/>
                </a:solidFill>
                <a:effectLst/>
                <a:latin typeface="Nanum Gothic"/>
              </a:rPr>
              <a:t>HEAD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Nanum Gothic"/>
              </a:rPr>
              <a:t>를 사용하면 리소스를 가져오지 않고도 그 대해 알 수 있고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Nanum Gothic"/>
              </a:rPr>
              <a:t>응답의 상태코드를 통해 개체의 존재를 확인할 수 있고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Nanum Gothic"/>
              </a:rPr>
              <a:t>헤더를 확인하여 리소스가 변경되었는지 검사할 수 있다</a:t>
            </a:r>
            <a:endParaRPr lang="en-US" altLang="ko-KR" b="0" i="0" dirty="0">
              <a:solidFill>
                <a:srgbClr val="111111"/>
              </a:solidFill>
              <a:effectLst/>
              <a:latin typeface="Nanum Gothic"/>
            </a:endParaRPr>
          </a:p>
          <a:p>
            <a:endParaRPr lang="en-US" altLang="ko-KR" b="0" i="0" dirty="0">
              <a:solidFill>
                <a:srgbClr val="111111"/>
              </a:solidFill>
              <a:effectLst/>
              <a:latin typeface="Nanum Gothic"/>
            </a:endParaRPr>
          </a:p>
          <a:p>
            <a:r>
              <a:rPr lang="en-US" altLang="ko-KR" b="0" i="0" dirty="0">
                <a:solidFill>
                  <a:srgbClr val="111111"/>
                </a:solidFill>
                <a:effectLst/>
                <a:latin typeface="Nanum Gothic"/>
              </a:rPr>
              <a:t>TRACE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Nanum Gothic"/>
              </a:rPr>
              <a:t> 클라이언트의 요청은 방화벽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Nanum Gothic"/>
              </a:rPr>
              <a:t>, </a:t>
            </a:r>
            <a:r>
              <a:rPr lang="ko-KR" altLang="en-US" b="0" i="0" dirty="0" err="1">
                <a:solidFill>
                  <a:srgbClr val="111111"/>
                </a:solidFill>
                <a:effectLst/>
                <a:latin typeface="Nanum Gothic"/>
              </a:rPr>
              <a:t>프락시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Nanum Gothic"/>
              </a:rPr>
              <a:t>게이트웨이 등의 어플리케이션을 통과할 수 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Nanum Gothic"/>
              </a:rPr>
              <a:t>. </a:t>
            </a:r>
          </a:p>
          <a:p>
            <a:r>
              <a:rPr lang="ko-KR" altLang="en-US" b="0" i="0" dirty="0">
                <a:solidFill>
                  <a:srgbClr val="111111"/>
                </a:solidFill>
                <a:effectLst/>
                <a:latin typeface="Nanum Gothic"/>
              </a:rPr>
              <a:t>각 요소들은 원래의 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Nanum Gothic"/>
              </a:rPr>
              <a:t>HTTP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Nanum Gothic"/>
              </a:rPr>
              <a:t>요청을 수정할 수 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Nanum Gothic"/>
              </a:rPr>
              <a:t>. TRACE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Nanum Gothic"/>
              </a:rPr>
              <a:t>메서드는 클라이언트에게 자신의 요청이 서버에 도달했을 때 어떻게 보이게 되는지 알려준다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Nanum Gothic"/>
              </a:rPr>
              <a:t>. </a:t>
            </a:r>
          </a:p>
          <a:p>
            <a:endParaRPr lang="en-US" altLang="ko-KR" b="0" i="0" dirty="0">
              <a:solidFill>
                <a:srgbClr val="111111"/>
              </a:solidFill>
              <a:effectLst/>
              <a:latin typeface="Nanum Gothic"/>
            </a:endParaRPr>
          </a:p>
          <a:p>
            <a:r>
              <a:rPr lang="en-US" altLang="ko-KR" b="0" i="0" dirty="0">
                <a:solidFill>
                  <a:srgbClr val="111111"/>
                </a:solidFill>
                <a:effectLst/>
                <a:latin typeface="Nanum Gothic"/>
              </a:rPr>
              <a:t>OPTIONS </a:t>
            </a:r>
          </a:p>
          <a:p>
            <a:endParaRPr lang="en-US" altLang="ko-KR" b="0" i="0" dirty="0">
              <a:solidFill>
                <a:srgbClr val="111111"/>
              </a:solidFill>
              <a:effectLst/>
              <a:latin typeface="Nanum Gothic"/>
            </a:endParaRPr>
          </a:p>
          <a:p>
            <a:r>
              <a:rPr lang="en-US" altLang="ko-KR" b="0" i="0" dirty="0">
                <a:solidFill>
                  <a:srgbClr val="111111"/>
                </a:solidFill>
                <a:effectLst/>
                <a:latin typeface="Nanum Gothic"/>
              </a:rPr>
              <a:t>PATCH - POST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Nanum Gothic"/>
              </a:rPr>
              <a:t>와 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Nanum Gothic"/>
              </a:rPr>
              <a:t>PUT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Nanum Gothic"/>
              </a:rPr>
              <a:t>은 리소스를 새로 등록하거나 지우고 새로 등록하는데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Nanum Gothic"/>
              </a:rPr>
              <a:t>수정하는 자원이 클 수록 비용이 많이 발생함</a:t>
            </a:r>
            <a:endParaRPr lang="en-US" altLang="ko-KR" b="0" i="0" dirty="0">
              <a:solidFill>
                <a:srgbClr val="111111"/>
              </a:solidFill>
              <a:effectLst/>
              <a:latin typeface="Nanum Gothic"/>
            </a:endParaRPr>
          </a:p>
          <a:p>
            <a:r>
              <a:rPr lang="ko-KR" altLang="en-US" b="0" i="0" dirty="0">
                <a:solidFill>
                  <a:srgbClr val="111111"/>
                </a:solidFill>
                <a:effectLst/>
                <a:latin typeface="Nanum Gothic"/>
              </a:rPr>
              <a:t>따라서 일부 데이터 변경이나 추가에서 사용됨</a:t>
            </a:r>
            <a:endParaRPr lang="en-US" altLang="ko-KR" b="0" i="0" dirty="0">
              <a:solidFill>
                <a:srgbClr val="111111"/>
              </a:solidFill>
              <a:effectLst/>
              <a:latin typeface="Nanum Gothic"/>
            </a:endParaRPr>
          </a:p>
          <a:p>
            <a:endParaRPr lang="en-US" altLang="ko-KR" dirty="0"/>
          </a:p>
          <a:p>
            <a:pPr algn="l"/>
            <a:r>
              <a:rPr lang="en-US" altLang="ko-KR" dirty="0"/>
              <a:t>CONNECT – </a:t>
            </a:r>
            <a:r>
              <a:rPr lang="ko-KR" altLang="en-US" dirty="0"/>
              <a:t>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록시 서버와 같은 중간 서버 경유에 사용됨</a:t>
            </a:r>
            <a:endParaRPr lang="en-US" altLang="ko-KR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예를들어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SSL(HTTPS)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를 사용하는 웹 사이트 접속하는데 사용할 수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.  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클라이언트가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SSL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프록시 서버에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CONNECT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메서드로 요청을 하면 프록시 서버가 클라이언트를 대신하여 연결을 생성하고 서버와 통신하는 스트림을 유지시킴</a:t>
            </a:r>
            <a:endParaRPr lang="en-US" altLang="ko-KR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8220C-EEFF-40D6-A6E0-B210DDC77ED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238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MIME :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클라이언트에게 전송된 문서의 다양성을 알려주기 위한 메커니즘</a:t>
            </a:r>
            <a:endParaRPr lang="en-US" altLang="ko-KR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anumBarunGothic"/>
              </a:rPr>
              <a:t>쉽게 말해 파일 변환을 뜻합니다</a:t>
            </a:r>
            <a:endParaRPr lang="en-US" altLang="ko-KR" b="0" i="0" dirty="0">
              <a:solidFill>
                <a:srgbClr val="000000"/>
              </a:solidFill>
              <a:effectLst/>
              <a:latin typeface="NanumBarunGothic"/>
            </a:endParaRPr>
          </a:p>
          <a:p>
            <a:r>
              <a:rPr lang="ko-KR" altLang="en-US" dirty="0"/>
              <a:t>파일의 종류 </a:t>
            </a:r>
            <a:r>
              <a:rPr lang="en-US" altLang="ko-KR" dirty="0"/>
              <a:t>/ </a:t>
            </a:r>
            <a:r>
              <a:rPr lang="ko-KR" altLang="en-US" dirty="0" err="1"/>
              <a:t>파일포맷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8220C-EEFF-40D6-A6E0-B210DDC77ED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710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공통헤더는</a:t>
            </a:r>
            <a:r>
              <a:rPr lang="ko-KR" altLang="en-US" dirty="0"/>
              <a:t> 응답과 요청에 공통적으로 사용할 수 있는 헤더 속성들입니다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캐시 컨트롤 </a:t>
            </a:r>
            <a:r>
              <a:rPr lang="ko-KR" altLang="en-US" dirty="0" err="1"/>
              <a:t>같은경우에는</a:t>
            </a:r>
            <a:r>
              <a:rPr lang="ko-KR" altLang="en-US" dirty="0"/>
              <a:t> 요청에 쓰이는 것과 응답에 쓰이는 종류가 다르고 합이 </a:t>
            </a:r>
            <a:r>
              <a:rPr lang="en-US" altLang="ko-KR" dirty="0"/>
              <a:t>20</a:t>
            </a:r>
            <a:r>
              <a:rPr lang="ko-KR" altLang="en-US" dirty="0"/>
              <a:t>개가 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필요에 따라 문서를 참고하여 상황에 맞게 사용해야함</a:t>
            </a:r>
            <a:endParaRPr lang="en-US" altLang="ko-KR" dirty="0"/>
          </a:p>
          <a:p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Public – 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응답이 어떤 캐시에 </a:t>
            </a:r>
            <a:r>
              <a:rPr lang="ko-KR" altLang="en-US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의해서든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캐싱된다는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것을 나타냅니다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Private – 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응답이 단일 사용자를 위한 것이며 공유 캐시에 의해 저장되지 않아야 한다는 것을 나타냅니다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No-Cache – </a:t>
            </a:r>
            <a:r>
              <a:rPr lang="ko-KR" altLang="en-US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캐시된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복사본을 사용자에게 보여주기 이전에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재검증을 위한 요청을 웹서버로 보내도록 </a:t>
            </a:r>
            <a:r>
              <a:rPr lang="ko-KR" altLang="en-US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강제하는것을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나타냄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8220C-EEFF-40D6-A6E0-B210DDC77ED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497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요청헤더는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말그대로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HTTP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프로토콜을 이용해 요청을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할때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헤더에 담기는 속성들이다</a:t>
            </a:r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서버의 도메인 네임이나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IP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그리고 서버가 현재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Listening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중인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TCP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포트를 지정한다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유저 에이전트는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클라이언ㅌ가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어떤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~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할때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사용</a:t>
            </a:r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Accept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는 요청 시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응답받을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데이터 타입을 미리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명시하는것</a:t>
            </a:r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Ex Accept-Encoding, Accept-Language, Accept-control-request-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AppleSDGothicNeo"/>
              </a:rPr>
              <a:t>mothod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 : get</a:t>
            </a: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등등 여러가지로 파생됨</a:t>
            </a:r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r>
              <a:rPr lang="en-US" altLang="ko-KR" dirty="0"/>
              <a:t>Origin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POST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와 같은 요청을 보낼 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요청이 어느 주소에서 시작되었는지를 나타낸다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요청을 보낸 주소와 받는 주소가 다르면 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AppleSDGothicNeo"/>
              </a:rPr>
              <a:t>CORS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 문제가 발생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8220C-EEFF-40D6-A6E0-B210DDC77ED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9341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응답헤더는</a:t>
            </a:r>
            <a:r>
              <a:rPr lang="ko-KR" altLang="en-US" dirty="0"/>
              <a:t> 서버가 클라이언트에게 </a:t>
            </a:r>
            <a:r>
              <a:rPr lang="ko-KR" altLang="en-US" dirty="0" err="1"/>
              <a:t>응답할때</a:t>
            </a:r>
            <a:r>
              <a:rPr lang="ko-KR" altLang="en-US" dirty="0"/>
              <a:t> 헤더에 사용할 수 있는 </a:t>
            </a:r>
            <a:r>
              <a:rPr lang="ko-KR" altLang="en-US" dirty="0" err="1"/>
              <a:t>속성들이빈다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ACAO </a:t>
            </a:r>
            <a:r>
              <a:rPr lang="ko-KR" altLang="en-US" dirty="0"/>
              <a:t>헤더는 서버에서 특정 클라이언트를 명시하면 </a:t>
            </a:r>
            <a:r>
              <a:rPr lang="en-US" altLang="ko-KR" dirty="0"/>
              <a:t>CORS </a:t>
            </a:r>
            <a:r>
              <a:rPr lang="ko-KR" altLang="en-US" dirty="0"/>
              <a:t>문제를 발생시키지 않고 응답할 수 있도록 만들어주는 헤더</a:t>
            </a:r>
            <a:endParaRPr lang="en-US" altLang="ko-KR" dirty="0"/>
          </a:p>
          <a:p>
            <a:r>
              <a:rPr lang="en-US" altLang="ko-KR" dirty="0"/>
              <a:t>Allow </a:t>
            </a:r>
            <a:r>
              <a:rPr lang="ko-KR" altLang="en-US" dirty="0"/>
              <a:t>는 특정 </a:t>
            </a:r>
            <a:r>
              <a:rPr lang="en-US" altLang="ko-KR" dirty="0"/>
              <a:t>http</a:t>
            </a:r>
            <a:r>
              <a:rPr lang="ko-KR" altLang="en-US" dirty="0"/>
              <a:t>메서드만 허용한다는 헤더입니다</a:t>
            </a:r>
            <a:endParaRPr lang="en-US" altLang="ko-KR" dirty="0"/>
          </a:p>
          <a:p>
            <a:r>
              <a:rPr lang="en-US" altLang="ko-KR" dirty="0"/>
              <a:t>Content-Disposition</a:t>
            </a:r>
            <a:r>
              <a:rPr lang="ko-KR" altLang="en-US" dirty="0"/>
              <a:t>은 </a:t>
            </a:r>
            <a:r>
              <a:rPr lang="ko-KR" altLang="en-US" dirty="0" err="1"/>
              <a:t>ㅇ요청에</a:t>
            </a:r>
            <a:r>
              <a:rPr lang="ko-KR" altLang="en-US" dirty="0"/>
              <a:t> 따른 응답을 어떻게 표시해야 하는지 알려주는 헤더</a:t>
            </a:r>
            <a:endParaRPr lang="en-US" altLang="ko-KR" dirty="0"/>
          </a:p>
          <a:p>
            <a:r>
              <a:rPr lang="en-US" altLang="ko-KR" dirty="0"/>
              <a:t>INLINE - &gt; </a:t>
            </a:r>
            <a:r>
              <a:rPr lang="ko-KR" altLang="en-US" dirty="0"/>
              <a:t>웹 페이지에 표현</a:t>
            </a:r>
            <a:endParaRPr lang="en-US" altLang="ko-KR" dirty="0"/>
          </a:p>
          <a:p>
            <a:r>
              <a:rPr lang="en-US" altLang="ko-KR" dirty="0"/>
              <a:t>ATTACHMENT - &gt; </a:t>
            </a:r>
            <a:r>
              <a:rPr lang="ko-KR" altLang="en-US" dirty="0"/>
              <a:t>다운로드 된다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8220C-EEFF-40D6-A6E0-B210DDC77ED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376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엔터티</a:t>
            </a:r>
            <a:r>
              <a:rPr lang="ko-KR" altLang="en-US" dirty="0"/>
              <a:t> 헤더는  요청과 응답 모두에서 사용되며 요청 및 응답에서 사용되는 컨텐츠들의 속성을 나타낼 때 사용합니다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Content-length </a:t>
            </a:r>
            <a:r>
              <a:rPr lang="ko-KR" altLang="en-US" dirty="0"/>
              <a:t>는 </a:t>
            </a:r>
            <a:r>
              <a:rPr lang="en-US" altLang="ko-KR" dirty="0"/>
              <a:t>header </a:t>
            </a:r>
            <a:r>
              <a:rPr lang="ko-KR" altLang="en-US" dirty="0"/>
              <a:t>와 </a:t>
            </a:r>
            <a:r>
              <a:rPr lang="en-US" altLang="ko-KR" dirty="0"/>
              <a:t>body </a:t>
            </a:r>
            <a:r>
              <a:rPr lang="ko-KR" altLang="en-US" dirty="0"/>
              <a:t>의 크기를 나타내고 요청이나 응답을 </a:t>
            </a:r>
            <a:r>
              <a:rPr lang="ko-KR" altLang="en-US" dirty="0" err="1"/>
              <a:t>보낼때</a:t>
            </a:r>
            <a:r>
              <a:rPr lang="ko-KR" altLang="en-US" dirty="0"/>
              <a:t> 메시지 크기에 따라 자동으로 생성됩니다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Content-Type </a:t>
            </a:r>
            <a:r>
              <a:rPr lang="ko-KR" altLang="en-US" dirty="0"/>
              <a:t>은 프로토콜을 통해 송수신되는 바디 즉</a:t>
            </a:r>
            <a:r>
              <a:rPr lang="en-US" altLang="ko-KR" dirty="0"/>
              <a:t>, </a:t>
            </a:r>
            <a:r>
              <a:rPr lang="ko-KR" altLang="en-US" dirty="0"/>
              <a:t>컨텐츠들의 미디어타입나 문자열 인코딩을 지정합니다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 내용을 보면 </a:t>
            </a:r>
            <a:r>
              <a:rPr lang="ko-KR" altLang="en-US" dirty="0" err="1"/>
              <a:t>컨텐트</a:t>
            </a:r>
            <a:r>
              <a:rPr lang="ko-KR" altLang="en-US" dirty="0"/>
              <a:t> 파일의 종류는 </a:t>
            </a:r>
            <a:r>
              <a:rPr lang="en-US" altLang="ko-KR" dirty="0"/>
              <a:t>text</a:t>
            </a:r>
            <a:r>
              <a:rPr lang="ko-KR" altLang="en-US" dirty="0"/>
              <a:t>고 파일 포맷은 </a:t>
            </a:r>
            <a:r>
              <a:rPr lang="en-US" altLang="ko-KR" dirty="0"/>
              <a:t>html</a:t>
            </a:r>
            <a:r>
              <a:rPr lang="ko-KR" altLang="en-US" dirty="0" err="1"/>
              <a:t>이라는것을</a:t>
            </a:r>
            <a:r>
              <a:rPr lang="ko-KR" altLang="en-US" dirty="0"/>
              <a:t> 알려주고</a:t>
            </a:r>
            <a:r>
              <a:rPr lang="en-US" altLang="ko-KR" dirty="0"/>
              <a:t> </a:t>
            </a:r>
            <a:r>
              <a:rPr lang="ko-KR" altLang="en-US" dirty="0"/>
              <a:t>문자열은 </a:t>
            </a:r>
            <a:r>
              <a:rPr lang="en-US" altLang="ko-KR" dirty="0"/>
              <a:t>utf-8 </a:t>
            </a:r>
            <a:r>
              <a:rPr lang="ko-KR" altLang="en-US" dirty="0" err="1"/>
              <a:t>문자열인것을</a:t>
            </a:r>
            <a:r>
              <a:rPr lang="ko-KR" altLang="en-US" dirty="0"/>
              <a:t> 보여줌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Content-Encoding</a:t>
            </a:r>
            <a:r>
              <a:rPr lang="ko-KR" altLang="en-US" dirty="0"/>
              <a:t>은 미디어 타입을 압축하기 위해 사용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바디가 어떠한 방식으로 인코딩 되는지 확인이 가능합니다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예를들어</a:t>
            </a:r>
            <a:r>
              <a:rPr lang="ko-KR" altLang="en-US" dirty="0"/>
              <a:t> 서버가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AppleSDGothicNeo"/>
              </a:rPr>
              <a:t>gzip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을 통해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encoding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해서 보낸다면 아래 속성처럼 명시하고 </a:t>
            </a:r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클라이언트가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받을때엔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브라우저가 이를 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알아서 해제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해서 사용할 수 있게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해줌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8220C-EEFF-40D6-A6E0-B210DDC77ED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344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소개한 내용은 저희가 자주 쓰는 </a:t>
            </a:r>
            <a:r>
              <a:rPr lang="en-US" altLang="ko-KR" dirty="0"/>
              <a:t>HTTP1.1 (RFC2616) </a:t>
            </a:r>
            <a:r>
              <a:rPr lang="ko-KR" altLang="en-US" dirty="0"/>
              <a:t>버전에 해당하는 헤더들입니다</a:t>
            </a:r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2015</a:t>
            </a:r>
            <a:r>
              <a:rPr lang="ko-KR" altLang="en-US" dirty="0"/>
              <a:t>년 이후 </a:t>
            </a:r>
            <a:r>
              <a:rPr lang="en-US" altLang="ko-KR" dirty="0"/>
              <a:t>HTTP/1.1 </a:t>
            </a:r>
            <a:r>
              <a:rPr lang="ko-KR" altLang="en-US" dirty="0"/>
              <a:t>버전의 여러 헤더들의 변경점이 생겼습니다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원래의 공통 헤더에 있던 </a:t>
            </a:r>
            <a:r>
              <a:rPr lang="en-US" altLang="ko-KR" dirty="0"/>
              <a:t>cache-</a:t>
            </a:r>
            <a:r>
              <a:rPr lang="en-US" altLang="ko-KR" dirty="0" err="1"/>
              <a:t>contro</a:t>
            </a:r>
            <a:r>
              <a:rPr lang="ko-KR" altLang="en-US" dirty="0"/>
              <a:t>이 사용성에 따라 요청 헤더로 변경되었습니다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지금까지 소개한 헤더 외에도 많은 헤더들이 존재하고</a:t>
            </a:r>
            <a:endParaRPr lang="en-US" altLang="ko-KR" dirty="0"/>
          </a:p>
          <a:p>
            <a:r>
              <a:rPr lang="ko-KR" altLang="en-US" dirty="0"/>
              <a:t>헤더들의 종류가 너무 많기 때문에 개발할 때 필요한 속성들을 잘 찾아서 사용해야함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8220C-EEFF-40D6-A6E0-B210DDC77ED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7290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설명한 </a:t>
            </a:r>
            <a:r>
              <a:rPr lang="en-US" altLang="ko-KR" dirty="0"/>
              <a:t>HTTP/1.1 </a:t>
            </a:r>
            <a:r>
              <a:rPr lang="ko-KR" altLang="en-US" dirty="0"/>
              <a:t>버전은 오른쪽 그림과같이 요청 이후 응답이 연속되며 </a:t>
            </a:r>
            <a:endParaRPr lang="en-US" altLang="ko-KR" dirty="0"/>
          </a:p>
          <a:p>
            <a:r>
              <a:rPr lang="ko-KR" altLang="en-US" dirty="0"/>
              <a:t>클라이언트와 서버가 통신을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</a:t>
            </a:r>
            <a:r>
              <a:rPr lang="en-US" altLang="ko-KR" dirty="0"/>
              <a:t>HTTP/1.1 </a:t>
            </a:r>
            <a:r>
              <a:rPr lang="ko-KR" altLang="en-US" dirty="0"/>
              <a:t>버전은 항상 느리다는 이슈가 있는데</a:t>
            </a:r>
            <a:endParaRPr lang="en-US" altLang="ko-KR" dirty="0"/>
          </a:p>
          <a:p>
            <a:r>
              <a:rPr lang="ko-KR" altLang="en-US" dirty="0"/>
              <a:t>첫번째로</a:t>
            </a:r>
            <a:r>
              <a:rPr lang="en-US" altLang="ko-KR" dirty="0"/>
              <a:t>, </a:t>
            </a:r>
          </a:p>
          <a:p>
            <a:r>
              <a:rPr lang="ko-KR" altLang="en-US" dirty="0" err="1"/>
              <a:t>연결당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따라서 동시 파일을 보내거나</a:t>
            </a:r>
            <a:r>
              <a:rPr lang="en-US" altLang="ko-KR" dirty="0"/>
              <a:t>,</a:t>
            </a:r>
            <a:r>
              <a:rPr lang="ko-KR" altLang="en-US" dirty="0"/>
              <a:t> 다수의 리소스를 처리하기에 속도와 성능 이슈가 존재합니다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FFFF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HOL(Head-Of-Line) </a:t>
            </a:r>
            <a:r>
              <a:rPr lang="ko-KR" altLang="en-US" b="0" i="0" dirty="0">
                <a:solidFill>
                  <a:srgbClr val="FFFF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블로킹이란 특정 응답 지연 문제라고 하는데</a:t>
            </a:r>
            <a:endParaRPr lang="en-US" altLang="ko-KR" b="0" i="0" dirty="0">
              <a:solidFill>
                <a:srgbClr val="FFFFFF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b="0" i="0" dirty="0">
                <a:solidFill>
                  <a:srgbClr val="FFFF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네트워크에서 같은 큐에 있는 패킷이 첫번째 패킷에 의해 지연될 때 발생하는 성능 저하 현상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endParaRPr lang="en-US" altLang="ko-KR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그리고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RTT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란 패킷 왕복 시간을 의미하고 </a:t>
            </a:r>
            <a:endParaRPr lang="en-US" altLang="ko-KR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패킷 왕복시간에 영향을 주는 요소들은 거리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전송매체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트래픽 수준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서버 응답시간 등이 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CMD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창에서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ping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명령어로 다른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IP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 패킷을 보내고 응답을 받는 시간이라고 생각하면 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endParaRPr lang="en-US" altLang="ko-KR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사용자가 방문한 웹페이지는 다수의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http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요청이 발생하게 되는데 이 경우 매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요청시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마다 중복된 헤더 값을 전송하게 되며 각 도메인에 설정된 쿠키 정보도 매 요청마다 헤더에 포함되어 전송</a:t>
            </a:r>
          </a:p>
          <a:p>
            <a:endParaRPr lang="en-US" altLang="ko-KR" dirty="0"/>
          </a:p>
          <a:p>
            <a:r>
              <a:rPr lang="ko-KR" altLang="en-US" dirty="0"/>
              <a:t>이렇게 </a:t>
            </a:r>
            <a:r>
              <a:rPr lang="en-US" altLang="ko-KR" dirty="0"/>
              <a:t>HTTP/1.1 </a:t>
            </a:r>
            <a:r>
              <a:rPr lang="ko-KR" altLang="en-US" dirty="0"/>
              <a:t>버전엔 다양한 속도 이슈가 있기때문에</a:t>
            </a:r>
            <a:endParaRPr lang="en-US" altLang="ko-KR" dirty="0"/>
          </a:p>
          <a:p>
            <a:r>
              <a:rPr lang="ko-KR" altLang="en-US" dirty="0"/>
              <a:t>구글 제안 프로토콜을 기반으로 </a:t>
            </a:r>
            <a:r>
              <a:rPr lang="en-US" altLang="ko-KR" dirty="0"/>
              <a:t>HTTP/2.0 </a:t>
            </a:r>
            <a:r>
              <a:rPr lang="ko-KR" altLang="en-US" dirty="0"/>
              <a:t>버전이 </a:t>
            </a:r>
            <a:r>
              <a:rPr lang="ko-KR" altLang="en-US" dirty="0" err="1"/>
              <a:t>등장하게됩니다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8220C-EEFF-40D6-A6E0-B210DDC77ED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56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우리가 자주 사용하는 </a:t>
            </a:r>
            <a:r>
              <a:rPr lang="en-US" altLang="ko-KR" dirty="0"/>
              <a:t>HTTP </a:t>
            </a:r>
            <a:r>
              <a:rPr lang="ko-KR" altLang="en-US" dirty="0"/>
              <a:t>프로토콜은</a:t>
            </a:r>
            <a:endParaRPr lang="en-US" altLang="ko-KR" dirty="0"/>
          </a:p>
          <a:p>
            <a:r>
              <a:rPr lang="ko-KR" altLang="en-US" dirty="0"/>
              <a:t>말그대로 </a:t>
            </a:r>
            <a:r>
              <a:rPr lang="en-US" altLang="ko-KR" dirty="0"/>
              <a:t>WWW </a:t>
            </a:r>
            <a:r>
              <a:rPr lang="ko-KR" altLang="en-US" dirty="0"/>
              <a:t>상에서 서버와 </a:t>
            </a:r>
            <a:r>
              <a:rPr lang="ko-KR" altLang="en-US" dirty="0" err="1"/>
              <a:t>클라이언ㅌ가</a:t>
            </a:r>
            <a:r>
              <a:rPr lang="ko-KR" altLang="en-US" dirty="0"/>
              <a:t> 정보를 주고받기 위해 사용하는 통신 규약입니다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네트워크 계층 상에서는 응용계층의 통신 프로토콜이고 </a:t>
            </a:r>
            <a:r>
              <a:rPr lang="en-US" altLang="ko-KR" dirty="0"/>
              <a:t>HTTP 3.0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제외하고는 전부 </a:t>
            </a:r>
            <a:r>
              <a:rPr lang="en-US" altLang="ko-KR" dirty="0"/>
              <a:t>TCP / IP </a:t>
            </a:r>
            <a:r>
              <a:rPr lang="ko-KR" altLang="en-US" dirty="0"/>
              <a:t>방식으로 사용됩니다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8220C-EEFF-40D6-A6E0-B210DDC77ED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091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한 커넥션으로 동시에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Helvetica Neue"/>
              </a:rPr>
              <a:t>여러개의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 메세지를 주고 받을 있으며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응답은 순서에 상관없이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stream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방식으로 주고 받는다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요청이 커넥션안에서 다중화 되므로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HOL(Head Of Line) Blocking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발생하지 않음</a:t>
            </a:r>
          </a:p>
          <a:p>
            <a:endParaRPr lang="en-US" altLang="ko-KR" b="0" i="0" dirty="0">
              <a:solidFill>
                <a:srgbClr val="666666"/>
              </a:solidFill>
              <a:effectLst/>
              <a:latin typeface="Helvetica Neue"/>
            </a:endParaRPr>
          </a:p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요청 리소스간 의존관계 설정</a:t>
            </a:r>
            <a:endParaRPr lang="en-US" altLang="ko-KR" b="0" i="0" dirty="0">
              <a:solidFill>
                <a:srgbClr val="666666"/>
              </a:solidFill>
              <a:effectLst/>
              <a:latin typeface="Helvetica Neue"/>
            </a:endParaRPr>
          </a:p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이란 뭐냐 예를 들어서 클라이언트가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HTML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문서를 요청할 때</a:t>
            </a:r>
            <a:endParaRPr lang="en-US" altLang="ko-KR" b="0" i="0" dirty="0">
              <a:solidFill>
                <a:srgbClr val="666666"/>
              </a:solidFill>
              <a:effectLst/>
              <a:latin typeface="Helvetica Neue"/>
            </a:endParaRPr>
          </a:p>
          <a:p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CSS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파일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1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개와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Image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파일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2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개가 포함되어 있으면 </a:t>
            </a:r>
            <a:endParaRPr lang="en-US" altLang="ko-KR" b="0" i="0" dirty="0">
              <a:solidFill>
                <a:srgbClr val="666666"/>
              </a:solidFill>
              <a:effectLst/>
              <a:latin typeface="Helvetica Neue"/>
            </a:endParaRPr>
          </a:p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원래 같으면 클라이언트는 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Helvetica Neue"/>
              </a:rPr>
              <a:t>css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 image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파일을 각각 요청하는데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,</a:t>
            </a:r>
          </a:p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만약에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Image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파일보다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CSS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파일의 수신이 늦어지는 경우 </a:t>
            </a:r>
            <a:endParaRPr lang="en-US" altLang="ko-KR" b="0" i="0" dirty="0">
              <a:solidFill>
                <a:srgbClr val="666666"/>
              </a:solidFill>
              <a:effectLst/>
              <a:latin typeface="Helvetica Neue"/>
            </a:endParaRPr>
          </a:p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브라우저의 렌더링이 늦어지는 문제가 발생할 수 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.</a:t>
            </a:r>
          </a:p>
          <a:p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HTTP/2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의 경우 요청하는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Helvetica Neue"/>
              </a:rPr>
              <a:t>리소스간에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 의존관계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(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우선순위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를 설정하여 이런 문제를 해결하고 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8220C-EEFF-40D6-A6E0-B210DDC77ED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6782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서버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Helvetica Neue"/>
              </a:rPr>
              <a:t>푸쉬란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  클라이언트의 요청에 대해 요청하지도 않은 리소스를 마음대로 보내줄 수 있는 기능이다</a:t>
            </a:r>
            <a:endParaRPr lang="en-US" altLang="ko-KR" b="0" i="0" dirty="0">
              <a:solidFill>
                <a:srgbClr val="666666"/>
              </a:solidFill>
              <a:effectLst/>
              <a:latin typeface="Helvetica Neue"/>
            </a:endParaRPr>
          </a:p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이게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Helvetica Neue"/>
              </a:rPr>
              <a:t>무슨소리냐하면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 클라이언트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(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브라우저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가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HTML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문서를 요청하고</a:t>
            </a:r>
            <a:endParaRPr lang="en-US" altLang="ko-KR" b="0" i="0" dirty="0">
              <a:solidFill>
                <a:srgbClr val="666666"/>
              </a:solidFill>
              <a:effectLst/>
              <a:latin typeface="Helvetica Neue"/>
            </a:endParaRPr>
          </a:p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해당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HTML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에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Helvetica Neue"/>
              </a:rPr>
              <a:t>여러개의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 리소스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(CSS, Image...)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가 포함되어 있는 경우 </a:t>
            </a:r>
            <a:endParaRPr lang="en-US" altLang="ko-KR" b="0" i="0" dirty="0">
              <a:solidFill>
                <a:srgbClr val="666666"/>
              </a:solidFill>
              <a:effectLst/>
              <a:latin typeface="Helvetica Neue"/>
            </a:endParaRPr>
          </a:p>
          <a:p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HTTP/1.1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에서 클라이언트는 요청한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HTML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문서를 수신한 후 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HTML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문서를 해석하면서 필요한 리소스를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다시 요청하는 반면</a:t>
            </a:r>
            <a:endParaRPr lang="en-US" altLang="ko-KR" b="0" i="0" dirty="0">
              <a:solidFill>
                <a:srgbClr val="666666"/>
              </a:solidFill>
              <a:effectLst/>
              <a:latin typeface="Helvetica Neue"/>
            </a:endParaRPr>
          </a:p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 </a:t>
            </a:r>
            <a:endParaRPr lang="en-US" altLang="ko-KR" b="0" i="0" dirty="0">
              <a:solidFill>
                <a:srgbClr val="666666"/>
              </a:solidFill>
              <a:effectLst/>
              <a:latin typeface="Helvetica Neue"/>
            </a:endParaRPr>
          </a:p>
          <a:p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HTTP/2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에선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Server Push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기법을 통해서 클라이언트가 요청하지도 않은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(HTML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문서에 포함된 리소스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)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리소스를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Push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해주는 방법으로 이게 왜 속도에서 더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Helvetica Neue"/>
              </a:rPr>
              <a:t>좋냐하면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 클라이언트의 요청을 최소화해서 </a:t>
            </a:r>
            <a:endParaRPr lang="en-US" altLang="ko-KR" b="0" i="0" dirty="0">
              <a:solidFill>
                <a:srgbClr val="666666"/>
              </a:solidFill>
              <a:effectLst/>
              <a:latin typeface="Helvetica Neue"/>
            </a:endParaRPr>
          </a:p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성능 향상을 이끌어 내는 방식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 </a:t>
            </a:r>
          </a:p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이를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PUSH_PROMISE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라고 부르며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PUSH_PROMISE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를 통해서 서버가 전송한 리소스에 대해선 클라이언트는 요청을 하지 않는다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.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 </a:t>
            </a:r>
            <a:endParaRPr lang="en-US" altLang="ko-KR" b="0" i="0" dirty="0">
              <a:solidFill>
                <a:srgbClr val="666666"/>
              </a:solidFill>
              <a:effectLst/>
              <a:latin typeface="Helvetica Neue"/>
            </a:endParaRPr>
          </a:p>
          <a:p>
            <a:endParaRPr lang="en-US" altLang="ko-KR" b="0" i="0" dirty="0">
              <a:solidFill>
                <a:srgbClr val="666666"/>
              </a:solidFill>
              <a:effectLst/>
              <a:latin typeface="Helvetica Neue"/>
            </a:endParaRPr>
          </a:p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다음은 헤더압축 입니다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.</a:t>
            </a:r>
          </a:p>
          <a:p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HTTP/2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는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Header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정보를 압축하기 위해 </a:t>
            </a:r>
            <a:r>
              <a:rPr lang="en-US" altLang="ko-KR" b="1" i="0" dirty="0">
                <a:solidFill>
                  <a:srgbClr val="0000FF"/>
                </a:solidFill>
                <a:effectLst/>
                <a:latin typeface="Helvetica Neue"/>
              </a:rPr>
              <a:t>Header Table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과 </a:t>
            </a:r>
            <a:r>
              <a:rPr lang="en-US" altLang="ko-KR" b="1" i="0" dirty="0">
                <a:solidFill>
                  <a:srgbClr val="0000FF"/>
                </a:solidFill>
                <a:effectLst/>
                <a:latin typeface="Helvetica Neue"/>
              </a:rPr>
              <a:t>Huffman Encoding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 기법을 사용하는데</a:t>
            </a:r>
            <a:endParaRPr lang="en-US" altLang="ko-KR" b="0" i="0" dirty="0">
              <a:solidFill>
                <a:srgbClr val="666666"/>
              </a:solidFill>
              <a:effectLst/>
              <a:latin typeface="Helvetica Neue"/>
            </a:endParaRPr>
          </a:p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처리하는데 이를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HPACK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압축방식이라 부르며 별도의 </a:t>
            </a:r>
            <a:r>
              <a:rPr lang="ko-KR" altLang="en-US" b="1" i="0" u="none" strike="noStrike" dirty="0">
                <a:solidFill>
                  <a:srgbClr val="00A562"/>
                </a:solidFill>
                <a:effectLst/>
                <a:latin typeface="Helvetica Neue"/>
                <a:hlinkClick r:id="rId3"/>
              </a:rPr>
              <a:t>명세서</a:t>
            </a:r>
            <a:r>
              <a:rPr lang="en-US" altLang="ko-KR" b="1" i="0" u="none" strike="noStrike" dirty="0">
                <a:solidFill>
                  <a:srgbClr val="00A562"/>
                </a:solidFill>
                <a:effectLst/>
                <a:latin typeface="Helvetica Neue"/>
                <a:hlinkClick r:id="rId3"/>
              </a:rPr>
              <a:t>(RFC 7531)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로 관리하고 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.</a:t>
            </a:r>
          </a:p>
          <a:p>
            <a:endParaRPr lang="en-US" altLang="ko-KR" b="0" i="0" dirty="0">
              <a:solidFill>
                <a:srgbClr val="666666"/>
              </a:solidFill>
              <a:effectLst/>
              <a:latin typeface="Helvetica Neue"/>
            </a:endParaRPr>
          </a:p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위 그림처럼 클라이언트가 두번의 요청을 보낸다고 가정하면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HTTP/1.x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의 경우 두개의 요청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Header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에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Helvetica Neue"/>
              </a:rPr>
              <a:t>중복값이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 존재해도 그냥 중복 전송한다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하지만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HTTP/2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에선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Header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에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Helvetica Neue"/>
              </a:rPr>
              <a:t>중복값이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 존재하는 경우 </a:t>
            </a:r>
            <a:r>
              <a:rPr lang="en-US" altLang="ko-KR" b="1" i="0" dirty="0">
                <a:solidFill>
                  <a:srgbClr val="0000FF"/>
                </a:solidFill>
                <a:effectLst/>
                <a:latin typeface="Helvetica Neue"/>
              </a:rPr>
              <a:t>Static/Dynamic Header Table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Helvetica Neue"/>
              </a:rPr>
              <a:t> 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개념을 사용하여 중복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Header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를 검출하고 중복된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Header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는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index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값만 전송하고 중복되지 않은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Header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정보의 값은  </a:t>
            </a:r>
            <a:r>
              <a:rPr lang="en-US" altLang="ko-KR" b="1" i="0" dirty="0">
                <a:solidFill>
                  <a:srgbClr val="0000FF"/>
                </a:solidFill>
                <a:effectLst/>
                <a:latin typeface="Helvetica Neue"/>
              </a:rPr>
              <a:t>Huffman Encoding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 기법으로 인코딩 처리 하여 전송한다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8220C-EEFF-40D6-A6E0-B210DDC77ED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306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Ou089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8220C-EEFF-40D6-A6E0-B210DDC77ED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344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첫번</a:t>
            </a:r>
            <a:r>
              <a:rPr lang="ko-KR" altLang="en-US" dirty="0"/>
              <a:t> 째로 </a:t>
            </a:r>
            <a:r>
              <a:rPr lang="en-US" altLang="ko-KR" dirty="0"/>
              <a:t>HTTP </a:t>
            </a:r>
            <a:r>
              <a:rPr lang="ko-KR" altLang="en-US" dirty="0"/>
              <a:t>메시지 구조에 대해서 </a:t>
            </a:r>
            <a:r>
              <a:rPr lang="ko-KR" altLang="en-US" dirty="0" err="1"/>
              <a:t>설명드리면</a:t>
            </a:r>
            <a:endParaRPr lang="en-US" altLang="ko-KR" dirty="0"/>
          </a:p>
          <a:p>
            <a:r>
              <a:rPr lang="ko-KR" altLang="en-US" dirty="0"/>
              <a:t>시작라인 헤더 바디로 구성되며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시작라인 무조건 첫번째 줄에서 시작되고 </a:t>
            </a:r>
            <a:r>
              <a:rPr lang="ko-KR" altLang="en-US" dirty="0" err="1"/>
              <a:t>두줄이상</a:t>
            </a:r>
            <a:r>
              <a:rPr lang="ko-KR" altLang="en-US" dirty="0"/>
              <a:t> 사용하지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헤더는 </a:t>
            </a:r>
            <a:r>
              <a:rPr lang="ko-KR" altLang="en-US" dirty="0" err="1"/>
              <a:t>첫줄을</a:t>
            </a:r>
            <a:r>
              <a:rPr lang="ko-KR" altLang="en-US" dirty="0"/>
              <a:t> 제외하고 공백라인 </a:t>
            </a:r>
            <a:r>
              <a:rPr lang="ko-KR" altLang="en-US" dirty="0" err="1"/>
              <a:t>전까지를</a:t>
            </a:r>
            <a:r>
              <a:rPr lang="ko-KR" altLang="en-US" dirty="0"/>
              <a:t> 의미하고 요청과 응답의 속성에 대해서 표현함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바디는 공백 라인 뒤의 모든 라인을 뜻하며 실제로 보내는 메시지나 내용이라고 보면 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8220C-EEFF-40D6-A6E0-B210DDC77ED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949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이건 와이어 </a:t>
            </a:r>
            <a:r>
              <a:rPr lang="ko-KR" altLang="en-US" dirty="0" err="1"/>
              <a:t>샤크라는</a:t>
            </a:r>
            <a:r>
              <a:rPr lang="ko-KR" altLang="en-US" dirty="0"/>
              <a:t> 프로그램으로 실제 </a:t>
            </a:r>
            <a:r>
              <a:rPr lang="en-US" altLang="ko-KR" dirty="0"/>
              <a:t>HTTP </a:t>
            </a:r>
            <a:r>
              <a:rPr lang="ko-KR" altLang="en-US" dirty="0"/>
              <a:t>메시지를 뜯어본 사진이며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위가 요청메시지 아래가 응답 메시지입니다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8220C-EEFF-40D6-A6E0-B210DDC77ED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950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시작라인은 요청인지 응답인지를 먼저 구별 할 </a:t>
            </a:r>
            <a:r>
              <a:rPr lang="ko-KR" altLang="en-US" dirty="0" err="1"/>
              <a:t>수있게</a:t>
            </a:r>
            <a:r>
              <a:rPr lang="ko-KR" altLang="en-US" dirty="0"/>
              <a:t> 첫 라인에 사용되고</a:t>
            </a:r>
            <a:endParaRPr lang="en-US" altLang="ko-KR" dirty="0"/>
          </a:p>
          <a:p>
            <a:r>
              <a:rPr lang="ko-KR" altLang="en-US" dirty="0"/>
              <a:t>요청은 순서대로 </a:t>
            </a:r>
            <a:r>
              <a:rPr lang="en-US" altLang="ko-KR" dirty="0"/>
              <a:t>~ </a:t>
            </a:r>
          </a:p>
          <a:p>
            <a:r>
              <a:rPr lang="ko-KR" altLang="en-US" dirty="0"/>
              <a:t>응답은 </a:t>
            </a:r>
            <a:r>
              <a:rPr lang="en-US" altLang="ko-KR" dirty="0"/>
              <a:t>~ </a:t>
            </a:r>
            <a:r>
              <a:rPr lang="ko-KR" altLang="en-US" dirty="0"/>
              <a:t>로 구성합니다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아래의 빨간 박스는 요청할 때 사용하는 </a:t>
            </a:r>
            <a:r>
              <a:rPr lang="ko-KR" altLang="en-US" dirty="0" err="1"/>
              <a:t>시작라인입니다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HTTP</a:t>
            </a:r>
            <a:r>
              <a:rPr lang="ko-KR" altLang="en-US" dirty="0"/>
              <a:t> </a:t>
            </a:r>
            <a:r>
              <a:rPr lang="en-US" altLang="ko-KR" dirty="0"/>
              <a:t>1.1</a:t>
            </a:r>
            <a:r>
              <a:rPr lang="ko-KR" altLang="en-US" dirty="0"/>
              <a:t> 버전으로 </a:t>
            </a:r>
            <a:r>
              <a:rPr lang="en-US" altLang="ko-KR" dirty="0"/>
              <a:t>Get </a:t>
            </a:r>
            <a:r>
              <a:rPr lang="ko-KR" altLang="en-US" dirty="0"/>
              <a:t>메서드를 사용하여 </a:t>
            </a:r>
            <a:r>
              <a:rPr lang="en-US" altLang="ko-KR" dirty="0" err="1"/>
              <a:t>ip</a:t>
            </a:r>
            <a:r>
              <a:rPr lang="en-US" altLang="ko-KR" dirty="0"/>
              <a:t> port </a:t>
            </a:r>
            <a:r>
              <a:rPr lang="ko-KR" altLang="en-US" dirty="0"/>
              <a:t>뒤에 나오는 </a:t>
            </a:r>
            <a:r>
              <a:rPr lang="en-US" altLang="ko-KR" dirty="0"/>
              <a:t>/index </a:t>
            </a:r>
            <a:r>
              <a:rPr lang="ko-KR" altLang="en-US" dirty="0"/>
              <a:t>라는 경로로 요청을 하는 내용입니다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그러면 </a:t>
            </a:r>
            <a:r>
              <a:rPr lang="ko-KR" altLang="en-US" dirty="0" err="1"/>
              <a:t>응답받는쪽은</a:t>
            </a:r>
            <a:r>
              <a:rPr lang="ko-KR" altLang="en-US" dirty="0"/>
              <a:t> 자기도 </a:t>
            </a:r>
            <a:r>
              <a:rPr lang="en-US" altLang="ko-KR" dirty="0"/>
              <a:t>HTTP1.1 </a:t>
            </a:r>
            <a:r>
              <a:rPr lang="ko-KR" altLang="en-US" dirty="0"/>
              <a:t>버전을 사용하고 </a:t>
            </a:r>
            <a:r>
              <a:rPr lang="en-US" altLang="ko-KR" dirty="0"/>
              <a:t>200 OK</a:t>
            </a:r>
            <a:r>
              <a:rPr lang="ko-KR" altLang="en-US" dirty="0"/>
              <a:t>라는 응답메시지를 응답해줍니다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HTTP</a:t>
            </a:r>
            <a:r>
              <a:rPr lang="ko-KR" altLang="en-US" dirty="0"/>
              <a:t> 프로토콜은 </a:t>
            </a:r>
            <a:r>
              <a:rPr lang="en-US" altLang="ko-KR" dirty="0"/>
              <a:t>HTTP/3 </a:t>
            </a:r>
            <a:r>
              <a:rPr lang="ko-KR" altLang="en-US" dirty="0"/>
              <a:t>부터 </a:t>
            </a:r>
            <a:r>
              <a:rPr lang="en-US" altLang="ko-KR" dirty="0"/>
              <a:t>UDP </a:t>
            </a:r>
            <a:r>
              <a:rPr lang="ko-KR" altLang="en-US" dirty="0"/>
              <a:t>를 사용하고 있기때문에 버전도 명시가 꼭 필요함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여기서 중요한 요소들은 우선 요청에 </a:t>
            </a:r>
            <a:r>
              <a:rPr lang="en-US" altLang="ko-KR" dirty="0"/>
              <a:t>Method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응답의 응답 메시지 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8220C-EEFF-40D6-A6E0-B210DDC77ED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850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HTTP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메서드는 </a:t>
            </a:r>
            <a:r>
              <a:rPr lang="ko-KR" altLang="en-US" b="1" i="0" dirty="0">
                <a:solidFill>
                  <a:srgbClr val="EF6F53"/>
                </a:solidFill>
                <a:effectLst/>
                <a:latin typeface="Noto Sans KR"/>
              </a:rPr>
              <a:t>클라이언트에서 서버로 리소스에 대한 작업을 지시할 때 사용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즉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, </a:t>
            </a:r>
            <a:r>
              <a:rPr lang="en-US" altLang="ko-KR" b="0" i="0" dirty="0">
                <a:effectLst/>
                <a:latin typeface="Noto Sans KR"/>
              </a:rPr>
              <a:t>HTTP</a:t>
            </a:r>
            <a:r>
              <a:rPr lang="ko-KR" altLang="en-US" b="0" i="0" dirty="0">
                <a:effectLst/>
                <a:latin typeface="Noto Sans KR"/>
              </a:rPr>
              <a:t>메서드는 클라이언트에서 서버에 작업을 요청할 때만 사용되며</a:t>
            </a:r>
            <a:r>
              <a:rPr lang="en-US" altLang="ko-KR" b="0" i="0" dirty="0">
                <a:effectLst/>
                <a:latin typeface="Noto Sans KR"/>
              </a:rPr>
              <a:t>, </a:t>
            </a:r>
            <a:r>
              <a:rPr lang="ko-KR" altLang="en-US" b="0" i="0" dirty="0">
                <a:effectLst/>
                <a:latin typeface="Noto Sans KR"/>
              </a:rPr>
              <a:t>서버에서 클라이언트로 보내는 메세지에는 포함되지 않는다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endParaRPr lang="en-US" altLang="ko-KR" b="0" i="0" dirty="0">
              <a:effectLst/>
              <a:latin typeface="Noto Sans KR"/>
            </a:endParaRPr>
          </a:p>
          <a:p>
            <a:r>
              <a:rPr lang="ko-KR" altLang="en-US" b="0" i="0" dirty="0">
                <a:effectLst/>
                <a:latin typeface="Noto Sans KR"/>
              </a:rPr>
              <a:t>서버와 </a:t>
            </a:r>
            <a:r>
              <a:rPr lang="ko-KR" altLang="en-US" b="0" i="0" dirty="0" err="1">
                <a:effectLst/>
                <a:latin typeface="Noto Sans KR"/>
              </a:rPr>
              <a:t>서버간은</a:t>
            </a:r>
            <a:r>
              <a:rPr lang="ko-KR" altLang="en-US" b="0" i="0" dirty="0">
                <a:effectLst/>
                <a:latin typeface="Noto Sans KR"/>
              </a:rPr>
              <a:t> 가능하니 요청을 받는 쪽이 무조건 </a:t>
            </a:r>
            <a:r>
              <a:rPr lang="ko-KR" altLang="en-US" b="0" i="0" dirty="0" err="1">
                <a:effectLst/>
                <a:latin typeface="Noto Sans KR"/>
              </a:rPr>
              <a:t>서버여야함</a:t>
            </a:r>
            <a:endParaRPr lang="en-US" altLang="ko-KR" b="0" i="0" dirty="0">
              <a:effectLst/>
              <a:latin typeface="Noto Sans KR"/>
            </a:endParaRPr>
          </a:p>
          <a:p>
            <a:endParaRPr lang="en-US" altLang="ko-KR" b="0" i="0" dirty="0">
              <a:effectLst/>
              <a:latin typeface="Noto Sans KR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effectLst/>
                <a:latin typeface="Noto Sans KR"/>
              </a:rPr>
              <a:t>여기서 안전성과 </a:t>
            </a:r>
            <a:r>
              <a:rPr lang="ko-KR" altLang="en-US" b="0" i="0" dirty="0" err="1">
                <a:effectLst/>
                <a:latin typeface="Noto Sans KR"/>
              </a:rPr>
              <a:t>멱등성</a:t>
            </a:r>
            <a:r>
              <a:rPr lang="en-US" altLang="ko-KR" b="0" i="0" dirty="0">
                <a:effectLst/>
                <a:latin typeface="Noto Sans KR"/>
              </a:rPr>
              <a:t> </a:t>
            </a:r>
            <a:r>
              <a:rPr lang="ko-KR" altLang="en-US" b="0" i="0" dirty="0">
                <a:effectLst/>
                <a:latin typeface="Noto Sans KR"/>
              </a:rPr>
              <a:t>그리고 캐시가능 개념이 있는데</a:t>
            </a:r>
            <a:endParaRPr lang="en-US" altLang="ko-KR" b="0" i="0" dirty="0">
              <a:effectLst/>
              <a:latin typeface="Noto Sans KR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8220C-EEFF-40D6-A6E0-B210DDC77ED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094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effectLst/>
                <a:latin typeface="Noto Sans KR"/>
              </a:rPr>
              <a:t>먼저 안전성은 각 메서드로 서버에 요청을 했을 때</a:t>
            </a:r>
            <a:r>
              <a:rPr lang="en-US" altLang="ko-KR" b="0" i="0" dirty="0">
                <a:effectLst/>
                <a:latin typeface="Noto Sans KR"/>
              </a:rPr>
              <a:t>, </a:t>
            </a:r>
            <a:r>
              <a:rPr lang="ko-KR" altLang="en-US" b="0" i="0" dirty="0">
                <a:effectLst/>
                <a:latin typeface="Noto Sans KR"/>
              </a:rPr>
              <a:t>서버에 영향을 줄 수 있는가 </a:t>
            </a:r>
            <a:r>
              <a:rPr lang="ko-KR" altLang="en-US" b="0" i="0" dirty="0" err="1">
                <a:effectLst/>
                <a:latin typeface="Noto Sans KR"/>
              </a:rPr>
              <a:t>없는가로</a:t>
            </a:r>
            <a:r>
              <a:rPr lang="ko-KR" altLang="en-US" b="0" i="0" dirty="0">
                <a:effectLst/>
                <a:latin typeface="Noto Sans KR"/>
              </a:rPr>
              <a:t> 나뉨</a:t>
            </a:r>
            <a:endParaRPr lang="en-US" altLang="ko-KR" b="0" i="0" dirty="0">
              <a:effectLst/>
              <a:latin typeface="Noto Sans KR"/>
            </a:endParaRPr>
          </a:p>
          <a:p>
            <a:r>
              <a:rPr lang="ko-KR" altLang="en-US" b="0" i="0" dirty="0" err="1">
                <a:effectLst/>
                <a:latin typeface="Noto Sans KR"/>
              </a:rPr>
              <a:t>예를들어</a:t>
            </a:r>
            <a:r>
              <a:rPr lang="en-US" altLang="ko-KR" b="0" i="0" dirty="0">
                <a:effectLst/>
                <a:latin typeface="Noto Sans KR"/>
              </a:rPr>
              <a:t>,</a:t>
            </a:r>
            <a:r>
              <a:rPr lang="ko-KR" altLang="en-US" b="0" i="0" dirty="0">
                <a:effectLst/>
                <a:latin typeface="Noto Sans KR"/>
              </a:rPr>
              <a:t> </a:t>
            </a:r>
            <a:r>
              <a:rPr lang="en-US" altLang="ko-KR" b="0" i="0" dirty="0">
                <a:effectLst/>
                <a:latin typeface="Noto Sans KR"/>
              </a:rPr>
              <a:t>GET,</a:t>
            </a:r>
            <a:r>
              <a:rPr lang="ko-KR" altLang="en-US" b="0" i="0" dirty="0">
                <a:effectLst/>
                <a:latin typeface="Noto Sans KR"/>
              </a:rPr>
              <a:t> </a:t>
            </a:r>
            <a:r>
              <a:rPr lang="en-US" altLang="ko-KR" b="0" i="0" dirty="0">
                <a:effectLst/>
                <a:latin typeface="Noto Sans KR"/>
              </a:rPr>
              <a:t>HEAD</a:t>
            </a:r>
            <a:r>
              <a:rPr lang="ko-KR" altLang="en-US" b="0" i="0" dirty="0">
                <a:effectLst/>
                <a:latin typeface="Noto Sans KR"/>
              </a:rPr>
              <a:t> 같은 메서드는</a:t>
            </a:r>
            <a:r>
              <a:rPr lang="en-US" altLang="ko-KR" b="0" i="0" dirty="0">
                <a:effectLst/>
                <a:latin typeface="Noto Sans KR"/>
              </a:rPr>
              <a:t> </a:t>
            </a:r>
            <a:r>
              <a:rPr lang="ko-KR" altLang="en-US" b="0" i="0" dirty="0">
                <a:effectLst/>
                <a:latin typeface="Noto Sans KR"/>
              </a:rPr>
              <a:t>주로 서버에 리소스를 달라고 </a:t>
            </a:r>
            <a:r>
              <a:rPr lang="ko-KR" altLang="en-US" b="0" i="0" dirty="0" err="1">
                <a:effectLst/>
                <a:latin typeface="Noto Sans KR"/>
              </a:rPr>
              <a:t>요청할때만</a:t>
            </a:r>
            <a:r>
              <a:rPr lang="ko-KR" altLang="en-US" b="0" i="0" dirty="0">
                <a:effectLst/>
                <a:latin typeface="Noto Sans KR"/>
              </a:rPr>
              <a:t> 쓰임</a:t>
            </a:r>
            <a:r>
              <a:rPr lang="en-US" altLang="ko-KR" b="0" i="0" dirty="0">
                <a:effectLst/>
                <a:latin typeface="Noto Sans KR"/>
              </a:rPr>
              <a:t>. </a:t>
            </a:r>
          </a:p>
          <a:p>
            <a:r>
              <a:rPr lang="ko-KR" altLang="en-US" b="0" i="0" dirty="0">
                <a:effectLst/>
                <a:latin typeface="Noto Sans KR"/>
              </a:rPr>
              <a:t>그와 달리 </a:t>
            </a:r>
            <a:r>
              <a:rPr lang="en-US" altLang="ko-KR" b="0" i="0" dirty="0">
                <a:effectLst/>
                <a:latin typeface="Noto Sans KR"/>
              </a:rPr>
              <a:t>Post</a:t>
            </a:r>
            <a:r>
              <a:rPr lang="ko-KR" altLang="en-US" b="0" i="0" dirty="0">
                <a:effectLst/>
                <a:latin typeface="Noto Sans KR"/>
              </a:rPr>
              <a:t>나 </a:t>
            </a:r>
            <a:r>
              <a:rPr lang="en-US" altLang="ko-KR" b="0" i="0" dirty="0">
                <a:effectLst/>
                <a:latin typeface="Noto Sans KR"/>
              </a:rPr>
              <a:t>PUT</a:t>
            </a:r>
            <a:r>
              <a:rPr lang="ko-KR" altLang="en-US" b="0" i="0" dirty="0">
                <a:effectLst/>
                <a:latin typeface="Noto Sans KR"/>
              </a:rPr>
              <a:t>과 같은 메서드는 서버에 데이터를 전송하거나 문서를 교체하라는 요청을 하기때문에 쓰임에 따라 </a:t>
            </a:r>
            <a:endParaRPr lang="en-US" altLang="ko-KR" b="0" i="0" dirty="0">
              <a:effectLst/>
              <a:latin typeface="Noto Sans KR"/>
            </a:endParaRPr>
          </a:p>
          <a:p>
            <a:r>
              <a:rPr lang="ko-KR" altLang="en-US" b="0" i="0" dirty="0">
                <a:effectLst/>
                <a:latin typeface="Noto Sans KR"/>
              </a:rPr>
              <a:t>서버에 영향을 줄 수 있다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endParaRPr lang="en-US" altLang="ko-KR" b="0" i="0" dirty="0">
              <a:effectLst/>
              <a:latin typeface="Noto Sans KR"/>
            </a:endParaRPr>
          </a:p>
          <a:p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그리고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아래있는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멱등성이란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?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무엇이냐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수학에서 용어에서 유래한 것인데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연산을 여러 번 적용하더라도 결과가 달라지지 않는 성질을 뜻합니다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  <a:endParaRPr lang="en-US" altLang="ko-KR" dirty="0"/>
          </a:p>
          <a:p>
            <a:r>
              <a:rPr lang="ko-KR" altLang="en-US" dirty="0"/>
              <a:t>즉  </a:t>
            </a:r>
            <a:r>
              <a:rPr lang="en-US" altLang="ko-KR" dirty="0"/>
              <a:t>post, connect, patch </a:t>
            </a:r>
            <a:r>
              <a:rPr lang="ko-KR" altLang="en-US" dirty="0"/>
              <a:t>를 제외한 메서드로 요청을 </a:t>
            </a:r>
            <a:r>
              <a:rPr lang="ko-KR" altLang="en-US" dirty="0" err="1"/>
              <a:t>했을때는</a:t>
            </a:r>
            <a:r>
              <a:rPr lang="ko-KR" altLang="en-US" dirty="0"/>
              <a:t> 항상 같은 응답이 돌아와야 한다는 뜻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캐시 가능 속성은</a:t>
            </a:r>
            <a:endParaRPr lang="en-US" altLang="ko-KR" dirty="0"/>
          </a:p>
          <a:p>
            <a:r>
              <a:rPr lang="ko-KR" altLang="en-US" dirty="0"/>
              <a:t>말 그대로 서버에 요청 후 받은 응답 예를 들어 </a:t>
            </a:r>
            <a:r>
              <a:rPr lang="en-US" altLang="ko-KR" dirty="0"/>
              <a:t>html </a:t>
            </a:r>
            <a:r>
              <a:rPr lang="ko-KR" altLang="en-US" dirty="0"/>
              <a:t>이나 </a:t>
            </a:r>
            <a:r>
              <a:rPr lang="en-US" altLang="ko-KR" dirty="0"/>
              <a:t>json </a:t>
            </a:r>
            <a:r>
              <a:rPr lang="ko-KR" altLang="en-US" dirty="0"/>
              <a:t>과 같은 데이터가 캐시로 저장되어 나중에 서버에 직접 요청을 보내지 않고도 응답을 사용할 수 있는가에 대한 속성입니다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8220C-EEFF-40D6-A6E0-B210DDC77ED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470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GET </a:t>
            </a:r>
            <a:r>
              <a:rPr lang="ko-KR" altLang="en-US" dirty="0"/>
              <a:t>메서드는 보통 서버가 </a:t>
            </a:r>
            <a:r>
              <a:rPr lang="ko-KR" altLang="en-US" dirty="0" err="1"/>
              <a:t>갖고있는</a:t>
            </a:r>
            <a:r>
              <a:rPr lang="ko-KR" altLang="en-US" dirty="0"/>
              <a:t> 리소스 자원 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html </a:t>
            </a:r>
            <a:r>
              <a:rPr lang="ko-KR" altLang="en-US" dirty="0"/>
              <a:t>파일 </a:t>
            </a:r>
            <a:r>
              <a:rPr lang="en-US" altLang="ko-KR" dirty="0"/>
              <a:t>JSP , JSON </a:t>
            </a:r>
            <a:r>
              <a:rPr lang="ko-KR" altLang="en-US" dirty="0"/>
              <a:t>등등 </a:t>
            </a:r>
            <a:r>
              <a:rPr lang="en-US" altLang="ko-KR" dirty="0"/>
              <a:t>HTTP </a:t>
            </a:r>
            <a:r>
              <a:rPr lang="ko-KR" altLang="en-US" dirty="0"/>
              <a:t>프로토콜을 통해 </a:t>
            </a:r>
            <a:r>
              <a:rPr lang="ko-KR" altLang="en-US" dirty="0" err="1"/>
              <a:t>응답받을</a:t>
            </a:r>
            <a:r>
              <a:rPr lang="ko-KR" altLang="en-US" dirty="0"/>
              <a:t> 수 있는 자원을 요청할 때 사용함</a:t>
            </a:r>
            <a:endParaRPr lang="en-US" altLang="ko-KR" dirty="0"/>
          </a:p>
          <a:p>
            <a:r>
              <a:rPr lang="ko-KR" altLang="en-US" dirty="0"/>
              <a:t>예를 들어 웹 브라우저에 아래와 같은 </a:t>
            </a:r>
            <a:r>
              <a:rPr lang="en-US" altLang="ko-KR" dirty="0"/>
              <a:t>URL </a:t>
            </a:r>
            <a:r>
              <a:rPr lang="ko-KR" altLang="en-US" dirty="0"/>
              <a:t>을 검색하면 </a:t>
            </a:r>
            <a:endParaRPr lang="en-US" altLang="ko-KR" dirty="0"/>
          </a:p>
          <a:p>
            <a:r>
              <a:rPr lang="ko-KR" altLang="en-US" dirty="0"/>
              <a:t>아래와 같이 </a:t>
            </a:r>
            <a:r>
              <a:rPr lang="en-US" altLang="ko-KR" dirty="0"/>
              <a:t>HTTP </a:t>
            </a:r>
            <a:r>
              <a:rPr lang="ko-KR" altLang="en-US" dirty="0"/>
              <a:t>메시지로 변환되어 서버로 전송됨</a:t>
            </a:r>
            <a:endParaRPr lang="en-US" altLang="ko-KR" dirty="0"/>
          </a:p>
          <a:p>
            <a:r>
              <a:rPr lang="ko-KR" altLang="en-US" dirty="0"/>
              <a:t>시작라인은 </a:t>
            </a:r>
            <a:r>
              <a:rPr lang="en-US" altLang="ko-KR" dirty="0"/>
              <a:t>~ </a:t>
            </a:r>
            <a:r>
              <a:rPr lang="ko-KR" altLang="en-US" dirty="0"/>
              <a:t>이고 헤더는 </a:t>
            </a:r>
            <a:r>
              <a:rPr lang="en-US" altLang="ko-KR" dirty="0"/>
              <a:t>~ </a:t>
            </a:r>
            <a:r>
              <a:rPr lang="ko-KR" altLang="en-US" dirty="0"/>
              <a:t>로 서버로 요청 메시지를 전송하면</a:t>
            </a:r>
            <a:endParaRPr lang="en-US" altLang="ko-KR" dirty="0"/>
          </a:p>
          <a:p>
            <a:r>
              <a:rPr lang="ko-KR" altLang="en-US" dirty="0"/>
              <a:t>서버는 </a:t>
            </a:r>
            <a:r>
              <a:rPr lang="en-US" altLang="ko-KR" dirty="0"/>
              <a:t>INDEX</a:t>
            </a:r>
            <a:r>
              <a:rPr lang="ko-KR" altLang="en-US" dirty="0"/>
              <a:t>라는 경로에 있는 리소스를 클라이언트에 반환한다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/>
              <a:t>GET </a:t>
            </a:r>
            <a:r>
              <a:rPr lang="ko-KR" altLang="en-US" dirty="0"/>
              <a:t>메서드는 </a:t>
            </a:r>
            <a:r>
              <a:rPr lang="en-US" altLang="ko-KR" dirty="0"/>
              <a:t>BODY</a:t>
            </a:r>
            <a:r>
              <a:rPr lang="ko-KR" altLang="en-US" dirty="0"/>
              <a:t>를 사용하지 않는데</a:t>
            </a:r>
            <a:endParaRPr lang="en-US" altLang="ko-KR" dirty="0"/>
          </a:p>
          <a:p>
            <a:r>
              <a:rPr lang="ko-KR" altLang="en-US" dirty="0"/>
              <a:t>개발내용에 따라 </a:t>
            </a:r>
            <a:r>
              <a:rPr lang="en-US" altLang="ko-KR" dirty="0"/>
              <a:t>BODY</a:t>
            </a:r>
            <a:r>
              <a:rPr lang="ko-KR" altLang="en-US" dirty="0"/>
              <a:t>를 사용할 수 </a:t>
            </a:r>
            <a:r>
              <a:rPr lang="ko-KR" altLang="en-US" dirty="0" err="1"/>
              <a:t>있기는하지만</a:t>
            </a:r>
            <a:endParaRPr lang="en-US" altLang="ko-KR" dirty="0"/>
          </a:p>
          <a:p>
            <a:r>
              <a:rPr lang="ko-KR" altLang="en-US" dirty="0"/>
              <a:t>기본적으로 </a:t>
            </a:r>
            <a:r>
              <a:rPr lang="en-US" altLang="ko-KR" dirty="0"/>
              <a:t>GET </a:t>
            </a:r>
            <a:r>
              <a:rPr lang="ko-KR" altLang="en-US" dirty="0"/>
              <a:t>메서드는 </a:t>
            </a:r>
            <a:r>
              <a:rPr lang="ko-KR" altLang="en-US" dirty="0" err="1"/>
              <a:t>헤더까지만</a:t>
            </a:r>
            <a:r>
              <a:rPr lang="ko-KR" altLang="en-US" dirty="0"/>
              <a:t> 읽고 바로 응답해주기 때문에 </a:t>
            </a:r>
            <a:r>
              <a:rPr lang="en-US" altLang="ko-KR" dirty="0"/>
              <a:t>BODY </a:t>
            </a:r>
            <a:r>
              <a:rPr lang="ko-KR" altLang="en-US" dirty="0"/>
              <a:t>를 사용하지 않는 것을 추천한다고 나와있음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8220C-EEFF-40D6-A6E0-B210DDC77ED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278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POST </a:t>
            </a:r>
            <a:r>
              <a:rPr lang="ko-KR" altLang="en-US" dirty="0"/>
              <a:t>는 앞에 </a:t>
            </a:r>
            <a:r>
              <a:rPr lang="en-US" altLang="ko-KR" dirty="0"/>
              <a:t>GET</a:t>
            </a:r>
            <a:r>
              <a:rPr lang="ko-KR" altLang="en-US" dirty="0"/>
              <a:t>과 달리 새로운 리소스를 등록하거나 요청 데이터를 처리하기 위해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예를 들어 서버에 새로운 </a:t>
            </a:r>
            <a:r>
              <a:rPr lang="en-US" altLang="ko-KR" dirty="0"/>
              <a:t>html </a:t>
            </a:r>
            <a:r>
              <a:rPr lang="ko-KR" altLang="en-US" dirty="0"/>
              <a:t>형식의 메시지를 등록한다고 하면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그림과같이 </a:t>
            </a:r>
            <a:endParaRPr lang="en-US" altLang="ko-KR" dirty="0"/>
          </a:p>
          <a:p>
            <a:r>
              <a:rPr lang="ko-KR" altLang="en-US" dirty="0"/>
              <a:t>시작라인에 메서드 </a:t>
            </a:r>
            <a:r>
              <a:rPr lang="en-US" altLang="ko-KR" dirty="0"/>
              <a:t>POST</a:t>
            </a:r>
            <a:r>
              <a:rPr lang="ko-KR" altLang="en-US" dirty="0"/>
              <a:t>에 경로 게시판으로 설정하고 </a:t>
            </a:r>
            <a:endParaRPr lang="en-US" altLang="ko-KR" dirty="0"/>
          </a:p>
          <a:p>
            <a:r>
              <a:rPr lang="ko-KR" altLang="en-US" dirty="0"/>
              <a:t>헤더에 서버 </a:t>
            </a:r>
            <a:r>
              <a:rPr lang="en-US" altLang="ko-KR" dirty="0" err="1"/>
              <a:t>ip</a:t>
            </a:r>
            <a:r>
              <a:rPr lang="en-US" altLang="ko-KR" dirty="0"/>
              <a:t> port </a:t>
            </a:r>
            <a:r>
              <a:rPr lang="ko-KR" altLang="en-US" dirty="0"/>
              <a:t>와 </a:t>
            </a:r>
            <a:r>
              <a:rPr lang="ko-KR" altLang="en-US" dirty="0" err="1"/>
              <a:t>컨텐트</a:t>
            </a:r>
            <a:r>
              <a:rPr lang="ko-KR" altLang="en-US" dirty="0"/>
              <a:t> 옵션들을 설정 후 </a:t>
            </a:r>
            <a:endParaRPr lang="en-US" altLang="ko-KR" dirty="0"/>
          </a:p>
          <a:p>
            <a:r>
              <a:rPr lang="ko-KR" altLang="en-US" dirty="0"/>
              <a:t>바디에 </a:t>
            </a:r>
            <a:r>
              <a:rPr lang="en-US" altLang="ko-KR" dirty="0"/>
              <a:t>html</a:t>
            </a:r>
            <a:r>
              <a:rPr lang="ko-KR" altLang="en-US" dirty="0"/>
              <a:t>형식의 메시지 담아서 날리게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그러면 서버는 전달받은 </a:t>
            </a:r>
            <a:r>
              <a:rPr lang="en-US" altLang="ko-KR" dirty="0"/>
              <a:t>HTML </a:t>
            </a:r>
            <a:r>
              <a:rPr lang="ko-KR" altLang="en-US" dirty="0"/>
              <a:t>메시지를 신규 리소스로 인식하고 서버 규칙에 따라 게시판의 다음 글에 새롭게 등록한다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요청 데이터를 처리 하려고 할 때 대부분 </a:t>
            </a:r>
            <a:r>
              <a:rPr lang="en-US" altLang="ko-KR" dirty="0"/>
              <a:t>POST</a:t>
            </a:r>
            <a:r>
              <a:rPr lang="ko-KR" altLang="en-US" dirty="0"/>
              <a:t>로 처리함</a:t>
            </a:r>
            <a:endParaRPr lang="en-US" altLang="ko-KR" dirty="0"/>
          </a:p>
          <a:p>
            <a:r>
              <a:rPr lang="ko-KR" altLang="en-US" dirty="0" err="1"/>
              <a:t>예를들어</a:t>
            </a:r>
            <a:r>
              <a:rPr lang="ko-KR" altLang="en-US" dirty="0"/>
              <a:t> 서버에 붙어있는 </a:t>
            </a:r>
            <a:r>
              <a:rPr lang="en-US" altLang="ko-KR" dirty="0"/>
              <a:t>DB</a:t>
            </a:r>
            <a:r>
              <a:rPr lang="ko-KR" altLang="en-US" dirty="0"/>
              <a:t>로 데이터를 입력해야 </a:t>
            </a:r>
            <a:r>
              <a:rPr lang="ko-KR" altLang="en-US" dirty="0" err="1"/>
              <a:t>할때</a:t>
            </a:r>
            <a:endParaRPr lang="en-US" altLang="ko-KR" dirty="0"/>
          </a:p>
          <a:p>
            <a:r>
              <a:rPr lang="ko-KR" altLang="en-US" dirty="0"/>
              <a:t>앞서 설명한 </a:t>
            </a:r>
            <a:r>
              <a:rPr lang="en-US" altLang="ko-KR" dirty="0"/>
              <a:t>GET</a:t>
            </a:r>
            <a:r>
              <a:rPr lang="ko-KR" altLang="en-US" dirty="0"/>
              <a:t>은 바디를 사용하지 않기 때문에 </a:t>
            </a:r>
            <a:r>
              <a:rPr lang="en-US" altLang="ko-KR" dirty="0"/>
              <a:t>JSON </a:t>
            </a:r>
            <a:r>
              <a:rPr lang="ko-KR" altLang="en-US" dirty="0"/>
              <a:t>형식과 같은 내용은 시작라인에 적용시키기 어려움</a:t>
            </a:r>
            <a:endParaRPr lang="en-US" altLang="ko-KR" dirty="0"/>
          </a:p>
          <a:p>
            <a:r>
              <a:rPr lang="en-US" altLang="ko-KR" dirty="0"/>
              <a:t>POST </a:t>
            </a:r>
            <a:r>
              <a:rPr lang="ko-KR" altLang="en-US" dirty="0"/>
              <a:t>에서는 바디를 이용해서 </a:t>
            </a:r>
            <a:r>
              <a:rPr lang="en-US" altLang="ko-KR" dirty="0"/>
              <a:t>JSON </a:t>
            </a:r>
            <a:r>
              <a:rPr lang="ko-KR" altLang="en-US" dirty="0"/>
              <a:t>형식을 그대로 보낼 수 있으니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대부분의 데이터 처리 요청은 </a:t>
            </a:r>
            <a:r>
              <a:rPr lang="en-US" altLang="ko-KR" dirty="0"/>
              <a:t>POST</a:t>
            </a:r>
            <a:r>
              <a:rPr lang="ko-KR" altLang="en-US" dirty="0"/>
              <a:t>를 </a:t>
            </a:r>
            <a:r>
              <a:rPr lang="ko-KR" altLang="en-US" dirty="0" err="1"/>
              <a:t>사용함그림과같이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8220C-EEFF-40D6-A6E0-B210DDC77ED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493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04DE0-9018-48D0-B5BD-B5F8FC94C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D32802-0341-49C1-AD66-CC1826AF4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3E669-771C-4A43-BF44-317F9C68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94BB-1F6B-4999-B2E3-E49DCF6515C1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092288-C2F9-467D-943D-65158AE6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E4C5A-C886-4961-9BB6-C7AA5EDB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781C-7B21-4F75-802D-B19A9E30C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75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ED176-4C22-4FE1-BD83-11F06A22E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F163CD-9F41-485B-9DB5-1018C53B0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3F1641-6656-4BD0-BB5A-548EE432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94BB-1F6B-4999-B2E3-E49DCF6515C1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1150CB-0549-4B5D-9E20-F69CB96A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0000E-A998-4CDF-AC0C-0C547569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781C-7B21-4F75-802D-B19A9E30C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16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523CDE-8065-4D97-9FFF-003290BF7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4D7239-5962-4873-BB97-78005577A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FFED4-2A69-4443-A969-08D202BE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94BB-1F6B-4999-B2E3-E49DCF6515C1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580FC2-6D11-4C8A-8981-505F661E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80DBCF-BAF8-412B-A294-FB90CE7B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781C-7B21-4F75-802D-B19A9E30C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96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8254A-1119-4F6E-9F50-7C1B7661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78AAF-83DE-4B80-92C7-8F474B257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53C52-E639-432D-8074-F2CD4AE8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94BB-1F6B-4999-B2E3-E49DCF6515C1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28C5E6-4BCD-4563-8068-0F207B16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EC048C-87C8-42B2-8B15-1C8BEA6B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781C-7B21-4F75-802D-B19A9E30C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53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98696-B276-45CB-869E-0C206627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B71EE9-BD36-4794-A58F-5BA0E7EF7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E8F85-CBCA-442D-8172-519F9EA2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94BB-1F6B-4999-B2E3-E49DCF6515C1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C18ECF-B1F1-4CA4-986E-13FD16AF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62CE6C-A6B5-40B3-AB22-8B32AC89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781C-7B21-4F75-802D-B19A9E30C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5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A4F0D-9401-4D3F-A81F-55AB8BB5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0348F6-32B3-42C1-8DA5-8F3109249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536528-E6BB-42FD-9FCD-A1824D26C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9C2A5-1F01-48D5-88BF-0552A5E8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94BB-1F6B-4999-B2E3-E49DCF6515C1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635B9B-0082-4703-A060-C0A062BF8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A218FE-817E-4F30-B223-23E8A705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781C-7B21-4F75-802D-B19A9E30C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1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7E0CD-B63B-4416-998E-664C1F4A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78E11D-C736-449C-834E-EB763D170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352361-76B0-483F-B521-C4A3D38A2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1FE997-5B3A-4342-A52F-2B151DA3B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56C0FD-63DD-401A-B409-0880578FA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1938EC-FF7A-4731-BA8D-F6BB646F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94BB-1F6B-4999-B2E3-E49DCF6515C1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93E24C-FB14-4C28-9134-95A2BAD7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5609B4-D18F-44A1-A0FC-7E2729D3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781C-7B21-4F75-802D-B19A9E30C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41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CA9AB-E7BA-4BCF-9A0D-760A5E96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20E591-341F-4FCF-B519-36E0BFF7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94BB-1F6B-4999-B2E3-E49DCF6515C1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3A4CC3-1645-464D-BDB7-4B2DCF74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E5F3AB-3FDE-4BC0-B3AF-C0A04219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781C-7B21-4F75-802D-B19A9E30C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6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73FE85-1444-4F97-BD80-9A33255E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94BB-1F6B-4999-B2E3-E49DCF6515C1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18711A-B3D0-4E82-828B-12DE370EC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560524-0D3F-4BAB-8DF5-5BFA78D3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781C-7B21-4F75-802D-B19A9E30C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86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23988-0DAC-42AF-9A88-47FB15C2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A08818-75B2-4456-A3B0-22D95444E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0DBF9D-3AC9-46A7-BA72-0346195E5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02F08D-2345-413C-925D-0E5B5222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94BB-1F6B-4999-B2E3-E49DCF6515C1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4E5D79-B3C9-4E5A-B1DD-368FBA0A0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E3A603-04F5-4D66-B35A-4DD6333CA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781C-7B21-4F75-802D-B19A9E30C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69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C6104-A1A7-46C2-8B90-59282C93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780511-C40F-452C-85F9-B0AE872B6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F956E4-8FF2-43F2-AAE6-FDCE40F1E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3FC42A-960C-49C5-81A1-D23F72D61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94BB-1F6B-4999-B2E3-E49DCF6515C1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5B665B-1414-4FAC-AF9F-0BBABDF2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69C1D3-226A-4E7E-AAF7-B8491828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781C-7B21-4F75-802D-B19A9E30C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13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349A09-D195-4783-B539-87389910E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3D3F94-82A2-45B1-8CF5-1D6317EF7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BF9C99-F570-4370-96E7-86C8A2300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994BB-1F6B-4999-B2E3-E49DCF6515C1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861891-EC76-4F16-AED1-2F81C7161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2DF8B-D7FE-43F0-8A52-B386FD462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6781C-7B21-4F75-802D-B19A9E30C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27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73D14-D08D-4F0B-8286-0B85855C55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HTTP</a:t>
            </a:r>
            <a:r>
              <a:rPr lang="ko-KR" altLang="en-US" dirty="0"/>
              <a:t> 프로토콜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0D82ED-D5FB-4E90-9B72-E5548C86CA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최진우</a:t>
            </a:r>
          </a:p>
        </p:txBody>
      </p:sp>
    </p:spTree>
    <p:extLst>
      <p:ext uri="{BB962C8B-B14F-4D97-AF65-F5344CB8AC3E}">
        <p14:creationId xmlns:p14="http://schemas.microsoft.com/office/powerpoint/2010/main" val="305414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37202-C2C6-437B-BBF5-4FBC5BA3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</a:t>
            </a:r>
            <a:r>
              <a:rPr lang="ko-KR" altLang="en-US" dirty="0"/>
              <a:t> 메서드 </a:t>
            </a:r>
            <a:r>
              <a:rPr lang="en-US" altLang="ko-KR" dirty="0"/>
              <a:t>- </a:t>
            </a:r>
            <a:r>
              <a:rPr lang="en-US" altLang="ko-KR" dirty="0">
                <a:solidFill>
                  <a:srgbClr val="FF0000"/>
                </a:solidFill>
              </a:rPr>
              <a:t>GET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CB3459-905A-4708-B81D-B0F6282CF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 </a:t>
            </a:r>
            <a:r>
              <a:rPr lang="ko-KR" altLang="en-US" dirty="0"/>
              <a:t>메서드는 </a:t>
            </a:r>
            <a:r>
              <a:rPr lang="ko-KR" altLang="en-US" dirty="0">
                <a:solidFill>
                  <a:srgbClr val="FF0000"/>
                </a:solidFill>
              </a:rPr>
              <a:t>리소스를 조회</a:t>
            </a:r>
            <a:r>
              <a:rPr lang="ko-KR" altLang="en-US" dirty="0"/>
              <a:t>하는데 사용</a:t>
            </a:r>
            <a:endParaRPr lang="en-US" altLang="ko-KR" dirty="0"/>
          </a:p>
          <a:p>
            <a:r>
              <a:rPr lang="en-US" altLang="ko-KR" dirty="0"/>
              <a:t>Ex) http://192.168.0.1:80/Index </a:t>
            </a:r>
            <a:r>
              <a:rPr lang="ko-KR" altLang="en-US" dirty="0"/>
              <a:t>검색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46914AA-E667-446D-91C9-8D5C19272C85}"/>
              </a:ext>
            </a:extLst>
          </p:cNvPr>
          <p:cNvSpPr/>
          <p:nvPr/>
        </p:nvSpPr>
        <p:spPr>
          <a:xfrm>
            <a:off x="1168842" y="4641573"/>
            <a:ext cx="2464904" cy="9303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D5AF1AC-64C0-4A41-8BA9-D27726A6F6A4}"/>
              </a:ext>
            </a:extLst>
          </p:cNvPr>
          <p:cNvSpPr/>
          <p:nvPr/>
        </p:nvSpPr>
        <p:spPr>
          <a:xfrm>
            <a:off x="7659757" y="4641573"/>
            <a:ext cx="2464904" cy="9303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A7C92BA-EBE8-4B75-BF9B-5EF173916839}"/>
              </a:ext>
            </a:extLst>
          </p:cNvPr>
          <p:cNvCxnSpPr/>
          <p:nvPr/>
        </p:nvCxnSpPr>
        <p:spPr>
          <a:xfrm>
            <a:off x="4145280" y="4705183"/>
            <a:ext cx="30029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B19BDD0-E0EC-4917-AC86-5153F646E376}"/>
              </a:ext>
            </a:extLst>
          </p:cNvPr>
          <p:cNvCxnSpPr>
            <a:cxnSpLocks/>
          </p:cNvCxnSpPr>
          <p:nvPr/>
        </p:nvCxnSpPr>
        <p:spPr>
          <a:xfrm flipH="1">
            <a:off x="4145280" y="5358977"/>
            <a:ext cx="30029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8EB87B-FF22-48F4-B87E-AF4A2380E390}"/>
              </a:ext>
            </a:extLst>
          </p:cNvPr>
          <p:cNvSpPr/>
          <p:nvPr/>
        </p:nvSpPr>
        <p:spPr>
          <a:xfrm>
            <a:off x="4234069" y="3269974"/>
            <a:ext cx="2886323" cy="342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GET /Index HTTP/1.1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3BCCB0-72A2-4219-8855-0A8739131230}"/>
              </a:ext>
            </a:extLst>
          </p:cNvPr>
          <p:cNvSpPr/>
          <p:nvPr/>
        </p:nvSpPr>
        <p:spPr>
          <a:xfrm>
            <a:off x="4234069" y="3768222"/>
            <a:ext cx="2886323" cy="342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Host : 192.168.0.1:80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E359F4-FFB3-4FBB-85B0-8562A4B01CE6}"/>
              </a:ext>
            </a:extLst>
          </p:cNvPr>
          <p:cNvSpPr/>
          <p:nvPr/>
        </p:nvSpPr>
        <p:spPr>
          <a:xfrm>
            <a:off x="2882348" y="3269974"/>
            <a:ext cx="1125110" cy="3260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시작라인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4A0A5E-9CB0-4259-9865-E7DA267F4124}"/>
              </a:ext>
            </a:extLst>
          </p:cNvPr>
          <p:cNvSpPr/>
          <p:nvPr/>
        </p:nvSpPr>
        <p:spPr>
          <a:xfrm>
            <a:off x="2882348" y="3784925"/>
            <a:ext cx="1125110" cy="3260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헤더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7B2FC3-F3AC-4E5B-B4FA-3411100A64AE}"/>
              </a:ext>
            </a:extLst>
          </p:cNvPr>
          <p:cNvSpPr/>
          <p:nvPr/>
        </p:nvSpPr>
        <p:spPr>
          <a:xfrm>
            <a:off x="5084196" y="4324567"/>
            <a:ext cx="1125110" cy="3260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GET </a:t>
            </a:r>
            <a:r>
              <a:rPr lang="ko-KR" altLang="en-US" dirty="0"/>
              <a:t>요청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7D9D20-C2EA-49AA-AA56-9751B3D5BEA1}"/>
              </a:ext>
            </a:extLst>
          </p:cNvPr>
          <p:cNvSpPr/>
          <p:nvPr/>
        </p:nvSpPr>
        <p:spPr>
          <a:xfrm>
            <a:off x="4862884" y="5441969"/>
            <a:ext cx="1567734" cy="3260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리소스 응답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033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37202-C2C6-437B-BBF5-4FBC5BA3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</a:t>
            </a:r>
            <a:r>
              <a:rPr lang="ko-KR" altLang="en-US" dirty="0"/>
              <a:t> 메서드 </a:t>
            </a:r>
            <a:r>
              <a:rPr lang="en-US" altLang="ko-KR" dirty="0"/>
              <a:t>- </a:t>
            </a:r>
            <a:r>
              <a:rPr lang="en-US" altLang="ko-KR" dirty="0">
                <a:solidFill>
                  <a:srgbClr val="FF0000"/>
                </a:solidFill>
              </a:rPr>
              <a:t>POST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CB3459-905A-4708-B81D-B0F6282CF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POST </a:t>
            </a:r>
            <a:r>
              <a:rPr lang="ko-KR" altLang="en-US" dirty="0"/>
              <a:t>메서드는 </a:t>
            </a:r>
            <a:r>
              <a:rPr lang="ko-KR" altLang="en-US" dirty="0">
                <a:solidFill>
                  <a:srgbClr val="FF0000"/>
                </a:solidFill>
              </a:rPr>
              <a:t>리소스 등록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데이터 처리 요청</a:t>
            </a:r>
            <a:r>
              <a:rPr lang="ko-KR" altLang="en-US" dirty="0"/>
              <a:t>을 위해 사용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46914AA-E667-446D-91C9-8D5C19272C85}"/>
              </a:ext>
            </a:extLst>
          </p:cNvPr>
          <p:cNvSpPr/>
          <p:nvPr/>
        </p:nvSpPr>
        <p:spPr>
          <a:xfrm>
            <a:off x="493643" y="4880112"/>
            <a:ext cx="2464904" cy="9303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D5AF1AC-64C0-4A41-8BA9-D27726A6F6A4}"/>
              </a:ext>
            </a:extLst>
          </p:cNvPr>
          <p:cNvSpPr/>
          <p:nvPr/>
        </p:nvSpPr>
        <p:spPr>
          <a:xfrm>
            <a:off x="6984558" y="4880112"/>
            <a:ext cx="2464904" cy="9303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A7C92BA-EBE8-4B75-BF9B-5EF173916839}"/>
              </a:ext>
            </a:extLst>
          </p:cNvPr>
          <p:cNvCxnSpPr/>
          <p:nvPr/>
        </p:nvCxnSpPr>
        <p:spPr>
          <a:xfrm>
            <a:off x="3470081" y="4943722"/>
            <a:ext cx="30029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B19BDD0-E0EC-4917-AC86-5153F646E376}"/>
              </a:ext>
            </a:extLst>
          </p:cNvPr>
          <p:cNvCxnSpPr>
            <a:cxnSpLocks/>
          </p:cNvCxnSpPr>
          <p:nvPr/>
        </p:nvCxnSpPr>
        <p:spPr>
          <a:xfrm flipH="1">
            <a:off x="3470081" y="5597516"/>
            <a:ext cx="30029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8EB87B-FF22-48F4-B87E-AF4A2380E390}"/>
              </a:ext>
            </a:extLst>
          </p:cNvPr>
          <p:cNvSpPr/>
          <p:nvPr/>
        </p:nvSpPr>
        <p:spPr>
          <a:xfrm>
            <a:off x="1726095" y="2974782"/>
            <a:ext cx="2886323" cy="342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 /</a:t>
            </a:r>
            <a:r>
              <a:rPr lang="ko-KR" altLang="en-US" dirty="0"/>
              <a:t>게시판</a:t>
            </a:r>
            <a:r>
              <a:rPr lang="en-US" altLang="ko-KR" dirty="0"/>
              <a:t> HTTP/1.1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3BCCB0-72A2-4219-8855-0A8739131230}"/>
              </a:ext>
            </a:extLst>
          </p:cNvPr>
          <p:cNvSpPr/>
          <p:nvPr/>
        </p:nvSpPr>
        <p:spPr>
          <a:xfrm>
            <a:off x="1726095" y="3473029"/>
            <a:ext cx="2886323" cy="1035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Host : 192.168.0.1:80</a:t>
            </a:r>
          </a:p>
          <a:p>
            <a:r>
              <a:rPr lang="en-US" altLang="ko-KR" dirty="0"/>
              <a:t>Content-Type : text/html</a:t>
            </a:r>
          </a:p>
          <a:p>
            <a:r>
              <a:rPr lang="en-US" altLang="ko-KR" dirty="0"/>
              <a:t>Content-Length : xx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E359F4-FFB3-4FBB-85B0-8562A4B01CE6}"/>
              </a:ext>
            </a:extLst>
          </p:cNvPr>
          <p:cNvSpPr/>
          <p:nvPr/>
        </p:nvSpPr>
        <p:spPr>
          <a:xfrm>
            <a:off x="374374" y="2974782"/>
            <a:ext cx="1125110" cy="3260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시작라인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4A0A5E-9CB0-4259-9865-E7DA267F4124}"/>
              </a:ext>
            </a:extLst>
          </p:cNvPr>
          <p:cNvSpPr/>
          <p:nvPr/>
        </p:nvSpPr>
        <p:spPr>
          <a:xfrm>
            <a:off x="374374" y="3489733"/>
            <a:ext cx="1125110" cy="3260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헤더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7B2FC3-F3AC-4E5B-B4FA-3411100A64AE}"/>
              </a:ext>
            </a:extLst>
          </p:cNvPr>
          <p:cNvSpPr/>
          <p:nvPr/>
        </p:nvSpPr>
        <p:spPr>
          <a:xfrm>
            <a:off x="4312919" y="4591482"/>
            <a:ext cx="1317266" cy="2692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 </a:t>
            </a:r>
            <a:r>
              <a:rPr lang="ko-KR" altLang="en-US" dirty="0"/>
              <a:t>요청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7D9D20-C2EA-49AA-AA56-9751B3D5BEA1}"/>
              </a:ext>
            </a:extLst>
          </p:cNvPr>
          <p:cNvSpPr/>
          <p:nvPr/>
        </p:nvSpPr>
        <p:spPr>
          <a:xfrm>
            <a:off x="3696691" y="5739444"/>
            <a:ext cx="2549722" cy="2081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리소스 결과 반환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3B323D-E525-4AB0-8627-6C631E6EBD80}"/>
              </a:ext>
            </a:extLst>
          </p:cNvPr>
          <p:cNvSpPr/>
          <p:nvPr/>
        </p:nvSpPr>
        <p:spPr>
          <a:xfrm>
            <a:off x="6473024" y="2955965"/>
            <a:ext cx="2886323" cy="155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&lt;html&gt;</a:t>
            </a:r>
          </a:p>
          <a:p>
            <a:r>
              <a:rPr lang="en-US" altLang="ko-KR" sz="1600" dirty="0"/>
              <a:t>  &lt;head&gt;</a:t>
            </a:r>
          </a:p>
          <a:p>
            <a:r>
              <a:rPr lang="en-US" altLang="ko-KR" sz="1600" dirty="0"/>
              <a:t>    &lt;title&gt;..&lt;title&gt;</a:t>
            </a:r>
          </a:p>
          <a:p>
            <a:r>
              <a:rPr lang="en-US" altLang="ko-KR" sz="1600" dirty="0"/>
              <a:t>  &lt;head&gt;</a:t>
            </a:r>
          </a:p>
          <a:p>
            <a:r>
              <a:rPr lang="en-US" altLang="ko-KR" sz="1600" dirty="0"/>
              <a:t>  &lt;body&gt; … &lt;/body&gt;</a:t>
            </a:r>
          </a:p>
          <a:p>
            <a:r>
              <a:rPr lang="en-US" altLang="ko-KR" sz="1600" dirty="0"/>
              <a:t>&lt;/html&gt;</a:t>
            </a:r>
            <a:endParaRPr lang="ko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946945-7619-4051-A41F-00D540813F13}"/>
              </a:ext>
            </a:extLst>
          </p:cNvPr>
          <p:cNvSpPr/>
          <p:nvPr/>
        </p:nvSpPr>
        <p:spPr>
          <a:xfrm>
            <a:off x="5121303" y="2964317"/>
            <a:ext cx="1125110" cy="3260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바디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90A9E4-DD46-4434-9BEA-B96AFACBF8A1}"/>
              </a:ext>
            </a:extLst>
          </p:cNvPr>
          <p:cNvSpPr/>
          <p:nvPr/>
        </p:nvSpPr>
        <p:spPr>
          <a:xfrm>
            <a:off x="10271095" y="3480890"/>
            <a:ext cx="1697604" cy="1153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바디</a:t>
            </a:r>
            <a:r>
              <a:rPr lang="en-US" altLang="ko-KR" sz="1600" dirty="0"/>
              <a:t>(HTML)</a:t>
            </a:r>
            <a:endParaRPr lang="ko-KR" altLang="en-US" sz="16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A03E8A5-CF68-45B2-9683-75A3FC433902}"/>
              </a:ext>
            </a:extLst>
          </p:cNvPr>
          <p:cNvCxnSpPr>
            <a:cxnSpLocks/>
          </p:cNvCxnSpPr>
          <p:nvPr/>
        </p:nvCxnSpPr>
        <p:spPr>
          <a:xfrm flipV="1">
            <a:off x="9256642" y="4726107"/>
            <a:ext cx="1004515" cy="386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0B1F70-70F4-481A-9F96-2D8DCCF02D43}"/>
              </a:ext>
            </a:extLst>
          </p:cNvPr>
          <p:cNvSpPr/>
          <p:nvPr/>
        </p:nvSpPr>
        <p:spPr>
          <a:xfrm>
            <a:off x="9490213" y="5045238"/>
            <a:ext cx="1411025" cy="3867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리소스 등록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82BF02C-3D87-403F-9D5E-825051E34F94}"/>
              </a:ext>
            </a:extLst>
          </p:cNvPr>
          <p:cNvSpPr/>
          <p:nvPr/>
        </p:nvSpPr>
        <p:spPr>
          <a:xfrm>
            <a:off x="10283029" y="3137782"/>
            <a:ext cx="1685670" cy="2692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/</a:t>
            </a:r>
            <a:r>
              <a:rPr lang="ko-KR" altLang="en-US" dirty="0"/>
              <a:t>게시판</a:t>
            </a:r>
            <a:r>
              <a:rPr lang="en-US" altLang="ko-KR" dirty="0"/>
              <a:t>/???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426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37202-C2C6-437B-BBF5-4FBC5BA3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</a:t>
            </a:r>
            <a:r>
              <a:rPr lang="ko-KR" altLang="en-US" dirty="0"/>
              <a:t> 메서드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rgbClr val="FF0000"/>
                </a:solidFill>
              </a:rPr>
              <a:t>PUT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CB3459-905A-4708-B81D-B0F6282CF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PUT </a:t>
            </a:r>
            <a:r>
              <a:rPr lang="ko-KR" altLang="en-US" dirty="0"/>
              <a:t>메서드는 </a:t>
            </a:r>
            <a:r>
              <a:rPr lang="ko-KR" altLang="en-US" dirty="0">
                <a:solidFill>
                  <a:srgbClr val="FF0000"/>
                </a:solidFill>
              </a:rPr>
              <a:t>리소스를 덮어쓰기</a:t>
            </a:r>
            <a:r>
              <a:rPr lang="ko-KR" altLang="en-US" dirty="0"/>
              <a:t> 위해 사용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46914AA-E667-446D-91C9-8D5C19272C85}"/>
              </a:ext>
            </a:extLst>
          </p:cNvPr>
          <p:cNvSpPr/>
          <p:nvPr/>
        </p:nvSpPr>
        <p:spPr>
          <a:xfrm>
            <a:off x="445273" y="4880112"/>
            <a:ext cx="2464904" cy="9303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D5AF1AC-64C0-4A41-8BA9-D27726A6F6A4}"/>
              </a:ext>
            </a:extLst>
          </p:cNvPr>
          <p:cNvSpPr/>
          <p:nvPr/>
        </p:nvSpPr>
        <p:spPr>
          <a:xfrm>
            <a:off x="6936188" y="4880112"/>
            <a:ext cx="2464904" cy="9303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A7C92BA-EBE8-4B75-BF9B-5EF173916839}"/>
              </a:ext>
            </a:extLst>
          </p:cNvPr>
          <p:cNvCxnSpPr/>
          <p:nvPr/>
        </p:nvCxnSpPr>
        <p:spPr>
          <a:xfrm>
            <a:off x="3421711" y="4943722"/>
            <a:ext cx="30029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B19BDD0-E0EC-4917-AC86-5153F646E376}"/>
              </a:ext>
            </a:extLst>
          </p:cNvPr>
          <p:cNvCxnSpPr>
            <a:cxnSpLocks/>
          </p:cNvCxnSpPr>
          <p:nvPr/>
        </p:nvCxnSpPr>
        <p:spPr>
          <a:xfrm flipH="1">
            <a:off x="3421711" y="5597516"/>
            <a:ext cx="30029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8EB87B-FF22-48F4-B87E-AF4A2380E390}"/>
              </a:ext>
            </a:extLst>
          </p:cNvPr>
          <p:cNvSpPr/>
          <p:nvPr/>
        </p:nvSpPr>
        <p:spPr>
          <a:xfrm>
            <a:off x="1677725" y="2974782"/>
            <a:ext cx="2973788" cy="35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PUT /</a:t>
            </a:r>
            <a:r>
              <a:rPr lang="ko-KR" altLang="en-US" dirty="0"/>
              <a:t>게시판</a:t>
            </a:r>
            <a:r>
              <a:rPr lang="en-US" altLang="ko-KR" dirty="0"/>
              <a:t>/101 HTTP/1.1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3BCCB0-72A2-4219-8855-0A8739131230}"/>
              </a:ext>
            </a:extLst>
          </p:cNvPr>
          <p:cNvSpPr/>
          <p:nvPr/>
        </p:nvSpPr>
        <p:spPr>
          <a:xfrm>
            <a:off x="1677725" y="3473030"/>
            <a:ext cx="2973788" cy="1035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Host : 192.168.0.1:80</a:t>
            </a:r>
          </a:p>
          <a:p>
            <a:r>
              <a:rPr lang="en-US" altLang="ko-KR" dirty="0"/>
              <a:t>Content-Type : text/html</a:t>
            </a:r>
          </a:p>
          <a:p>
            <a:r>
              <a:rPr lang="en-US" altLang="ko-KR" dirty="0"/>
              <a:t>Content-Length : xx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E359F4-FFB3-4FBB-85B0-8562A4B01CE6}"/>
              </a:ext>
            </a:extLst>
          </p:cNvPr>
          <p:cNvSpPr/>
          <p:nvPr/>
        </p:nvSpPr>
        <p:spPr>
          <a:xfrm>
            <a:off x="326004" y="2974782"/>
            <a:ext cx="1125110" cy="3260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시작라인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4A0A5E-9CB0-4259-9865-E7DA267F4124}"/>
              </a:ext>
            </a:extLst>
          </p:cNvPr>
          <p:cNvSpPr/>
          <p:nvPr/>
        </p:nvSpPr>
        <p:spPr>
          <a:xfrm>
            <a:off x="326004" y="3489733"/>
            <a:ext cx="1125110" cy="3260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헤더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7B2FC3-F3AC-4E5B-B4FA-3411100A64AE}"/>
              </a:ext>
            </a:extLst>
          </p:cNvPr>
          <p:cNvSpPr/>
          <p:nvPr/>
        </p:nvSpPr>
        <p:spPr>
          <a:xfrm>
            <a:off x="4264549" y="4591482"/>
            <a:ext cx="1317266" cy="2692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PUT </a:t>
            </a:r>
            <a:r>
              <a:rPr lang="ko-KR" altLang="en-US" dirty="0"/>
              <a:t>요청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7D9D20-C2EA-49AA-AA56-9751B3D5BEA1}"/>
              </a:ext>
            </a:extLst>
          </p:cNvPr>
          <p:cNvSpPr/>
          <p:nvPr/>
        </p:nvSpPr>
        <p:spPr>
          <a:xfrm>
            <a:off x="3648321" y="5739444"/>
            <a:ext cx="2549722" cy="2081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리소스 결과 반환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3B323D-E525-4AB0-8627-6C631E6EBD80}"/>
              </a:ext>
            </a:extLst>
          </p:cNvPr>
          <p:cNvSpPr/>
          <p:nvPr/>
        </p:nvSpPr>
        <p:spPr>
          <a:xfrm>
            <a:off x="6424654" y="2955965"/>
            <a:ext cx="2886323" cy="155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&lt;html&gt;</a:t>
            </a:r>
          </a:p>
          <a:p>
            <a:r>
              <a:rPr lang="en-US" altLang="ko-KR" sz="1600" dirty="0"/>
              <a:t>  &lt;head&gt;</a:t>
            </a:r>
          </a:p>
          <a:p>
            <a:r>
              <a:rPr lang="en-US" altLang="ko-KR" sz="1600" dirty="0"/>
              <a:t>    &lt;title&gt;..&lt;title&gt;</a:t>
            </a:r>
          </a:p>
          <a:p>
            <a:r>
              <a:rPr lang="en-US" altLang="ko-KR" sz="1600" dirty="0"/>
              <a:t>  &lt;head&gt;</a:t>
            </a:r>
          </a:p>
          <a:p>
            <a:r>
              <a:rPr lang="en-US" altLang="ko-KR" sz="1600" dirty="0"/>
              <a:t>  &lt;body&gt; … &lt;/body&gt;</a:t>
            </a:r>
          </a:p>
          <a:p>
            <a:r>
              <a:rPr lang="en-US" altLang="ko-KR" sz="1600" dirty="0"/>
              <a:t>&lt;/html&gt;</a:t>
            </a:r>
            <a:endParaRPr lang="ko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946945-7619-4051-A41F-00D540813F13}"/>
              </a:ext>
            </a:extLst>
          </p:cNvPr>
          <p:cNvSpPr/>
          <p:nvPr/>
        </p:nvSpPr>
        <p:spPr>
          <a:xfrm>
            <a:off x="5072933" y="2964317"/>
            <a:ext cx="1125110" cy="3260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바디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F81B39-8A58-47DE-A606-5689610C0BAF}"/>
              </a:ext>
            </a:extLst>
          </p:cNvPr>
          <p:cNvSpPr/>
          <p:nvPr/>
        </p:nvSpPr>
        <p:spPr>
          <a:xfrm>
            <a:off x="10271095" y="3480890"/>
            <a:ext cx="1697604" cy="1153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바디</a:t>
            </a:r>
            <a:r>
              <a:rPr lang="en-US" altLang="ko-KR" sz="1600" dirty="0"/>
              <a:t>(HTML)</a:t>
            </a:r>
            <a:endParaRPr lang="ko-KR" altLang="en-US" sz="16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AA14677-0C8E-4414-9C7A-9697760CDD05}"/>
              </a:ext>
            </a:extLst>
          </p:cNvPr>
          <p:cNvCxnSpPr>
            <a:cxnSpLocks/>
          </p:cNvCxnSpPr>
          <p:nvPr/>
        </p:nvCxnSpPr>
        <p:spPr>
          <a:xfrm flipV="1">
            <a:off x="9256642" y="4726107"/>
            <a:ext cx="1004515" cy="386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440F9C2-36C1-42F9-8929-0856E684B135}"/>
              </a:ext>
            </a:extLst>
          </p:cNvPr>
          <p:cNvSpPr/>
          <p:nvPr/>
        </p:nvSpPr>
        <p:spPr>
          <a:xfrm>
            <a:off x="9490213" y="5045238"/>
            <a:ext cx="2256514" cy="2852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 </a:t>
            </a:r>
            <a:r>
              <a:rPr lang="en-US" altLang="ko-KR" dirty="0"/>
              <a:t>or </a:t>
            </a:r>
            <a:r>
              <a:rPr lang="ko-KR" altLang="en-US" dirty="0"/>
              <a:t>덮어 쓰기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3153560-26D9-47A5-A145-A76F777A0036}"/>
              </a:ext>
            </a:extLst>
          </p:cNvPr>
          <p:cNvSpPr/>
          <p:nvPr/>
        </p:nvSpPr>
        <p:spPr>
          <a:xfrm>
            <a:off x="10283029" y="3137782"/>
            <a:ext cx="1685670" cy="2692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/</a:t>
            </a:r>
            <a:r>
              <a:rPr lang="ko-KR" altLang="en-US" dirty="0"/>
              <a:t>게시판</a:t>
            </a:r>
            <a:r>
              <a:rPr lang="en-US" altLang="ko-KR" dirty="0"/>
              <a:t>/101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42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37202-C2C6-437B-BBF5-4FBC5BA3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</a:t>
            </a:r>
            <a:r>
              <a:rPr lang="ko-KR" altLang="en-US" dirty="0"/>
              <a:t> 메서드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rgbClr val="FF0000"/>
                </a:solidFill>
              </a:rPr>
              <a:t>DELETE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CB3459-905A-4708-B81D-B0F6282CF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DELETE </a:t>
            </a:r>
            <a:r>
              <a:rPr lang="ko-KR" altLang="en-US" dirty="0"/>
              <a:t>메서드는 </a:t>
            </a:r>
            <a:r>
              <a:rPr lang="ko-KR" altLang="en-US" dirty="0">
                <a:solidFill>
                  <a:srgbClr val="FF0000"/>
                </a:solidFill>
              </a:rPr>
              <a:t>리소스를 삭제하기</a:t>
            </a:r>
            <a:r>
              <a:rPr lang="ko-KR" altLang="en-US" dirty="0"/>
              <a:t> 위해 사용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46914AA-E667-446D-91C9-8D5C19272C85}"/>
              </a:ext>
            </a:extLst>
          </p:cNvPr>
          <p:cNvSpPr/>
          <p:nvPr/>
        </p:nvSpPr>
        <p:spPr>
          <a:xfrm>
            <a:off x="1574359" y="4880112"/>
            <a:ext cx="2464904" cy="9303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D5AF1AC-64C0-4A41-8BA9-D27726A6F6A4}"/>
              </a:ext>
            </a:extLst>
          </p:cNvPr>
          <p:cNvSpPr/>
          <p:nvPr/>
        </p:nvSpPr>
        <p:spPr>
          <a:xfrm>
            <a:off x="8065274" y="4880112"/>
            <a:ext cx="2464904" cy="9303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A7C92BA-EBE8-4B75-BF9B-5EF173916839}"/>
              </a:ext>
            </a:extLst>
          </p:cNvPr>
          <p:cNvCxnSpPr/>
          <p:nvPr/>
        </p:nvCxnSpPr>
        <p:spPr>
          <a:xfrm>
            <a:off x="4550797" y="4943722"/>
            <a:ext cx="30029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B19BDD0-E0EC-4917-AC86-5153F646E376}"/>
              </a:ext>
            </a:extLst>
          </p:cNvPr>
          <p:cNvCxnSpPr>
            <a:cxnSpLocks/>
          </p:cNvCxnSpPr>
          <p:nvPr/>
        </p:nvCxnSpPr>
        <p:spPr>
          <a:xfrm flipH="1">
            <a:off x="4550797" y="5597516"/>
            <a:ext cx="30029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8EB87B-FF22-48F4-B87E-AF4A2380E390}"/>
              </a:ext>
            </a:extLst>
          </p:cNvPr>
          <p:cNvSpPr/>
          <p:nvPr/>
        </p:nvSpPr>
        <p:spPr>
          <a:xfrm>
            <a:off x="2806810" y="2974781"/>
            <a:ext cx="3101009" cy="363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 /</a:t>
            </a:r>
            <a:r>
              <a:rPr lang="ko-KR" altLang="en-US" dirty="0"/>
              <a:t>게시판</a:t>
            </a:r>
            <a:r>
              <a:rPr lang="en-US" altLang="ko-KR" dirty="0"/>
              <a:t>/3 HTTP/1.1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3BCCB0-72A2-4219-8855-0A8739131230}"/>
              </a:ext>
            </a:extLst>
          </p:cNvPr>
          <p:cNvSpPr/>
          <p:nvPr/>
        </p:nvSpPr>
        <p:spPr>
          <a:xfrm>
            <a:off x="2806811" y="3473030"/>
            <a:ext cx="3101008" cy="1035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Host : 192.168.0.1:80</a:t>
            </a:r>
          </a:p>
          <a:p>
            <a:r>
              <a:rPr lang="en-US" altLang="ko-KR" dirty="0"/>
              <a:t>Content-Type : text/html</a:t>
            </a:r>
          </a:p>
          <a:p>
            <a:r>
              <a:rPr lang="en-US" altLang="ko-KR" dirty="0"/>
              <a:t>Content-Length : xx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E359F4-FFB3-4FBB-85B0-8562A4B01CE6}"/>
              </a:ext>
            </a:extLst>
          </p:cNvPr>
          <p:cNvSpPr/>
          <p:nvPr/>
        </p:nvSpPr>
        <p:spPr>
          <a:xfrm>
            <a:off x="1455090" y="2974782"/>
            <a:ext cx="1125110" cy="3260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시작라인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4A0A5E-9CB0-4259-9865-E7DA267F4124}"/>
              </a:ext>
            </a:extLst>
          </p:cNvPr>
          <p:cNvSpPr/>
          <p:nvPr/>
        </p:nvSpPr>
        <p:spPr>
          <a:xfrm>
            <a:off x="1455090" y="3489733"/>
            <a:ext cx="1125110" cy="3260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헤더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7B2FC3-F3AC-4E5B-B4FA-3411100A64AE}"/>
              </a:ext>
            </a:extLst>
          </p:cNvPr>
          <p:cNvSpPr/>
          <p:nvPr/>
        </p:nvSpPr>
        <p:spPr>
          <a:xfrm>
            <a:off x="5172324" y="4591483"/>
            <a:ext cx="1759888" cy="2692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 </a:t>
            </a:r>
            <a:r>
              <a:rPr lang="ko-KR" altLang="en-US" dirty="0"/>
              <a:t>요청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7D9D20-C2EA-49AA-AA56-9751B3D5BEA1}"/>
              </a:ext>
            </a:extLst>
          </p:cNvPr>
          <p:cNvSpPr/>
          <p:nvPr/>
        </p:nvSpPr>
        <p:spPr>
          <a:xfrm>
            <a:off x="4777407" y="5739444"/>
            <a:ext cx="2549722" cy="2081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리소스 결과 반환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F81B39-8A58-47DE-A606-5689610C0BAF}"/>
              </a:ext>
            </a:extLst>
          </p:cNvPr>
          <p:cNvSpPr/>
          <p:nvPr/>
        </p:nvSpPr>
        <p:spPr>
          <a:xfrm>
            <a:off x="8511208" y="3239210"/>
            <a:ext cx="1697604" cy="1153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제목</a:t>
            </a:r>
            <a:r>
              <a:rPr lang="en-US" altLang="ko-KR" sz="1600" dirty="0"/>
              <a:t> : …</a:t>
            </a:r>
          </a:p>
          <a:p>
            <a:pPr algn="ctr"/>
            <a:r>
              <a:rPr lang="ko-KR" altLang="en-US" sz="1600" dirty="0"/>
              <a:t>내용</a:t>
            </a:r>
            <a:r>
              <a:rPr lang="en-US" altLang="ko-KR" sz="1600" dirty="0"/>
              <a:t> : …</a:t>
            </a:r>
          </a:p>
          <a:p>
            <a:pPr algn="ctr"/>
            <a:r>
              <a:rPr lang="ko-KR" altLang="en-US" sz="1600" dirty="0"/>
              <a:t>조회수 </a:t>
            </a:r>
            <a:r>
              <a:rPr lang="en-US" altLang="ko-KR" sz="1600" dirty="0"/>
              <a:t>: …</a:t>
            </a:r>
            <a:endParaRPr lang="ko-KR" altLang="en-US" sz="16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AA14677-0C8E-4414-9C7A-9697760CDD05}"/>
              </a:ext>
            </a:extLst>
          </p:cNvPr>
          <p:cNvCxnSpPr>
            <a:cxnSpLocks/>
          </p:cNvCxnSpPr>
          <p:nvPr/>
        </p:nvCxnSpPr>
        <p:spPr>
          <a:xfrm flipV="1">
            <a:off x="9360010" y="4238045"/>
            <a:ext cx="0" cy="8747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440F9C2-36C1-42F9-8929-0856E684B135}"/>
              </a:ext>
            </a:extLst>
          </p:cNvPr>
          <p:cNvSpPr/>
          <p:nvPr/>
        </p:nvSpPr>
        <p:spPr>
          <a:xfrm>
            <a:off x="9513073" y="4527420"/>
            <a:ext cx="1248354" cy="2852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삭제요청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3153560-26D9-47A5-A145-A76F777A0036}"/>
              </a:ext>
            </a:extLst>
          </p:cNvPr>
          <p:cNvSpPr/>
          <p:nvPr/>
        </p:nvSpPr>
        <p:spPr>
          <a:xfrm>
            <a:off x="8542355" y="2860658"/>
            <a:ext cx="1685670" cy="2692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/</a:t>
            </a:r>
            <a:r>
              <a:rPr lang="ko-KR" altLang="en-US" dirty="0"/>
              <a:t>게시판</a:t>
            </a:r>
            <a:r>
              <a:rPr lang="en-US" altLang="ko-KR" dirty="0"/>
              <a:t>/3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7244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37202-C2C6-437B-BBF5-4FBC5BA3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</a:t>
            </a:r>
            <a:r>
              <a:rPr lang="ko-KR" altLang="en-US" dirty="0"/>
              <a:t> 메서드 </a:t>
            </a:r>
            <a:r>
              <a:rPr lang="en-US" altLang="ko-KR" dirty="0"/>
              <a:t>– </a:t>
            </a:r>
            <a:r>
              <a:rPr lang="ko-KR" altLang="en-US" dirty="0"/>
              <a:t>나머지</a:t>
            </a:r>
            <a:r>
              <a:rPr lang="en-US" altLang="ko-KR" dirty="0"/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CB3459-905A-4708-B81D-B0F6282CF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HEAD - GET</a:t>
            </a:r>
            <a:r>
              <a:rPr lang="ko-KR" altLang="en-US" dirty="0"/>
              <a:t>처럼 동작하지만 헤더만을 응답으로 돌려줌</a:t>
            </a:r>
            <a:endParaRPr lang="en-US" altLang="ko-KR" dirty="0"/>
          </a:p>
          <a:p>
            <a:r>
              <a:rPr lang="en-US" altLang="ko-KR" dirty="0"/>
              <a:t>TRACE - </a:t>
            </a:r>
            <a:r>
              <a:rPr lang="ko-KR" altLang="en-US" dirty="0"/>
              <a:t>클라이언트에게 자신의 요청이 서버에 도달 시 어떻게 보이게 되는지 알려줌</a:t>
            </a:r>
            <a:endParaRPr lang="en-US" altLang="ko-KR" dirty="0"/>
          </a:p>
          <a:p>
            <a:r>
              <a:rPr lang="en-US" altLang="ko-KR" dirty="0"/>
              <a:t>OPTIONS - </a:t>
            </a:r>
            <a:r>
              <a:rPr lang="ko-KR" altLang="en-US" dirty="0"/>
              <a:t>웹 서버가 어떤 종류의 메서드를 지원하는지 확인</a:t>
            </a:r>
            <a:endParaRPr lang="en-US" altLang="ko-KR" dirty="0"/>
          </a:p>
          <a:p>
            <a:r>
              <a:rPr lang="en-US" altLang="ko-KR" dirty="0"/>
              <a:t>PATCH - </a:t>
            </a:r>
            <a:r>
              <a:rPr lang="ko-KR" altLang="en-US" dirty="0"/>
              <a:t>리소스를 부분 변경하기 위해 사용</a:t>
            </a:r>
            <a:endParaRPr lang="en-US" altLang="ko-KR" dirty="0"/>
          </a:p>
          <a:p>
            <a:r>
              <a:rPr lang="en-US" altLang="ko-KR" dirty="0"/>
              <a:t>CONNECT – </a:t>
            </a:r>
            <a:r>
              <a:rPr lang="ko-KR" altLang="en-US" dirty="0"/>
              <a:t>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록시 서버와 같은 중간 서버 경유에 사용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868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1A6C8-3DC6-4076-95ED-D9D54A715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헤더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B49BCF-52B5-4350-8410-CF4E72D5F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공통 헤더</a:t>
            </a:r>
            <a:r>
              <a:rPr lang="en-US" altLang="ko-KR" dirty="0"/>
              <a:t>(General-Header)</a:t>
            </a:r>
          </a:p>
          <a:p>
            <a:pPr lvl="1"/>
            <a:r>
              <a:rPr lang="ko-KR" altLang="en-US" dirty="0"/>
              <a:t>요청 및 응답에서 모두 사용하지만</a:t>
            </a:r>
            <a:r>
              <a:rPr lang="en-US" altLang="ko-KR" dirty="0"/>
              <a:t>, </a:t>
            </a:r>
            <a:r>
              <a:rPr lang="ko-KR" altLang="en-US" dirty="0"/>
              <a:t>컨텐츠에 적용되지 않는 헤더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요청 헤더</a:t>
            </a:r>
            <a:r>
              <a:rPr lang="en-US" altLang="ko-KR" dirty="0"/>
              <a:t>(Request-Header)</a:t>
            </a:r>
          </a:p>
          <a:p>
            <a:pPr lvl="1"/>
            <a:r>
              <a:rPr lang="ko-KR" altLang="en-US" dirty="0"/>
              <a:t>요청에서 사용되지만</a:t>
            </a:r>
            <a:r>
              <a:rPr lang="en-US" altLang="ko-KR" dirty="0"/>
              <a:t>, </a:t>
            </a:r>
            <a:r>
              <a:rPr lang="ko-KR" altLang="en-US" dirty="0"/>
              <a:t>컨텐츠와 관련이 없는 헤더</a:t>
            </a:r>
            <a:endParaRPr lang="en-US" altLang="ko-KR" dirty="0"/>
          </a:p>
          <a:p>
            <a:r>
              <a:rPr lang="ko-KR" altLang="en-US" dirty="0"/>
              <a:t>응답 헤더</a:t>
            </a:r>
            <a:r>
              <a:rPr lang="en-US" altLang="ko-KR" dirty="0"/>
              <a:t>(Response-Header)</a:t>
            </a:r>
          </a:p>
          <a:p>
            <a:pPr lvl="1"/>
            <a:r>
              <a:rPr lang="ko-KR" altLang="en-US" dirty="0"/>
              <a:t>응답 내용의 부가적인 정보를 갖는 헤더</a:t>
            </a:r>
            <a:endParaRPr lang="en-US" altLang="ko-KR" dirty="0"/>
          </a:p>
          <a:p>
            <a:r>
              <a:rPr lang="ko-KR" altLang="en-US" dirty="0"/>
              <a:t>엔티티 헤더</a:t>
            </a:r>
            <a:r>
              <a:rPr lang="en-US" altLang="ko-KR" dirty="0"/>
              <a:t>(Entity-Header)</a:t>
            </a:r>
          </a:p>
          <a:p>
            <a:pPr lvl="1"/>
            <a:r>
              <a:rPr lang="ko-KR" altLang="en-US" dirty="0"/>
              <a:t>컨텐츠 길이나 </a:t>
            </a:r>
            <a:r>
              <a:rPr lang="en-US" altLang="ko-KR" dirty="0"/>
              <a:t>MIME </a:t>
            </a:r>
            <a:r>
              <a:rPr lang="ko-KR" altLang="en-US" dirty="0"/>
              <a:t>타입과 같이 </a:t>
            </a:r>
            <a:r>
              <a:rPr lang="en-US" altLang="ko-KR" dirty="0"/>
              <a:t>Entity Body</a:t>
            </a:r>
            <a:r>
              <a:rPr lang="ko-KR" altLang="en-US" dirty="0"/>
              <a:t>에 대한 정보를 포함하는 헤더</a:t>
            </a:r>
          </a:p>
        </p:txBody>
      </p:sp>
    </p:spTree>
    <p:extLst>
      <p:ext uri="{BB962C8B-B14F-4D97-AF65-F5344CB8AC3E}">
        <p14:creationId xmlns:p14="http://schemas.microsoft.com/office/powerpoint/2010/main" val="19495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2D257-605E-43E3-9C2D-D0B9FF60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 헤더</a:t>
            </a:r>
            <a:r>
              <a:rPr lang="en-US" altLang="ko-KR" dirty="0"/>
              <a:t>(General-Header)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FF66C-B7B6-4C57-946C-EAA3EA991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altLang="ko-KR" dirty="0"/>
              <a:t>Date</a:t>
            </a:r>
          </a:p>
          <a:p>
            <a:pPr lvl="1"/>
            <a:r>
              <a:rPr lang="ko-KR" altLang="en-US" dirty="0"/>
              <a:t>요청과 응답 시 자동으로 만들어지는 헤더 </a:t>
            </a:r>
            <a:r>
              <a:rPr lang="en-US" altLang="ko-KR" dirty="0"/>
              <a:t>, </a:t>
            </a:r>
            <a:r>
              <a:rPr lang="ko-KR" altLang="en-US" dirty="0"/>
              <a:t>날짜와 시간을 포함함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Connection</a:t>
            </a:r>
          </a:p>
          <a:p>
            <a:pPr lvl="1"/>
            <a:r>
              <a:rPr lang="ko-KR" altLang="en-US" dirty="0"/>
              <a:t>전송이 완료된 후 네트워크 접속을 유지할지 말지를 제어함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Cache-Control : </a:t>
            </a:r>
            <a:r>
              <a:rPr lang="ko-KR" altLang="en-US" dirty="0" err="1"/>
              <a:t>캐싱</a:t>
            </a:r>
            <a:r>
              <a:rPr lang="en-US" altLang="ko-KR" dirty="0"/>
              <a:t>(O/X) – Public, Private, No-Cache … + a</a:t>
            </a:r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BD6E23-8C96-4B54-B22D-5FF8FF22D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495" y="2724603"/>
            <a:ext cx="10095009" cy="14087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21C7BB-969E-4C44-826B-782F78F17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835" y="5213447"/>
            <a:ext cx="10159089" cy="86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54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B2E52-59FB-49CA-8D7B-E02865079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요청 헤더</a:t>
            </a:r>
            <a:r>
              <a:rPr lang="en-US" altLang="ko-KR" dirty="0"/>
              <a:t>(Request-Header)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4630CB-117C-4EBE-AE9B-746FEF595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ko-KR" dirty="0"/>
              <a:t>Host : </a:t>
            </a:r>
            <a:r>
              <a:rPr lang="ko-KR" altLang="en-US" dirty="0"/>
              <a:t>서버의 도메인 </a:t>
            </a:r>
            <a:r>
              <a:rPr lang="en-US" altLang="ko-KR" dirty="0"/>
              <a:t>or IP</a:t>
            </a:r>
            <a:r>
              <a:rPr lang="ko-KR" altLang="en-US" dirty="0"/>
              <a:t> 와 포트 지정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User-Agent</a:t>
            </a:r>
          </a:p>
          <a:p>
            <a:pPr lvl="1"/>
            <a:r>
              <a:rPr lang="ko-KR" altLang="en-US" dirty="0"/>
              <a:t>클라이언트가 어떤 운영체제</a:t>
            </a:r>
            <a:r>
              <a:rPr lang="en-US" altLang="ko-KR" dirty="0"/>
              <a:t>, </a:t>
            </a:r>
            <a:r>
              <a:rPr lang="ko-KR" altLang="en-US" dirty="0"/>
              <a:t>브라우저</a:t>
            </a:r>
            <a:r>
              <a:rPr lang="en-US" altLang="ko-KR" dirty="0"/>
              <a:t> </a:t>
            </a:r>
            <a:r>
              <a:rPr lang="ko-KR" altLang="en-US" dirty="0"/>
              <a:t>등을 이용해 요청했는지 확인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Accept</a:t>
            </a:r>
          </a:p>
          <a:p>
            <a:pPr lvl="1"/>
            <a:r>
              <a:rPr lang="ko-KR" altLang="en-US" dirty="0"/>
              <a:t>요청 시 </a:t>
            </a:r>
            <a:r>
              <a:rPr lang="ko-KR" altLang="en-US" dirty="0" err="1"/>
              <a:t>응답받을</a:t>
            </a:r>
            <a:r>
              <a:rPr lang="ko-KR" altLang="en-US" dirty="0"/>
              <a:t> 데이터 타입 명시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Origin : </a:t>
            </a:r>
            <a:r>
              <a:rPr lang="ko-KR" altLang="en-US" dirty="0"/>
              <a:t>요청이 어느 주소에서 시작되었는지 나타냄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3F6106-A11A-4FD7-A81D-830383343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894" y="2293081"/>
            <a:ext cx="8404694" cy="9005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DC7CBC-AF88-4D85-9519-48909C153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455" y="4240124"/>
            <a:ext cx="8404694" cy="4451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740573-9112-48A3-BBA8-968C21A0F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455" y="5597056"/>
            <a:ext cx="8333133" cy="47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88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9C032-25F4-4943-9537-B569DD55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응답 헤더</a:t>
            </a:r>
            <a:r>
              <a:rPr lang="en-US" altLang="ko-KR" dirty="0"/>
              <a:t>(Response-Header)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BD2711-B12C-4F2D-AEAE-A4B8DDC6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Access-Control-Allow-Origin</a:t>
            </a:r>
          </a:p>
          <a:p>
            <a:pPr lvl="1"/>
            <a:r>
              <a:rPr lang="ko-KR" altLang="en-US" dirty="0"/>
              <a:t>클라이언트 명시 시 </a:t>
            </a:r>
            <a:r>
              <a:rPr lang="en-US" altLang="ko-KR" dirty="0"/>
              <a:t>CORS </a:t>
            </a:r>
            <a:r>
              <a:rPr lang="ko-KR" altLang="en-US" dirty="0"/>
              <a:t>에러 발생을 막음</a:t>
            </a:r>
            <a:endParaRPr lang="en-US" altLang="ko-KR" dirty="0"/>
          </a:p>
          <a:p>
            <a:pPr lvl="1"/>
            <a:r>
              <a:rPr lang="ko-KR" altLang="en-US" dirty="0"/>
              <a:t>프로토콜</a:t>
            </a:r>
            <a:r>
              <a:rPr lang="en-US" altLang="ko-KR" dirty="0"/>
              <a:t>, </a:t>
            </a:r>
            <a:r>
              <a:rPr lang="ko-KR" altLang="en-US" dirty="0"/>
              <a:t>서브도메인</a:t>
            </a:r>
            <a:r>
              <a:rPr lang="en-US" altLang="ko-KR" dirty="0"/>
              <a:t>, </a:t>
            </a:r>
            <a:r>
              <a:rPr lang="ko-KR" altLang="en-US" dirty="0"/>
              <a:t>도메인</a:t>
            </a:r>
            <a:r>
              <a:rPr lang="en-US" altLang="ko-KR" dirty="0"/>
              <a:t>, </a:t>
            </a:r>
            <a:r>
              <a:rPr lang="ko-KR" altLang="en-US" dirty="0"/>
              <a:t>포트 등을 입력</a:t>
            </a:r>
            <a:endParaRPr lang="en-US" altLang="ko-KR" dirty="0"/>
          </a:p>
          <a:p>
            <a:r>
              <a:rPr lang="en-US" altLang="ko-KR" dirty="0"/>
              <a:t>Allow</a:t>
            </a:r>
          </a:p>
          <a:p>
            <a:pPr lvl="1"/>
            <a:r>
              <a:rPr lang="ko-KR" altLang="en-US" dirty="0"/>
              <a:t>특정 메서드만 허용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Content-Disposition</a:t>
            </a:r>
          </a:p>
          <a:p>
            <a:pPr lvl="1"/>
            <a:r>
              <a:rPr lang="ko-KR" altLang="en-US" dirty="0"/>
              <a:t>응답을 어떻게 표시해야 하는지 알려주는 헤더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CEE550-F3F6-4A43-9FD4-67354066B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" y="4001294"/>
            <a:ext cx="9372641" cy="10347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D403A1-BC63-4E75-AD36-CBBAC91AC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424" y="6124575"/>
            <a:ext cx="49625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61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6DE80-7146-4EBF-89AD-793C68CA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엔터티</a:t>
            </a:r>
            <a:r>
              <a:rPr lang="ko-KR" altLang="en-US" dirty="0"/>
              <a:t> 헤더</a:t>
            </a:r>
            <a:r>
              <a:rPr lang="en-US" altLang="ko-KR" dirty="0"/>
              <a:t>(Entity-Header)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CBED6F-2502-4D6E-91A7-F306F275C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Content-Length : Header + Body</a:t>
            </a:r>
            <a:r>
              <a:rPr lang="ko-KR" altLang="en-US" dirty="0"/>
              <a:t>의 크기</a:t>
            </a:r>
            <a:endParaRPr lang="en-US" altLang="ko-KR" dirty="0"/>
          </a:p>
          <a:p>
            <a:pPr lvl="1"/>
            <a:r>
              <a:rPr lang="ko-KR" altLang="en-US" dirty="0"/>
              <a:t>메시지 크기에 따라 자동생성</a:t>
            </a:r>
            <a:endParaRPr lang="en-US" altLang="ko-KR" dirty="0"/>
          </a:p>
          <a:p>
            <a:r>
              <a:rPr lang="en-US" altLang="ko-KR" dirty="0"/>
              <a:t>Content-Type</a:t>
            </a:r>
          </a:p>
          <a:p>
            <a:pPr lvl="1"/>
            <a:r>
              <a:rPr lang="ko-KR" altLang="en-US" dirty="0"/>
              <a:t>개체의 미디어타입</a:t>
            </a:r>
            <a:r>
              <a:rPr lang="en-US" altLang="ko-KR" dirty="0"/>
              <a:t>(MIME)</a:t>
            </a:r>
            <a:r>
              <a:rPr lang="ko-KR" altLang="en-US" dirty="0"/>
              <a:t>과 문자열 인코딩 지정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Cotent</a:t>
            </a:r>
            <a:r>
              <a:rPr lang="en-US" altLang="ko-KR" dirty="0"/>
              <a:t>-Encoding</a:t>
            </a:r>
          </a:p>
          <a:p>
            <a:pPr lvl="1"/>
            <a:r>
              <a:rPr lang="ko-KR" altLang="en-US" dirty="0"/>
              <a:t>미디어 타입을 압축하기 위해 사용됨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-&gt; </a:t>
            </a:r>
            <a:r>
              <a:rPr lang="ko-KR" altLang="en-US" dirty="0"/>
              <a:t>바디가 어떠한 방식으로 인코딩 되는지 확인 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B6E104-D6A4-4666-95D5-D0B5F33C5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79" y="3565985"/>
            <a:ext cx="8180816" cy="4587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22CC51-69B1-498C-9A68-5C4E537EE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092" y="5374557"/>
            <a:ext cx="4706714" cy="51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5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6E006-7DF6-4B5D-ABF8-9BB87609C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12107-03E5-437B-8C7D-D412CE9B7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역사</a:t>
            </a:r>
            <a:endParaRPr lang="en-US" altLang="ko-KR" dirty="0"/>
          </a:p>
          <a:p>
            <a:r>
              <a:rPr lang="en-US" altLang="ko-KR" dirty="0"/>
              <a:t>HTTP </a:t>
            </a:r>
            <a:r>
              <a:rPr lang="ko-KR" altLang="en-US" dirty="0" err="1"/>
              <a:t>포로토콜이란</a:t>
            </a:r>
            <a:endParaRPr lang="en-US" altLang="ko-KR" dirty="0"/>
          </a:p>
          <a:p>
            <a:r>
              <a:rPr lang="en-US" altLang="ko-KR" dirty="0"/>
              <a:t>HTTP </a:t>
            </a:r>
            <a:r>
              <a:rPr lang="ko-KR" altLang="en-US" dirty="0"/>
              <a:t>메시지 구조</a:t>
            </a:r>
            <a:endParaRPr lang="en-US" altLang="ko-KR" dirty="0"/>
          </a:p>
          <a:p>
            <a:r>
              <a:rPr lang="en-US" altLang="ko-KR" dirty="0"/>
              <a:t>HTTP</a:t>
            </a:r>
            <a:r>
              <a:rPr lang="ko-KR" altLang="en-US" dirty="0"/>
              <a:t> 메서드</a:t>
            </a:r>
            <a:endParaRPr lang="en-US" altLang="ko-KR" dirty="0"/>
          </a:p>
          <a:p>
            <a:r>
              <a:rPr lang="en-US" altLang="ko-KR" dirty="0"/>
              <a:t>HTTP </a:t>
            </a:r>
            <a:r>
              <a:rPr lang="ko-KR" altLang="en-US" dirty="0"/>
              <a:t>헤더</a:t>
            </a:r>
            <a:endParaRPr lang="en-US" altLang="ko-KR" dirty="0"/>
          </a:p>
          <a:p>
            <a:r>
              <a:rPr lang="en-US" altLang="ko-KR" dirty="0"/>
              <a:t>HTTP </a:t>
            </a:r>
            <a:r>
              <a:rPr lang="ko-KR" altLang="en-US" dirty="0"/>
              <a:t>응답 코드</a:t>
            </a:r>
            <a:endParaRPr lang="en-US" altLang="ko-KR" dirty="0"/>
          </a:p>
          <a:p>
            <a:r>
              <a:rPr lang="en-US" altLang="ko-KR" dirty="0"/>
              <a:t>HTTP </a:t>
            </a:r>
            <a:r>
              <a:rPr lang="ko-KR" altLang="en-US" dirty="0" err="1"/>
              <a:t>버전별</a:t>
            </a:r>
            <a:r>
              <a:rPr lang="ko-KR" altLang="en-US" dirty="0"/>
              <a:t> 차이</a:t>
            </a:r>
          </a:p>
        </p:txBody>
      </p:sp>
    </p:spTree>
    <p:extLst>
      <p:ext uri="{BB962C8B-B14F-4D97-AF65-F5344CB8AC3E}">
        <p14:creationId xmlns:p14="http://schemas.microsoft.com/office/powerpoint/2010/main" val="3654595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EEEEA-DE91-48DD-B93A-D99BBEDF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헤더 </a:t>
            </a:r>
            <a:r>
              <a:rPr lang="ko-KR" altLang="en-US" dirty="0" err="1"/>
              <a:t>변경점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0AF0A-90BF-4D6F-8C71-F898B122A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HTTP/1.1 (RFC2616)</a:t>
            </a:r>
          </a:p>
          <a:p>
            <a:pPr lvl="1"/>
            <a:r>
              <a:rPr lang="en-US" altLang="ko-KR" dirty="0"/>
              <a:t>2014</a:t>
            </a:r>
            <a:r>
              <a:rPr lang="ko-KR" altLang="en-US" dirty="0"/>
              <a:t>년 이후 아래와 같이 개정</a:t>
            </a:r>
            <a:endParaRPr lang="en-US" altLang="ko-KR" dirty="0"/>
          </a:p>
          <a:p>
            <a:pPr lvl="1"/>
            <a:r>
              <a:rPr lang="ko-KR" altLang="en-US" dirty="0"/>
              <a:t>몇가지 변경점들이 존재함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F852F8-C921-4DB0-95E5-443EE9CC6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663" y="0"/>
            <a:ext cx="4605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5A90DB-CAA8-4D29-8019-D60D67199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33" y="3350073"/>
            <a:ext cx="67246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41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5B345-127B-4DF9-945C-A41B01FA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응답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D102A-90B2-442A-99CB-A70F3FE50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2153"/>
          </a:xfrm>
        </p:spPr>
        <p:txBody>
          <a:bodyPr>
            <a:normAutofit/>
          </a:bodyPr>
          <a:lstStyle/>
          <a:p>
            <a:r>
              <a:rPr lang="en-US" altLang="ko-KR" dirty="0"/>
              <a:t>1xx(</a:t>
            </a:r>
            <a:r>
              <a:rPr lang="ko-KR" altLang="en-US" dirty="0"/>
              <a:t>정보</a:t>
            </a:r>
            <a:r>
              <a:rPr lang="en-US" altLang="ko-KR" dirty="0"/>
              <a:t>) : </a:t>
            </a:r>
            <a:r>
              <a:rPr lang="ko-KR" altLang="en-US" dirty="0"/>
              <a:t>요청을 받았으며 프로세스를 계속 진행함</a:t>
            </a:r>
            <a:endParaRPr lang="en-US" altLang="ko-KR" dirty="0"/>
          </a:p>
          <a:p>
            <a:pPr lvl="1"/>
            <a:r>
              <a:rPr lang="en-US" altLang="ko-KR" sz="2000" dirty="0"/>
              <a:t>100 : Continue - </a:t>
            </a:r>
            <a:r>
              <a:rPr lang="ko-KR" altLang="en-US" sz="2000" dirty="0"/>
              <a:t>클라이언트로부터 일부 요청을 받음</a:t>
            </a:r>
            <a:r>
              <a:rPr lang="en-US" altLang="ko-KR" sz="2000" dirty="0"/>
              <a:t>, </a:t>
            </a:r>
            <a:r>
              <a:rPr lang="ko-KR" altLang="en-US" sz="2000" dirty="0"/>
              <a:t>계속 보내주기 바람</a:t>
            </a:r>
            <a:endParaRPr lang="en-US" altLang="ko-KR" sz="2000" dirty="0"/>
          </a:p>
          <a:p>
            <a:pPr lvl="1"/>
            <a:r>
              <a:rPr lang="en-US" altLang="ko-KR" sz="2000" dirty="0"/>
              <a:t>101 : Switching Protocols - Upgrade </a:t>
            </a:r>
            <a:r>
              <a:rPr lang="ko-KR" altLang="en-US" sz="2000" dirty="0"/>
              <a:t>헤더 요청에 따라 다른 프로토콜로 변경할 것임</a:t>
            </a:r>
            <a:endParaRPr lang="en-US" altLang="ko-KR" sz="2000" dirty="0"/>
          </a:p>
          <a:p>
            <a:pPr lvl="1"/>
            <a:r>
              <a:rPr lang="en-US" altLang="ko-KR" sz="2000" dirty="0"/>
              <a:t>....</a:t>
            </a:r>
          </a:p>
          <a:p>
            <a:r>
              <a:rPr lang="en-US" altLang="ko-KR" dirty="0"/>
              <a:t>2xx(</a:t>
            </a:r>
            <a:r>
              <a:rPr lang="ko-KR" altLang="en-US" dirty="0"/>
              <a:t>성공</a:t>
            </a:r>
            <a:r>
              <a:rPr lang="en-US" altLang="ko-KR" dirty="0"/>
              <a:t>) : </a:t>
            </a:r>
            <a:r>
              <a:rPr lang="ko-KR" altLang="en-US" dirty="0"/>
              <a:t>요청을 성공적으로 받았음</a:t>
            </a:r>
            <a:endParaRPr lang="en-US" altLang="ko-KR" dirty="0"/>
          </a:p>
          <a:p>
            <a:pPr lvl="1"/>
            <a:r>
              <a:rPr lang="en-US" altLang="ko-KR" sz="2000" dirty="0"/>
              <a:t>200 : OK</a:t>
            </a:r>
            <a:r>
              <a:rPr lang="ko-KR" altLang="en-US" sz="2000" dirty="0"/>
              <a:t> </a:t>
            </a:r>
            <a:r>
              <a:rPr lang="en-US" altLang="ko-KR" sz="2000" dirty="0"/>
              <a:t>- </a:t>
            </a:r>
            <a:r>
              <a:rPr lang="ko-KR" altLang="en-US" sz="2000" dirty="0"/>
              <a:t>오류 없이 전송 성공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202 : Accepted</a:t>
            </a:r>
            <a:r>
              <a:rPr lang="ko-KR" altLang="en-US" sz="2000" dirty="0"/>
              <a:t> </a:t>
            </a:r>
            <a:r>
              <a:rPr lang="en-US" altLang="ko-KR" sz="2000" dirty="0"/>
              <a:t>-</a:t>
            </a:r>
            <a:r>
              <a:rPr lang="ko-KR" altLang="en-US" sz="2000" dirty="0"/>
              <a:t> 서버가 클라이언트의 요청을 수락함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....</a:t>
            </a:r>
            <a:endParaRPr lang="en-US" altLang="ko-KR" dirty="0"/>
          </a:p>
          <a:p>
            <a:r>
              <a:rPr lang="en-US" altLang="ko-KR" dirty="0"/>
              <a:t>3xx(</a:t>
            </a:r>
            <a:r>
              <a:rPr lang="ko-KR" altLang="en-US" dirty="0" err="1"/>
              <a:t>리다이렉션</a:t>
            </a:r>
            <a:r>
              <a:rPr lang="en-US" altLang="ko-KR" dirty="0"/>
              <a:t>) : </a:t>
            </a:r>
            <a:r>
              <a:rPr lang="ko-KR" altLang="en-US" dirty="0"/>
              <a:t>요청 완료를 위해 추가 작업 조치가 필요함</a:t>
            </a:r>
            <a:endParaRPr lang="en-US" altLang="ko-KR" dirty="0"/>
          </a:p>
          <a:p>
            <a:pPr lvl="1"/>
            <a:r>
              <a:rPr lang="en-US" altLang="ko-KR" sz="2000" dirty="0"/>
              <a:t>300 : Multiple Choices -</a:t>
            </a:r>
            <a:r>
              <a:rPr lang="ko-KR" altLang="en-US" sz="2000" dirty="0"/>
              <a:t> 최근에 옮겨진 데이터를 요청</a:t>
            </a:r>
            <a:endParaRPr lang="en-US" altLang="ko-KR" sz="2000" dirty="0"/>
          </a:p>
          <a:p>
            <a:pPr lvl="1"/>
            <a:r>
              <a:rPr lang="en-US" altLang="ko-KR" sz="2000" dirty="0"/>
              <a:t>301 : Moved Permanently – </a:t>
            </a:r>
            <a:r>
              <a:rPr lang="ko-KR" altLang="en-US" sz="2000" dirty="0"/>
              <a:t>요구한 데이터를 변경된 </a:t>
            </a:r>
            <a:r>
              <a:rPr lang="en-US" altLang="ko-KR" sz="2000" dirty="0"/>
              <a:t>URL </a:t>
            </a:r>
            <a:r>
              <a:rPr lang="ko-KR" altLang="en-US" sz="2000" dirty="0"/>
              <a:t>에서 찾았음</a:t>
            </a:r>
            <a:endParaRPr lang="en-US" altLang="ko-KR" sz="2000" dirty="0"/>
          </a:p>
          <a:p>
            <a:pPr lvl="1"/>
            <a:r>
              <a:rPr lang="en-US" altLang="ko-KR" sz="2000" dirty="0"/>
              <a:t>….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2350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5B345-127B-4DF9-945C-A41B01FA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응답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D102A-90B2-442A-99CB-A70F3FE50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4xx(</a:t>
            </a:r>
            <a:r>
              <a:rPr lang="ko-KR" altLang="en-US" dirty="0"/>
              <a:t>클라이언트 오류</a:t>
            </a:r>
            <a:r>
              <a:rPr lang="en-US" altLang="ko-KR" dirty="0"/>
              <a:t>) : </a:t>
            </a:r>
            <a:r>
              <a:rPr lang="ko-KR" altLang="en-US" dirty="0"/>
              <a:t>요청의 문법이 잘못되었거나 처리 불가</a:t>
            </a:r>
            <a:endParaRPr lang="en-US" altLang="ko-KR" dirty="0"/>
          </a:p>
          <a:p>
            <a:pPr lvl="1"/>
            <a:r>
              <a:rPr lang="en-US" altLang="ko-KR" sz="2000" dirty="0"/>
              <a:t>400 : Bad Request – </a:t>
            </a:r>
            <a:r>
              <a:rPr lang="ko-KR" altLang="en-US" sz="2000" dirty="0"/>
              <a:t>요청 실패</a:t>
            </a:r>
            <a:r>
              <a:rPr lang="en-US" altLang="ko-KR" sz="2000" dirty="0"/>
              <a:t>, </a:t>
            </a:r>
            <a:r>
              <a:rPr lang="ko-KR" altLang="en-US" sz="2000" dirty="0"/>
              <a:t>문법상 오류가 있어서 서버가 요청사항을 이해하지 못함</a:t>
            </a:r>
            <a:endParaRPr lang="en-US" altLang="ko-KR" sz="2000" dirty="0"/>
          </a:p>
          <a:p>
            <a:pPr lvl="1"/>
            <a:r>
              <a:rPr lang="en-US" altLang="ko-KR" sz="2000" dirty="0"/>
              <a:t>404 : Not Found – </a:t>
            </a:r>
            <a:r>
              <a:rPr lang="ko-KR" altLang="en-US" sz="2000" dirty="0"/>
              <a:t>문서를 찾을 수 없음</a:t>
            </a:r>
            <a:r>
              <a:rPr lang="en-US" altLang="ko-KR" sz="2000" dirty="0"/>
              <a:t>. </a:t>
            </a:r>
            <a:r>
              <a:rPr lang="ko-KR" altLang="en-US" sz="2000" dirty="0"/>
              <a:t>서버가 요청한 파일이나 스크립트를 찾지 못함</a:t>
            </a:r>
            <a:endParaRPr lang="en-US" altLang="ko-KR" sz="2000" dirty="0"/>
          </a:p>
          <a:p>
            <a:pPr lvl="1"/>
            <a:r>
              <a:rPr lang="en-US" altLang="ko-KR" sz="2000" dirty="0"/>
              <a:t>….</a:t>
            </a:r>
            <a:endParaRPr lang="en-US" altLang="ko-KR" dirty="0"/>
          </a:p>
          <a:p>
            <a:r>
              <a:rPr lang="en-US" altLang="ko-KR" dirty="0"/>
              <a:t>5xx(</a:t>
            </a:r>
            <a:r>
              <a:rPr lang="ko-KR" altLang="en-US" dirty="0"/>
              <a:t>서버오류</a:t>
            </a:r>
            <a:r>
              <a:rPr lang="en-US" altLang="ko-KR" dirty="0"/>
              <a:t>) : </a:t>
            </a:r>
            <a:r>
              <a:rPr lang="ko-KR" altLang="en-US" dirty="0"/>
              <a:t>서버가 명백히 유효한 요청에 대한 충족 실패</a:t>
            </a:r>
            <a:endParaRPr lang="en-US" altLang="ko-KR" dirty="0"/>
          </a:p>
          <a:p>
            <a:pPr lvl="1"/>
            <a:r>
              <a:rPr lang="en-US" altLang="ko-KR" sz="2000" dirty="0"/>
              <a:t>500 : Internal Server Error – </a:t>
            </a:r>
            <a:r>
              <a:rPr lang="ko-KR" altLang="en-US" sz="2000" dirty="0"/>
              <a:t>서버 내부 오류</a:t>
            </a:r>
            <a:endParaRPr lang="en-US" altLang="ko-KR" sz="2000" dirty="0"/>
          </a:p>
          <a:p>
            <a:pPr lvl="1"/>
            <a:r>
              <a:rPr lang="en-US" altLang="ko-KR" sz="2000" dirty="0"/>
              <a:t>502 : Bad gateway – </a:t>
            </a:r>
            <a:r>
              <a:rPr lang="ko-KR" altLang="en-US" sz="2000" dirty="0"/>
              <a:t>게이트웨이 상태 나쁨</a:t>
            </a:r>
            <a:endParaRPr lang="en-US" altLang="ko-KR" sz="2000" dirty="0"/>
          </a:p>
          <a:p>
            <a:pPr lvl="1"/>
            <a:r>
              <a:rPr lang="en-US" altLang="ko-KR" sz="2000" dirty="0"/>
              <a:t>504 : Gateway timeout – </a:t>
            </a:r>
            <a:r>
              <a:rPr lang="ko-KR" altLang="en-US" sz="2000" dirty="0"/>
              <a:t>프록시나 게이트웨이의 역할을 하는 서버에서 볼 수 있음</a:t>
            </a:r>
            <a:r>
              <a:rPr lang="en-US" altLang="ko-KR" sz="2000" dirty="0"/>
              <a:t>. </a:t>
            </a:r>
            <a:r>
              <a:rPr lang="ko-KR" altLang="en-US" sz="2000" dirty="0"/>
              <a:t>초기 서버가 원격 서버로부터 응답을 받을 수 없음</a:t>
            </a:r>
          </a:p>
        </p:txBody>
      </p:sp>
    </p:spTree>
    <p:extLst>
      <p:ext uri="{BB962C8B-B14F-4D97-AF65-F5344CB8AC3E}">
        <p14:creationId xmlns:p14="http://schemas.microsoft.com/office/powerpoint/2010/main" val="1960638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50BD4-6C05-408E-9550-69BDEF00D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err="1"/>
              <a:t>버전별</a:t>
            </a:r>
            <a:r>
              <a:rPr lang="ko-KR" altLang="en-US" dirty="0"/>
              <a:t>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88ED9-B5EE-4151-8B85-110603078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722"/>
            <a:ext cx="10515600" cy="4351338"/>
          </a:xfrm>
        </p:spPr>
        <p:txBody>
          <a:bodyPr/>
          <a:lstStyle/>
          <a:p>
            <a:r>
              <a:rPr lang="en-US" altLang="ko-KR" dirty="0"/>
              <a:t>HTTP/1.1 </a:t>
            </a:r>
            <a:r>
              <a:rPr lang="ko-KR" altLang="en-US" dirty="0"/>
              <a:t>이 느린 이유</a:t>
            </a:r>
            <a:endParaRPr lang="en-US" altLang="ko-KR" dirty="0"/>
          </a:p>
          <a:p>
            <a:pPr lvl="1"/>
            <a:r>
              <a:rPr lang="ko-KR" altLang="en-US" dirty="0" err="1"/>
              <a:t>연결당</a:t>
            </a:r>
            <a:r>
              <a:rPr lang="ko-KR" altLang="en-US" dirty="0"/>
              <a:t> 하나의 요청과 응답을 처리함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HOL(Head Of Line) Blocking 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-&gt;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특정 응답 지연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문제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</a:p>
          <a:p>
            <a:pPr marL="457200" lvl="1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lvl="1"/>
            <a:r>
              <a:rPr lang="en-US" altLang="ko-KR" dirty="0"/>
              <a:t>RTT(Round Trip Time) </a:t>
            </a:r>
          </a:p>
          <a:p>
            <a:pPr marL="457200" lvl="1" indent="0">
              <a:buNone/>
            </a:pPr>
            <a:r>
              <a:rPr lang="en-US" altLang="ko-KR" dirty="0"/>
              <a:t>  -&gt; </a:t>
            </a:r>
            <a:r>
              <a:rPr lang="ko-KR" altLang="en-US" dirty="0"/>
              <a:t>패킷 왕복 시간 증가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무거운 헤더 구조</a:t>
            </a:r>
            <a:r>
              <a:rPr lang="en-US" altLang="ko-KR" dirty="0"/>
              <a:t> (</a:t>
            </a:r>
            <a:r>
              <a:rPr lang="ko-KR" altLang="en-US" dirty="0"/>
              <a:t>특히 쿠키 때문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6BCFAB-5A46-480A-9BA3-EEE8EAB8E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651" y="913047"/>
            <a:ext cx="383857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450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D52C9-1E3A-4B37-BF80-9351E7D0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err="1"/>
              <a:t>버전별</a:t>
            </a:r>
            <a:r>
              <a:rPr lang="ko-KR" altLang="en-US" dirty="0"/>
              <a:t> 차이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4B1F7A-3E78-4F5D-B322-BEEA7F853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ko-KR" altLang="en-US" b="0" i="0" dirty="0">
                <a:effectLst/>
                <a:latin typeface="Helvetica Neue"/>
              </a:rPr>
              <a:t>한 커넥션에 여러 개의 메시지를 동시에 주고받을 수 있음</a:t>
            </a:r>
            <a:endParaRPr lang="en-US" altLang="ko-KR" b="0" i="0" dirty="0">
              <a:effectLst/>
              <a:latin typeface="Helvetica Neue"/>
            </a:endParaRPr>
          </a:p>
          <a:p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9A8DCE-E401-4904-A6D6-2DA23CD72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948" y="2767055"/>
            <a:ext cx="3760303" cy="409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A35EE91-94D2-4EC4-99BB-1B6131CB0B17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Helvetica Neue"/>
              </a:rPr>
              <a:t>요청 리소스간 의존관계</a:t>
            </a:r>
            <a:r>
              <a:rPr lang="en-US" altLang="ko-KR" dirty="0">
                <a:latin typeface="Helvetica Neue"/>
              </a:rPr>
              <a:t>(</a:t>
            </a:r>
            <a:r>
              <a:rPr lang="ko-KR" altLang="en-US" dirty="0">
                <a:latin typeface="Helvetica Neue"/>
              </a:rPr>
              <a:t>우선순위</a:t>
            </a:r>
            <a:r>
              <a:rPr lang="en-US" altLang="ko-KR" dirty="0">
                <a:latin typeface="Helvetica Neue"/>
              </a:rPr>
              <a:t>)</a:t>
            </a:r>
            <a:r>
              <a:rPr lang="ko-KR" altLang="en-US" dirty="0">
                <a:latin typeface="Helvetica Neue"/>
              </a:rPr>
              <a:t> 설정</a:t>
            </a:r>
            <a:endParaRPr lang="en-US" altLang="ko-KR" dirty="0">
              <a:latin typeface="Helvetica Neue"/>
            </a:endParaRP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642B0A-3B2A-43A8-8ADD-DA0060072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429000"/>
            <a:ext cx="5553164" cy="263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22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D52C9-1E3A-4B37-BF80-9351E7D0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err="1"/>
              <a:t>버전별</a:t>
            </a:r>
            <a:r>
              <a:rPr lang="ko-KR" altLang="en-US" dirty="0"/>
              <a:t> 차이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4B1F7A-3E78-4F5D-B322-BEEA7F853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ko-KR" altLang="en-US" dirty="0">
                <a:latin typeface="Helvetica Neue"/>
              </a:rPr>
              <a:t>서버 </a:t>
            </a:r>
            <a:r>
              <a:rPr lang="ko-KR" altLang="en-US" dirty="0" err="1">
                <a:latin typeface="Helvetica Neue"/>
              </a:rPr>
              <a:t>푸쉬</a:t>
            </a:r>
            <a:endParaRPr lang="en-US" altLang="ko-KR" dirty="0">
              <a:latin typeface="Helvetica Neue"/>
            </a:endParaRPr>
          </a:p>
          <a:p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A35EE91-94D2-4EC4-99BB-1B6131CB0B17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Helvetica Neue"/>
              </a:rPr>
              <a:t>헤더 압축 </a:t>
            </a:r>
            <a:r>
              <a:rPr lang="en-US" altLang="ko-KR" dirty="0">
                <a:latin typeface="Helvetica Neue"/>
              </a:rPr>
              <a:t>(HPACK)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47013AD-EAD0-4C67-9583-CAB88793D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06" y="3192448"/>
            <a:ext cx="476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C82BA64-A5F0-48C3-8869-49AC87C64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804" y="2581192"/>
            <a:ext cx="6611644" cy="373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576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5A741-E5A6-4DBF-B5C0-EB10FC103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8800" dirty="0"/>
              <a:t>보안 문서</a:t>
            </a:r>
          </a:p>
        </p:txBody>
      </p:sp>
    </p:spTree>
    <p:extLst>
      <p:ext uri="{BB962C8B-B14F-4D97-AF65-F5344CB8AC3E}">
        <p14:creationId xmlns:p14="http://schemas.microsoft.com/office/powerpoint/2010/main" val="3766514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DB38D-63F5-4CD1-A5BE-9CB58542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HTTP(</a:t>
            </a:r>
            <a:r>
              <a:rPr lang="en-US" altLang="ko-KR" dirty="0" err="1"/>
              <a:t>HyperText</a:t>
            </a:r>
            <a:r>
              <a:rPr lang="en-US" altLang="ko-KR" dirty="0"/>
              <a:t> Transfer Protocol) </a:t>
            </a:r>
            <a:r>
              <a:rPr lang="ko-KR" altLang="en-US" dirty="0"/>
              <a:t>역사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2FE5F-BCE3-4C33-994E-50D298334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1989</a:t>
            </a:r>
            <a:r>
              <a:rPr lang="ko-KR" altLang="en-US" dirty="0"/>
              <a:t>년 </a:t>
            </a:r>
            <a:r>
              <a:rPr lang="en-US" altLang="ko-KR" dirty="0"/>
              <a:t>WWW Project </a:t>
            </a:r>
            <a:r>
              <a:rPr lang="ko-KR" altLang="en-US" dirty="0"/>
              <a:t>발표 </a:t>
            </a:r>
            <a:r>
              <a:rPr lang="en-US" altLang="ko-KR" dirty="0"/>
              <a:t>-&gt; </a:t>
            </a:r>
            <a:r>
              <a:rPr lang="ko-KR" altLang="en-US" dirty="0"/>
              <a:t>최초의 </a:t>
            </a:r>
            <a:r>
              <a:rPr lang="en-US" altLang="ko-KR" dirty="0"/>
              <a:t>HTTP </a:t>
            </a:r>
            <a:r>
              <a:rPr lang="ko-KR" altLang="en-US" dirty="0"/>
              <a:t>프로토콜 발명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1991</a:t>
            </a:r>
            <a:r>
              <a:rPr lang="ko-KR" altLang="en-US" dirty="0"/>
              <a:t>년</a:t>
            </a:r>
            <a:r>
              <a:rPr lang="en-US" altLang="ko-KR" dirty="0"/>
              <a:t> HTTP/0.9 </a:t>
            </a:r>
            <a:r>
              <a:rPr lang="ko-KR" altLang="en-US" dirty="0"/>
              <a:t>발표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1996</a:t>
            </a:r>
            <a:r>
              <a:rPr lang="ko-KR" altLang="en-US" dirty="0"/>
              <a:t>년 </a:t>
            </a:r>
            <a:r>
              <a:rPr lang="en-US" altLang="ko-KR" dirty="0"/>
              <a:t>RFC1945(</a:t>
            </a:r>
            <a:r>
              <a:rPr lang="ko-KR" altLang="en-US" dirty="0"/>
              <a:t>표준문서</a:t>
            </a:r>
            <a:r>
              <a:rPr lang="en-US" altLang="ko-KR" dirty="0"/>
              <a:t>) HTTP/1.0</a:t>
            </a:r>
          </a:p>
          <a:p>
            <a:endParaRPr lang="en-US" altLang="ko-KR" dirty="0"/>
          </a:p>
          <a:p>
            <a:r>
              <a:rPr lang="en-US" altLang="ko-KR" dirty="0"/>
              <a:t>1997</a:t>
            </a:r>
            <a:r>
              <a:rPr lang="ko-KR" altLang="en-US" dirty="0"/>
              <a:t>년 </a:t>
            </a:r>
            <a:r>
              <a:rPr lang="en-US" altLang="ko-KR" dirty="0"/>
              <a:t>HTTP/1.1 </a:t>
            </a:r>
            <a:r>
              <a:rPr lang="ko-KR" altLang="en-US" dirty="0"/>
              <a:t>출시 </a:t>
            </a:r>
            <a:r>
              <a:rPr lang="en-US" altLang="ko-KR" dirty="0"/>
              <a:t>-&gt; </a:t>
            </a:r>
            <a:r>
              <a:rPr lang="ko-KR" altLang="en-US" dirty="0"/>
              <a:t>개선 및 업데이트는</a:t>
            </a:r>
            <a:r>
              <a:rPr lang="en-US" altLang="ko-KR" dirty="0"/>
              <a:t> 1999</a:t>
            </a:r>
            <a:r>
              <a:rPr lang="ko-KR" altLang="en-US" dirty="0"/>
              <a:t>년 </a:t>
            </a:r>
            <a:r>
              <a:rPr lang="en-US" altLang="ko-KR" dirty="0"/>
              <a:t>RFC2616</a:t>
            </a:r>
          </a:p>
          <a:p>
            <a:endParaRPr lang="en-US" altLang="ko-KR" dirty="0"/>
          </a:p>
          <a:p>
            <a:r>
              <a:rPr lang="en-US" altLang="ko-KR" dirty="0"/>
              <a:t>2007</a:t>
            </a:r>
            <a:r>
              <a:rPr lang="ko-KR" altLang="en-US" dirty="0"/>
              <a:t>년 </a:t>
            </a:r>
            <a:r>
              <a:rPr lang="en-US" altLang="ko-KR" dirty="0" err="1"/>
              <a:t>HTTPbis</a:t>
            </a:r>
            <a:r>
              <a:rPr lang="en-US" altLang="ko-KR" dirty="0"/>
              <a:t> </a:t>
            </a:r>
            <a:r>
              <a:rPr lang="ko-KR" altLang="en-US" dirty="0" err="1"/>
              <a:t>워킹그룹</a:t>
            </a:r>
            <a:r>
              <a:rPr lang="ko-KR" altLang="en-US" dirty="0"/>
              <a:t> 창설 및 </a:t>
            </a:r>
            <a:r>
              <a:rPr lang="en-US" altLang="ko-KR" dirty="0"/>
              <a:t>HTTP/1.1 </a:t>
            </a:r>
            <a:r>
              <a:rPr lang="ko-KR" altLang="en-US" dirty="0"/>
              <a:t>업데이트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2015</a:t>
            </a:r>
            <a:r>
              <a:rPr lang="ko-KR" altLang="en-US" dirty="0"/>
              <a:t>년 </a:t>
            </a:r>
            <a:r>
              <a:rPr lang="en-US" altLang="ko-KR" dirty="0"/>
              <a:t>HTTP/2 </a:t>
            </a:r>
            <a:r>
              <a:rPr lang="ko-KR" altLang="en-US" dirty="0"/>
              <a:t>출시</a:t>
            </a:r>
          </a:p>
        </p:txBody>
      </p:sp>
    </p:spTree>
    <p:extLst>
      <p:ext uri="{BB962C8B-B14F-4D97-AF65-F5344CB8AC3E}">
        <p14:creationId xmlns:p14="http://schemas.microsoft.com/office/powerpoint/2010/main" val="73175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87C8FAE-D344-48AE-8981-886860584A5D}"/>
              </a:ext>
            </a:extLst>
          </p:cNvPr>
          <p:cNvSpPr/>
          <p:nvPr/>
        </p:nvSpPr>
        <p:spPr>
          <a:xfrm>
            <a:off x="713628" y="2800706"/>
            <a:ext cx="10412896" cy="356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7551F-D92E-452D-AB94-053AD073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프로토콜이란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A287E3-786F-49D7-8038-BC0700B01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W3 </a:t>
            </a:r>
            <a:r>
              <a:rPr lang="ko-KR" altLang="en-US" dirty="0"/>
              <a:t>상에서 서버와 클라이언트가 정보를 주고받기 위해 사용하는 통신 규약 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164252-CFD5-42AE-93D8-D1A9B7953BAD}"/>
              </a:ext>
            </a:extLst>
          </p:cNvPr>
          <p:cNvSpPr/>
          <p:nvPr/>
        </p:nvSpPr>
        <p:spPr>
          <a:xfrm>
            <a:off x="4747590" y="4176423"/>
            <a:ext cx="2344973" cy="814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웹 브라우저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185966A-2F6A-4EB4-9674-3CB1362910D3}"/>
              </a:ext>
            </a:extLst>
          </p:cNvPr>
          <p:cNvSpPr/>
          <p:nvPr/>
        </p:nvSpPr>
        <p:spPr>
          <a:xfrm>
            <a:off x="8182553" y="4176423"/>
            <a:ext cx="2344973" cy="814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웹 서버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77A5F9-13BC-4D14-9579-7770A9056673}"/>
              </a:ext>
            </a:extLst>
          </p:cNvPr>
          <p:cNvSpPr/>
          <p:nvPr/>
        </p:nvSpPr>
        <p:spPr>
          <a:xfrm>
            <a:off x="1312627" y="4176423"/>
            <a:ext cx="2344973" cy="814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00B4076B-2AB6-4595-8817-BDB2783C0238}"/>
              </a:ext>
            </a:extLst>
          </p:cNvPr>
          <p:cNvSpPr/>
          <p:nvPr/>
        </p:nvSpPr>
        <p:spPr>
          <a:xfrm>
            <a:off x="3466769" y="3651637"/>
            <a:ext cx="1590261" cy="379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07BABC3-92AF-4E1E-B676-E041BA888890}"/>
              </a:ext>
            </a:extLst>
          </p:cNvPr>
          <p:cNvSpPr/>
          <p:nvPr/>
        </p:nvSpPr>
        <p:spPr>
          <a:xfrm>
            <a:off x="6814268" y="3651637"/>
            <a:ext cx="1590261" cy="379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AE62F12-62A4-4205-9451-DC81947E9200}"/>
              </a:ext>
            </a:extLst>
          </p:cNvPr>
          <p:cNvSpPr/>
          <p:nvPr/>
        </p:nvSpPr>
        <p:spPr>
          <a:xfrm rot="10800000">
            <a:off x="6814268" y="5135978"/>
            <a:ext cx="1590261" cy="379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456348D-2367-4559-8C53-74D130AC74D7}"/>
              </a:ext>
            </a:extLst>
          </p:cNvPr>
          <p:cNvSpPr/>
          <p:nvPr/>
        </p:nvSpPr>
        <p:spPr>
          <a:xfrm rot="10800000">
            <a:off x="3466768" y="5135978"/>
            <a:ext cx="1590261" cy="379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2EAE62-8FFE-488D-80EE-B50120A2A64C}"/>
              </a:ext>
            </a:extLst>
          </p:cNvPr>
          <p:cNvSpPr/>
          <p:nvPr/>
        </p:nvSpPr>
        <p:spPr>
          <a:xfrm>
            <a:off x="653995" y="2681577"/>
            <a:ext cx="2344973" cy="814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World</a:t>
            </a:r>
            <a:r>
              <a:rPr lang="ko-KR" altLang="en-US" dirty="0"/>
              <a:t> </a:t>
            </a:r>
            <a:r>
              <a:rPr lang="en-US" altLang="ko-KR" dirty="0"/>
              <a:t>Wide</a:t>
            </a:r>
            <a:r>
              <a:rPr lang="ko-KR" altLang="en-US" dirty="0"/>
              <a:t> </a:t>
            </a:r>
            <a:r>
              <a:rPr lang="en-US" altLang="ko-KR" dirty="0"/>
              <a:t>Web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894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5D1F3-B732-4E50-B708-A7427E73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메시지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21648-E75B-423A-989A-7F28AFBC0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시작 라인 </a:t>
            </a:r>
            <a:r>
              <a:rPr lang="en-US" altLang="ko-KR" dirty="0"/>
              <a:t>, </a:t>
            </a:r>
            <a:r>
              <a:rPr lang="ko-KR" altLang="en-US" dirty="0"/>
              <a:t>헤더</a:t>
            </a:r>
            <a:r>
              <a:rPr lang="en-US" altLang="ko-KR" dirty="0"/>
              <a:t>, </a:t>
            </a:r>
            <a:r>
              <a:rPr lang="ko-KR" altLang="en-US" dirty="0"/>
              <a:t>바디 로 구성됨</a:t>
            </a:r>
            <a:endParaRPr lang="en-US" altLang="ko-KR" dirty="0"/>
          </a:p>
          <a:p>
            <a:r>
              <a:rPr lang="ko-KR" altLang="en-US" dirty="0"/>
              <a:t>시작 라인 </a:t>
            </a:r>
            <a:r>
              <a:rPr lang="en-US" altLang="ko-KR" dirty="0"/>
              <a:t>: </a:t>
            </a:r>
            <a:r>
              <a:rPr lang="ko-KR" altLang="en-US" dirty="0"/>
              <a:t>첫 번째 줄은 무조건 시작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라인이 되며 두 줄이상이 될 수 없음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헤더 </a:t>
            </a:r>
            <a:r>
              <a:rPr lang="en-US" altLang="ko-KR" dirty="0"/>
              <a:t>: </a:t>
            </a:r>
            <a:r>
              <a:rPr lang="ko-KR" altLang="en-US" dirty="0"/>
              <a:t>첫 줄을 제외한 공백라인 전까지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요청과 응답의 추가정보를 담고 있음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바디 </a:t>
            </a:r>
            <a:r>
              <a:rPr lang="en-US" altLang="ko-KR" dirty="0"/>
              <a:t>: </a:t>
            </a:r>
            <a:r>
              <a:rPr lang="ko-KR" altLang="en-US" dirty="0"/>
              <a:t>공백 라인 뒤의 모든 라인으로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/>
              <a:t>이루어져있음</a:t>
            </a:r>
            <a:r>
              <a:rPr lang="en-US" altLang="ko-KR" dirty="0"/>
              <a:t>, </a:t>
            </a:r>
            <a:r>
              <a:rPr lang="ko-KR" altLang="en-US" dirty="0"/>
              <a:t>실제 메시지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0B5349-B21B-4DD3-99C9-9C3B57DB50F6}"/>
              </a:ext>
            </a:extLst>
          </p:cNvPr>
          <p:cNvSpPr/>
          <p:nvPr/>
        </p:nvSpPr>
        <p:spPr>
          <a:xfrm>
            <a:off x="7610060" y="1547329"/>
            <a:ext cx="4157870" cy="5565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 라인 </a:t>
            </a:r>
            <a:r>
              <a:rPr lang="en-US" altLang="ko-KR" dirty="0"/>
              <a:t>: 1</a:t>
            </a:r>
            <a:r>
              <a:rPr lang="ko-KR" altLang="en-US" dirty="0"/>
              <a:t>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FFBFE5-B25E-4B9D-A93E-33A25EBFCFC8}"/>
              </a:ext>
            </a:extLst>
          </p:cNvPr>
          <p:cNvSpPr/>
          <p:nvPr/>
        </p:nvSpPr>
        <p:spPr>
          <a:xfrm>
            <a:off x="7610060" y="2238857"/>
            <a:ext cx="4157870" cy="17288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헤더 </a:t>
            </a:r>
            <a:r>
              <a:rPr lang="en-US" altLang="ko-KR" dirty="0"/>
              <a:t>: </a:t>
            </a:r>
            <a:r>
              <a:rPr lang="ko-KR" altLang="en-US" dirty="0"/>
              <a:t>공백 라인</a:t>
            </a:r>
            <a:r>
              <a:rPr lang="en-US" altLang="ko-KR" dirty="0"/>
              <a:t>(CRLF)</a:t>
            </a:r>
            <a:r>
              <a:rPr lang="ko-KR" altLang="en-US" dirty="0"/>
              <a:t> 전까지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58C6FA-7032-4824-9BDB-A100943494C6}"/>
              </a:ext>
            </a:extLst>
          </p:cNvPr>
          <p:cNvSpPr/>
          <p:nvPr/>
        </p:nvSpPr>
        <p:spPr>
          <a:xfrm>
            <a:off x="7610060" y="4102638"/>
            <a:ext cx="4157870" cy="5565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공백 라인 </a:t>
            </a:r>
            <a:r>
              <a:rPr lang="en-US" altLang="ko-KR" dirty="0"/>
              <a:t>: 1</a:t>
            </a:r>
            <a:r>
              <a:rPr lang="ko-KR" altLang="en-US" dirty="0"/>
              <a:t>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2933E9-8E0F-4477-BB02-3FC477896DE1}"/>
              </a:ext>
            </a:extLst>
          </p:cNvPr>
          <p:cNvSpPr/>
          <p:nvPr/>
        </p:nvSpPr>
        <p:spPr>
          <a:xfrm>
            <a:off x="7610060" y="4794166"/>
            <a:ext cx="4157870" cy="17288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바디 </a:t>
            </a:r>
            <a:r>
              <a:rPr lang="en-US" altLang="ko-KR" dirty="0"/>
              <a:t>: </a:t>
            </a:r>
            <a:r>
              <a:rPr lang="ko-KR" altLang="en-US" dirty="0"/>
              <a:t>나머지 라인 전부</a:t>
            </a:r>
          </a:p>
        </p:txBody>
      </p:sp>
    </p:spTree>
    <p:extLst>
      <p:ext uri="{BB962C8B-B14F-4D97-AF65-F5344CB8AC3E}">
        <p14:creationId xmlns:p14="http://schemas.microsoft.com/office/powerpoint/2010/main" val="313408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74F62-05D7-4211-93D0-DD692D1E3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</a:t>
            </a:r>
            <a:r>
              <a:rPr lang="ko-KR" altLang="en-US" dirty="0"/>
              <a:t> 메시지 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A01E393-CF28-4C7C-811E-6BFABBCF5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080" t="9581" r="3111" b="32140"/>
          <a:stretch/>
        </p:blipFill>
        <p:spPr>
          <a:xfrm>
            <a:off x="905537" y="1996318"/>
            <a:ext cx="9168766" cy="2535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0E834BB-2757-4DA0-BC0D-99CC9C3F6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537" y="4639045"/>
            <a:ext cx="5407798" cy="174251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C9D99F5-7AE6-4FE0-8ADA-B209639B15E9}"/>
              </a:ext>
            </a:extLst>
          </p:cNvPr>
          <p:cNvSpPr/>
          <p:nvPr/>
        </p:nvSpPr>
        <p:spPr>
          <a:xfrm>
            <a:off x="3252746" y="1797490"/>
            <a:ext cx="2843254" cy="7116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요청 메시지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16030A-6B6C-47A5-8636-A2AD89BF4692}"/>
              </a:ext>
            </a:extLst>
          </p:cNvPr>
          <p:cNvSpPr/>
          <p:nvPr/>
        </p:nvSpPr>
        <p:spPr>
          <a:xfrm>
            <a:off x="3252746" y="5669915"/>
            <a:ext cx="2843254" cy="7116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응답 메시지</a:t>
            </a:r>
          </a:p>
        </p:txBody>
      </p:sp>
    </p:spTree>
    <p:extLst>
      <p:ext uri="{BB962C8B-B14F-4D97-AF65-F5344CB8AC3E}">
        <p14:creationId xmlns:p14="http://schemas.microsoft.com/office/powerpoint/2010/main" val="1230302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0583E-DA72-4ABC-BAB7-B17551C1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 라인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B78198-DF53-4190-93BC-8444303A4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요청 메시지인지 </a:t>
            </a:r>
            <a:r>
              <a:rPr lang="en-US" altLang="ko-KR" dirty="0"/>
              <a:t>or </a:t>
            </a:r>
            <a:r>
              <a:rPr lang="ko-KR" altLang="en-US" dirty="0"/>
              <a:t>응답 메시지인지 구별</a:t>
            </a:r>
            <a:endParaRPr lang="en-US" altLang="ko-KR" dirty="0"/>
          </a:p>
          <a:p>
            <a:r>
              <a:rPr lang="ko-KR" altLang="en-US" dirty="0"/>
              <a:t>요청 </a:t>
            </a:r>
            <a:r>
              <a:rPr lang="en-US" altLang="ko-KR" dirty="0"/>
              <a:t>: Method, </a:t>
            </a:r>
            <a:r>
              <a:rPr lang="ko-KR" altLang="en-US" dirty="0"/>
              <a:t>경로 및 질의정보</a:t>
            </a:r>
            <a:r>
              <a:rPr lang="en-US" altLang="ko-KR" dirty="0"/>
              <a:t>, HTTP Version </a:t>
            </a:r>
            <a:r>
              <a:rPr lang="ko-KR" altLang="en-US" dirty="0"/>
              <a:t>으로 구성</a:t>
            </a:r>
            <a:endParaRPr lang="en-US" altLang="ko-KR" dirty="0"/>
          </a:p>
          <a:p>
            <a:r>
              <a:rPr lang="ko-KR" altLang="en-US" dirty="0"/>
              <a:t>응답 </a:t>
            </a:r>
            <a:r>
              <a:rPr lang="en-US" altLang="ko-KR" dirty="0"/>
              <a:t>: HTTP Version, </a:t>
            </a:r>
            <a:r>
              <a:rPr lang="ko-KR" altLang="en-US" dirty="0"/>
              <a:t>응답 메시지 로 구성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내용 개체 틀 3">
            <a:extLst>
              <a:ext uri="{FF2B5EF4-FFF2-40B4-BE49-F238E27FC236}">
                <a16:creationId xmlns:a16="http://schemas.microsoft.com/office/drawing/2014/main" id="{71752D28-7D9E-43D5-8EBA-4D8655A1E5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5" t="9493" r="81020" b="85345"/>
          <a:stretch/>
        </p:blipFill>
        <p:spPr>
          <a:xfrm>
            <a:off x="930302" y="3842979"/>
            <a:ext cx="6830171" cy="9045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7CF3FF-7E2E-4131-AE40-D091AC76B3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075" b="88456"/>
          <a:stretch/>
        </p:blipFill>
        <p:spPr>
          <a:xfrm>
            <a:off x="993001" y="4994103"/>
            <a:ext cx="5798881" cy="98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0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69568-D7F4-4A8E-B554-510E8A5E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</a:t>
            </a:r>
            <a:r>
              <a:rPr lang="ko-KR" altLang="en-US" dirty="0"/>
              <a:t> 메서드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0330F05-0880-4A12-847D-0D908898A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57456"/>
            <a:ext cx="10515600" cy="3887676"/>
          </a:xfrm>
        </p:spPr>
      </p:pic>
    </p:spTree>
    <p:extLst>
      <p:ext uri="{BB962C8B-B14F-4D97-AF65-F5344CB8AC3E}">
        <p14:creationId xmlns:p14="http://schemas.microsoft.com/office/powerpoint/2010/main" val="424995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F3898-5708-4CC2-A0DC-6F11EF278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메서드 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89944-AE1D-467E-B437-9B1A96CE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안전 </a:t>
            </a:r>
            <a:r>
              <a:rPr lang="en-US" altLang="ko-KR" dirty="0"/>
              <a:t>(Safe Methods)</a:t>
            </a:r>
          </a:p>
          <a:p>
            <a:pPr lvl="1"/>
            <a:r>
              <a:rPr lang="ko-KR" altLang="en-US" dirty="0"/>
              <a:t>메서드를 호출 시 서버에 영향을 주는가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멱등</a:t>
            </a:r>
            <a:r>
              <a:rPr lang="ko-KR" altLang="en-US" dirty="0"/>
              <a:t> </a:t>
            </a:r>
            <a:r>
              <a:rPr lang="en-US" altLang="ko-KR" dirty="0"/>
              <a:t>(Idempotent Methods)</a:t>
            </a:r>
          </a:p>
          <a:p>
            <a:pPr lvl="1"/>
            <a:r>
              <a:rPr lang="ko-KR" altLang="en-US" dirty="0"/>
              <a:t>연산을 여러 번 적용하더라도 같은 응답이 돌아오는가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캐시가능 </a:t>
            </a:r>
            <a:r>
              <a:rPr lang="en-US" altLang="ko-KR" dirty="0"/>
              <a:t>(Cacheable Methods)</a:t>
            </a:r>
          </a:p>
          <a:p>
            <a:pPr lvl="1"/>
            <a:r>
              <a:rPr lang="ko-KR" altLang="en-US" dirty="0"/>
              <a:t>응답으로 받는 메시지를 캐시로 저장가능한가</a:t>
            </a:r>
          </a:p>
        </p:txBody>
      </p:sp>
    </p:spTree>
    <p:extLst>
      <p:ext uri="{BB962C8B-B14F-4D97-AF65-F5344CB8AC3E}">
        <p14:creationId xmlns:p14="http://schemas.microsoft.com/office/powerpoint/2010/main" val="248745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11134</TotalTime>
  <Words>2782</Words>
  <Application>Microsoft Office PowerPoint</Application>
  <PresentationFormat>와이드스크린</PresentationFormat>
  <Paragraphs>448</Paragraphs>
  <Slides>26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8" baseType="lpstr">
      <vt:lpstr>Apple SD Gothic Neo</vt:lpstr>
      <vt:lpstr>AppleSDGothicNeo</vt:lpstr>
      <vt:lpstr>-apple-system</vt:lpstr>
      <vt:lpstr>Helvetica Neue</vt:lpstr>
      <vt:lpstr>Nanum Gothic</vt:lpstr>
      <vt:lpstr>NanumBarunGothic</vt:lpstr>
      <vt:lpstr>Noto Sans KR</vt:lpstr>
      <vt:lpstr>Malgun Gothic</vt:lpstr>
      <vt:lpstr>Malgun Gothic</vt:lpstr>
      <vt:lpstr>Arial</vt:lpstr>
      <vt:lpstr>Arial</vt:lpstr>
      <vt:lpstr>Office 테마</vt:lpstr>
      <vt:lpstr>HTTP 프로토콜</vt:lpstr>
      <vt:lpstr>목차</vt:lpstr>
      <vt:lpstr>HTTP(HyperText Transfer Protocol) 역사</vt:lpstr>
      <vt:lpstr>HTTP 프로토콜이란</vt:lpstr>
      <vt:lpstr>HTTP 메시지 구조</vt:lpstr>
      <vt:lpstr>HTTP 메시지 </vt:lpstr>
      <vt:lpstr>시작 라인</vt:lpstr>
      <vt:lpstr>HTTP 메서드</vt:lpstr>
      <vt:lpstr>HTTP 메서드 속성</vt:lpstr>
      <vt:lpstr>HTTP 메서드 - GET</vt:lpstr>
      <vt:lpstr>HTTP 메서드 - POST</vt:lpstr>
      <vt:lpstr>HTTP 메서드 – PUT</vt:lpstr>
      <vt:lpstr>HTTP 메서드 – DELETE</vt:lpstr>
      <vt:lpstr>HTTP 메서드 – 나머지 </vt:lpstr>
      <vt:lpstr>HTTP 헤더 분류</vt:lpstr>
      <vt:lpstr>공통 헤더(General-Header)</vt:lpstr>
      <vt:lpstr>요청 헤더(Request-Header)</vt:lpstr>
      <vt:lpstr>응답 헤더(Response-Header)</vt:lpstr>
      <vt:lpstr>엔터티 헤더(Entity-Header)</vt:lpstr>
      <vt:lpstr>헤더 변경점</vt:lpstr>
      <vt:lpstr>HTTP 응답 코드</vt:lpstr>
      <vt:lpstr>HTTP 응답 코드</vt:lpstr>
      <vt:lpstr>HTTP 버전별 차이</vt:lpstr>
      <vt:lpstr>HTTP 버전별 차이(2)</vt:lpstr>
      <vt:lpstr>HTTP 버전별 차이(2)</vt:lpstr>
      <vt:lpstr>보안 문서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프로토콜</dc:title>
  <dc:creator>최진우</dc:creator>
  <cp:lastModifiedBy>최 진우</cp:lastModifiedBy>
  <cp:revision>15</cp:revision>
  <dcterms:created xsi:type="dcterms:W3CDTF">2021-10-02T08:15:50Z</dcterms:created>
  <dcterms:modified xsi:type="dcterms:W3CDTF">2021-10-13T01:55:10Z</dcterms:modified>
</cp:coreProperties>
</file>