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0" autoAdjust="0"/>
  </p:normalViewPr>
  <p:slideViewPr>
    <p:cSldViewPr>
      <p:cViewPr varScale="1">
        <p:scale>
          <a:sx n="96" d="100"/>
          <a:sy n="96" d="100"/>
        </p:scale>
        <p:origin x="20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CC25-88AA-4FA5-B4DB-6786DA19A40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F5C56-C410-4ECD-AA5E-FD75AECC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2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자바로 개발을 한다고는 하지만 실제로 사용하는 자바의 기능은 극히 일부분입니다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위의 예제와 같이 리스트에 값을 담고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반복문으로</a:t>
            </a:r>
            <a:r>
              <a:rPr lang="ko-KR" altLang="en-US" baseline="0" dirty="0" smtClean="0"/>
              <a:t> 리스트를 돌면서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조건문으로</a:t>
            </a:r>
            <a:r>
              <a:rPr lang="ko-KR" altLang="en-US" baseline="0" dirty="0" smtClean="0"/>
              <a:t> 무언가를 처리하는 방식을 많이 이용할 겁니다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혹은 웹사이트를 기준으로 말을 해보자면 화면에서 넘겨온 값을 컨트롤러는 다시 서비스로 보내고</a:t>
            </a:r>
            <a:r>
              <a:rPr lang="en-US" altLang="ko-KR" baseline="0" dirty="0" smtClean="0"/>
              <a:t>, DAO</a:t>
            </a:r>
            <a:r>
              <a:rPr lang="ko-KR" altLang="en-US" baseline="0" dirty="0" smtClean="0"/>
              <a:t>로 보내 쿼리를 실행합니다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자바는 많은 기능을 제공하지만 우리는 제대로 사용하는게 없어 이번 발표를 준비해 보았습니다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4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3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제네릭스입니다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제네릭스는</a:t>
            </a:r>
            <a:r>
              <a:rPr lang="ko-KR" altLang="en-US" dirty="0" smtClean="0"/>
              <a:t> 자바 </a:t>
            </a:r>
            <a:r>
              <a:rPr lang="en-US" altLang="ko-KR" dirty="0" smtClean="0"/>
              <a:t>1.5 </a:t>
            </a:r>
            <a:r>
              <a:rPr lang="ko-KR" altLang="en-US" dirty="0" smtClean="0"/>
              <a:t>이후에 도입된 개념이고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이걸 이용하면 좀더 명확한 </a:t>
            </a:r>
            <a:r>
              <a:rPr lang="ko-KR" altLang="en-US" dirty="0" err="1" smtClean="0"/>
              <a:t>타입체크가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</a:t>
            </a:r>
            <a:r>
              <a:rPr lang="ko-KR" altLang="en-US" baseline="0" dirty="0" smtClean="0"/>
              <a:t> 코드를 보면 </a:t>
            </a:r>
            <a:r>
              <a:rPr lang="en-US" altLang="ko-KR" baseline="0" dirty="0" err="1" smtClean="0"/>
              <a:t>ArrayList</a:t>
            </a:r>
            <a:r>
              <a:rPr lang="ko-KR" altLang="en-US" baseline="0" dirty="0" smtClean="0"/>
              <a:t>의 타입을 지정하지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1.4 </a:t>
            </a:r>
            <a:r>
              <a:rPr lang="ko-KR" altLang="en-US" baseline="0" dirty="0" smtClean="0"/>
              <a:t>까지는 저렇게 구현이 되었다고 합니다</a:t>
            </a:r>
            <a:r>
              <a:rPr lang="en-US" altLang="ko-KR" baseline="0" dirty="0" smtClean="0"/>
              <a:t>. 1.5</a:t>
            </a:r>
            <a:r>
              <a:rPr lang="ko-KR" altLang="en-US" baseline="0" dirty="0" smtClean="0"/>
              <a:t>부터는 타입을 지정할 수 있게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되면 어떤 점이 </a:t>
            </a:r>
            <a:r>
              <a:rPr lang="ko-KR" altLang="en-US" baseline="0" dirty="0" err="1" smtClean="0"/>
              <a:t>좋냐면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타입을 생략하면 이 리스트의 기본 타입은 모든 객체의 조상인 </a:t>
            </a:r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아래와 같이 값을 가져오는 </a:t>
            </a:r>
            <a:r>
              <a:rPr lang="ko-KR" altLang="en-US" baseline="0" dirty="0" err="1" smtClean="0"/>
              <a:t>모든곳에서</a:t>
            </a:r>
            <a:r>
              <a:rPr lang="ko-KR" altLang="en-US" baseline="0" dirty="0" smtClean="0"/>
              <a:t> 형변환처리를 해야합니다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미리 타입이 지정되면 이런 과정이 생략됩니다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타입 지정이 없으면 아래 예제 코드와 같이 무분별하게 같을 넣을 수도 있게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실수로 이러한 경우가 발생할 수 있게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코드가 실행되게 되면 컴파일시에는 오류가 나지 않지만 </a:t>
            </a:r>
            <a:r>
              <a:rPr lang="ko-KR" altLang="en-US" baseline="0" dirty="0" err="1" smtClean="0"/>
              <a:t>운영시</a:t>
            </a:r>
            <a:r>
              <a:rPr lang="ko-KR" altLang="en-US" baseline="0" dirty="0" smtClean="0"/>
              <a:t> 런타임에러를 발생시킬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타입을 명확히 지정해 </a:t>
            </a:r>
            <a:r>
              <a:rPr lang="ko-KR" altLang="en-US" baseline="0" dirty="0" err="1" smtClean="0"/>
              <a:t>주는것이</a:t>
            </a:r>
            <a:r>
              <a:rPr lang="ko-KR" altLang="en-US" baseline="0" dirty="0" smtClean="0"/>
              <a:t> 좋습니다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제네릭 클래스를 선언할 때 뒤에 </a:t>
            </a:r>
            <a:r>
              <a:rPr lang="en-US" altLang="ko-KR" dirty="0" smtClean="0"/>
              <a:t>&lt;T&gt;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붙었는데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타입 변수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(type variable)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일종의 매개변수 같은 역할을 하면서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자리에 어떠한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타입이 들어가게 될 것이라는 표시를 해주는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임의의 변수이므로 반드시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아니어도 되고 상황에 따라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 K, 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다양한 문자를 사용할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타입변수는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실제 이 클래스를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사용하는곳에서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타입을 지정하면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컴파일시에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자동으로 지정된 타입으로 컴파일이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좀전의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타입변수는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아무거나 써도 다 되긴 하는데 아래 표와 같이 규칙을 지정해 두었습니다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상황에 맞게 사용하면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버전의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API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문서를 보면 많은 클래스와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메서드에ㅓㅅ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타입변수를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의미를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문서를 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 도움이 될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 옆에 코드들은 실제 자바 클래스에서 사용하는 예시 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22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자바 </a:t>
            </a:r>
            <a:r>
              <a:rPr lang="en-US" altLang="ko-KR" dirty="0" smtClean="0"/>
              <a:t>1.8</a:t>
            </a:r>
            <a:r>
              <a:rPr lang="ko-KR" altLang="en-US" dirty="0" smtClean="0"/>
              <a:t>부터 도입되었습니다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람다는 익명함수라고도 부르며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함수를 간단한 식으로 표현하는 방법을 말합니다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아래의 예를 보면 람다로</a:t>
            </a:r>
            <a:r>
              <a:rPr lang="ko-KR" altLang="en-US" baseline="0" dirty="0" smtClean="0"/>
              <a:t> 변환하는 예를 나타낸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왼쪽에 있는 메서드들을 오른쪽과 같이 간단한 식으로 변경이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리텀타입도</a:t>
            </a:r>
            <a:r>
              <a:rPr lang="ko-KR" altLang="en-US" baseline="0" dirty="0" smtClean="0"/>
              <a:t> 없고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함수명도</a:t>
            </a:r>
            <a:r>
              <a:rPr lang="ko-KR" altLang="en-US" baseline="0" dirty="0" smtClean="0"/>
              <a:t> 없고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변수타입도</a:t>
            </a:r>
            <a:r>
              <a:rPr lang="ko-KR" altLang="en-US" baseline="0" dirty="0" smtClean="0"/>
              <a:t>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변경이 가능해졌습니다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자바스크립트에서 애로우함수로 </a:t>
            </a:r>
            <a:r>
              <a:rPr lang="ko-KR" altLang="en-US" baseline="0" dirty="0" err="1" smtClean="0"/>
              <a:t>부르는것과</a:t>
            </a:r>
            <a:r>
              <a:rPr lang="ko-KR" altLang="en-US" baseline="0" dirty="0" smtClean="0"/>
              <a:t> 같다고 보시면 </a:t>
            </a:r>
            <a:r>
              <a:rPr lang="ko-KR" altLang="en-US" baseline="0" dirty="0" err="1" smtClean="0"/>
              <a:t>될거</a:t>
            </a:r>
            <a:r>
              <a:rPr lang="ko-KR" altLang="en-US" baseline="0" dirty="0" smtClean="0"/>
              <a:t> 같고</a:t>
            </a:r>
            <a:r>
              <a:rPr lang="en-US" altLang="ko-KR" baseline="0" dirty="0" smtClean="0"/>
              <a:t>, C#</a:t>
            </a:r>
            <a:r>
              <a:rPr lang="ko-KR" altLang="en-US" baseline="0" dirty="0" smtClean="0"/>
              <a:t>에서도 </a:t>
            </a:r>
            <a:r>
              <a:rPr lang="en-US" altLang="ko-KR" baseline="0" dirty="0" smtClean="0"/>
              <a:t>3.0</a:t>
            </a:r>
            <a:r>
              <a:rPr lang="ko-KR" altLang="en-US" baseline="0" dirty="0" smtClean="0"/>
              <a:t>부터 지원한다고 합니다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3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람다식을</a:t>
            </a:r>
            <a:r>
              <a:rPr lang="ko-KR" altLang="en-US" dirty="0" smtClean="0"/>
              <a:t> 사용하기 위해서는 한 개의 추상메서드를 가지는 인터페이스에서 사용이 가능합니다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아래와 같은 예제를 보면 기존에는 어떤 리스트를 정렬하기 위해</a:t>
            </a:r>
            <a:r>
              <a:rPr lang="en-US" altLang="ko-KR" dirty="0" smtClean="0"/>
              <a:t>, Comparator</a:t>
            </a:r>
            <a:r>
              <a:rPr lang="ko-KR" altLang="en-US" dirty="0" smtClean="0"/>
              <a:t>인터페이스를 구현해서 사용했는데 이런 부분이 </a:t>
            </a:r>
            <a:r>
              <a:rPr lang="ko-KR" altLang="en-US" dirty="0" err="1" smtClean="0"/>
              <a:t>람다식으로</a:t>
            </a:r>
            <a:r>
              <a:rPr lang="ko-KR" altLang="en-US" dirty="0" smtClean="0"/>
              <a:t> 변경하면 아래와 같이 좀 더 </a:t>
            </a:r>
            <a:r>
              <a:rPr lang="ko-KR" altLang="en-US" dirty="0" err="1" smtClean="0"/>
              <a:t>간단해졌습니다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람다에 대해 더 많은 내용들이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저도 아직 잘 쓸 줄 모르고 다 설명하기엔 시간이 너무 </a:t>
            </a:r>
            <a:r>
              <a:rPr lang="ko-KR" altLang="en-US" baseline="0" dirty="0" err="1" smtClean="0"/>
              <a:t>오래걸릴듯하여</a:t>
            </a:r>
            <a:r>
              <a:rPr lang="ko-KR" altLang="en-US" baseline="0" dirty="0" smtClean="0"/>
              <a:t> 정말 간단하게 설명을 드렸습니다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한번씩 공부해보면 좋을 듯 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5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어떠한 작업을 반복적으로 </a:t>
            </a:r>
            <a:r>
              <a:rPr lang="ko-KR" altLang="en-US" dirty="0" err="1" smtClean="0"/>
              <a:t>처리할때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많이 사용하지만</a:t>
            </a:r>
            <a:r>
              <a:rPr lang="en-US" altLang="ko-KR" dirty="0" smtClean="0"/>
              <a:t>, iterator </a:t>
            </a:r>
            <a:r>
              <a:rPr lang="ko-KR" altLang="en-US" dirty="0" smtClean="0"/>
              <a:t>라는</a:t>
            </a:r>
            <a:r>
              <a:rPr lang="ko-KR" altLang="en-US" baseline="0" dirty="0" smtClean="0"/>
              <a:t> 것도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1.8 </a:t>
            </a:r>
            <a:r>
              <a:rPr lang="ko-KR" altLang="en-US" baseline="0" dirty="0" smtClean="0"/>
              <a:t>부터 스트림이란게 추가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람다식과</a:t>
            </a:r>
            <a:r>
              <a:rPr lang="ko-KR" altLang="en-US" baseline="0" dirty="0" smtClean="0"/>
              <a:t> 같이 쓰이는 경우가 많으며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잘 쓸 경우 코드를 간결하게 잘 </a:t>
            </a:r>
            <a:r>
              <a:rPr lang="ko-KR" altLang="en-US" baseline="0" dirty="0" err="1" smtClean="0"/>
              <a:t>쓸수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3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원본의 데이터를 변경하지 않는다</a:t>
            </a:r>
            <a:r>
              <a:rPr lang="en-US" altLang="ko-KR" sz="1200" b="1" dirty="0" smtClean="0"/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API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원본의 데이터를 조회하여 원본의 데이터가 아닌 별도의 요소들로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생성한다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원본의 데이터로부터 읽기만 할 뿐이며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정렬이나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등의 작업은 별도의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요소들에서 처리가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Stream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일회용이다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API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일회용이기 때문에 한번 사용이 끝나면 재사용이 불가능하다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또 필요한 경우에는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다시 생성해주어야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닫힌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다시 사용한다면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IllegalStateException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발생하게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 반복으로 작업을 처리한다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이용하면 코드가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간결해지는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이유 중 하나는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 반복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사용하기 위해서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문법을 사용해야 했지만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그러한 반복 문법을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숨기고 있기 때문에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간결한 코드의 작성이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스트림에서 제공하는 여러 함수가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보면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우리가 쿼리를 짜듯이 소스코드를 </a:t>
            </a:r>
            <a:r>
              <a:rPr lang="ko-KR" altLang="en-US" baseline="0" dirty="0" err="1" smtClean="0"/>
              <a:t>질의식으로</a:t>
            </a:r>
            <a:r>
              <a:rPr lang="ko-KR" altLang="en-US" baseline="0" dirty="0" smtClean="0"/>
              <a:t> 구현할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4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5C56-C410-4ECD-AA5E-FD75AECC35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0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8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7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6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4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1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4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9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6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0BC4-55A0-4A8E-8BD7-C24BC2A684D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CBD1-67B0-4F1B-AB48-95793E100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0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tOlemy01/JavaBasic/blob/master/src/ch12/FruitBoxEx3.java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tOlemy01/JavaBasic/blob/master/src/ch14/LambdaEx6.java" TargetMode="External"/><Relationship Id="rId3" Type="http://schemas.openxmlformats.org/officeDocument/2006/relationships/image" Target="../media/image12.png"/><Relationship Id="rId7" Type="http://schemas.openxmlformats.org/officeDocument/2006/relationships/hyperlink" Target="&#51228;&#45348;&#47533;&#49828;,%20&#46988;&#45796;,%20&#49828;&#53944;&#47548;.ppt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제네릭스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Optional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Java8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Optional&lt;T&gt; </a:t>
            </a:r>
            <a:r>
              <a:rPr lang="ko-KR" altLang="en-US" sz="1800" dirty="0"/>
              <a:t>클래스를 사용해 </a:t>
            </a:r>
            <a:r>
              <a:rPr lang="en-US" altLang="ko-KR" sz="1800" dirty="0"/>
              <a:t>NPE</a:t>
            </a:r>
            <a:r>
              <a:rPr lang="ko-KR" altLang="en-US" sz="1800" dirty="0"/>
              <a:t>를 방지할 수 있도록 도와준다</a:t>
            </a:r>
            <a:r>
              <a:rPr lang="en-US" altLang="ko-KR" sz="1800" dirty="0"/>
              <a:t>. Optional&lt;T&gt;</a:t>
            </a:r>
            <a:r>
              <a:rPr lang="ko-KR" altLang="en-US" sz="1800" dirty="0"/>
              <a:t>는 </a:t>
            </a:r>
            <a:r>
              <a:rPr lang="en-US" altLang="ko-KR" sz="1800" dirty="0"/>
              <a:t>null</a:t>
            </a:r>
            <a:r>
              <a:rPr lang="ko-KR" altLang="en-US" sz="1800" dirty="0"/>
              <a:t>이 올 수 있는 값을 감싸는 </a:t>
            </a:r>
            <a:r>
              <a:rPr lang="en-US" altLang="ko-KR" sz="1800" dirty="0"/>
              <a:t>Wrapper </a:t>
            </a:r>
            <a:r>
              <a:rPr lang="ko-KR" altLang="en-US" sz="1800" dirty="0"/>
              <a:t>클래스로</a:t>
            </a:r>
            <a:r>
              <a:rPr lang="en-US" altLang="ko-KR" sz="1800" dirty="0"/>
              <a:t>, </a:t>
            </a:r>
            <a:r>
              <a:rPr lang="ko-KR" altLang="en-US" sz="1800" dirty="0"/>
              <a:t>참조하더라도 </a:t>
            </a:r>
            <a:r>
              <a:rPr lang="en-US" altLang="ko-KR" sz="1800" dirty="0"/>
              <a:t>NPE</a:t>
            </a:r>
            <a:r>
              <a:rPr lang="ko-KR" altLang="en-US" sz="1800" dirty="0"/>
              <a:t>가 발생하지 않도록 도와준다</a:t>
            </a:r>
            <a:r>
              <a:rPr lang="en-US" altLang="ko-KR" sz="1800" dirty="0"/>
              <a:t>. Optional </a:t>
            </a:r>
            <a:r>
              <a:rPr lang="ko-KR" altLang="en-US" sz="1800" dirty="0"/>
              <a:t>클래스는 아래와 같은 </a:t>
            </a:r>
            <a:r>
              <a:rPr lang="en-US" altLang="ko-KR" sz="1800" dirty="0"/>
              <a:t>value</a:t>
            </a:r>
            <a:r>
              <a:rPr lang="ko-KR" altLang="en-US" sz="1800" dirty="0"/>
              <a:t>에 값을 저장하기 때문에 </a:t>
            </a:r>
            <a:r>
              <a:rPr lang="en-US" altLang="ko-KR" sz="1800" dirty="0"/>
              <a:t>null</a:t>
            </a:r>
            <a:r>
              <a:rPr lang="ko-KR" altLang="en-US" sz="1800" dirty="0"/>
              <a:t>이더라도 바로 </a:t>
            </a:r>
            <a:r>
              <a:rPr lang="en-US" altLang="ko-KR" sz="1800" dirty="0"/>
              <a:t>NPE</a:t>
            </a:r>
            <a:r>
              <a:rPr lang="ko-KR" altLang="en-US" sz="1800" dirty="0"/>
              <a:t>가 발생하지 않으며</a:t>
            </a:r>
            <a:r>
              <a:rPr lang="en-US" altLang="ko-KR" sz="1800" dirty="0"/>
              <a:t>, </a:t>
            </a:r>
            <a:r>
              <a:rPr lang="ko-KR" altLang="en-US" sz="1800" dirty="0"/>
              <a:t>클래스이기 때문에 각종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제공해준다</a:t>
            </a:r>
            <a:r>
              <a:rPr lang="en-US" altLang="ko-KR" sz="1800" dirty="0"/>
              <a:t>.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2407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16832"/>
            <a:ext cx="3962400" cy="3552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212231"/>
            <a:ext cx="1066800" cy="96202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Optional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7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1.5 :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도입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1.6 : @override </a:t>
            </a:r>
            <a:r>
              <a:rPr lang="ko-KR" altLang="en-US" dirty="0" smtClean="0"/>
              <a:t>기능 추가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1.7 : try – with- resource </a:t>
            </a:r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9 : jigsaw</a:t>
            </a:r>
            <a:r>
              <a:rPr lang="ko-KR" altLang="en-US" dirty="0" smtClean="0"/>
              <a:t>기반의 모듈 시스템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10 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 추가</a:t>
            </a:r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타입추론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1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40768"/>
            <a:ext cx="6840760" cy="42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Generics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제네릭스</a:t>
            </a:r>
            <a:r>
              <a:rPr lang="en-US" altLang="ko-KR" sz="2400" dirty="0"/>
              <a:t>(Generics)</a:t>
            </a:r>
            <a:r>
              <a:rPr lang="ko-KR" altLang="en-US" sz="2400" dirty="0"/>
              <a:t>는 자바 </a:t>
            </a:r>
            <a:r>
              <a:rPr lang="en-US" altLang="ko-KR" sz="2400" dirty="0"/>
              <a:t>J2SE 5.0 </a:t>
            </a:r>
            <a:r>
              <a:rPr lang="ko-KR" altLang="en-US" sz="2400" dirty="0"/>
              <a:t>이후에 도입된 </a:t>
            </a:r>
            <a:r>
              <a:rPr lang="ko-KR" altLang="en-US" sz="2400" dirty="0" smtClean="0"/>
              <a:t>개념</a:t>
            </a:r>
            <a:endParaRPr lang="en-US" altLang="ko-KR" sz="2400" dirty="0" smtClean="0"/>
          </a:p>
          <a:p>
            <a:r>
              <a:rPr lang="ko-KR" altLang="en-US" sz="2400" dirty="0" err="1"/>
              <a:t>제너릭스를</a:t>
            </a:r>
            <a:r>
              <a:rPr lang="ko-KR" altLang="en-US" sz="2400" dirty="0"/>
              <a:t> 이용하면 좀 더 명확한 타입체크가 가능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endParaRPr lang="ko-KR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53" y="2615488"/>
            <a:ext cx="28194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912"/>
            <a:ext cx="30670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245239" y="2905667"/>
            <a:ext cx="595977" cy="215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51530" y="3777406"/>
            <a:ext cx="595977" cy="215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53" y="4653136"/>
            <a:ext cx="2514600" cy="1952625"/>
          </a:xfrm>
          <a:prstGeom prst="rect">
            <a:avLst/>
          </a:prstGeom>
        </p:spPr>
      </p:pic>
      <p:sp>
        <p:nvSpPr>
          <p:cNvPr id="6" name="폭발 1 5"/>
          <p:cNvSpPr/>
          <p:nvPr/>
        </p:nvSpPr>
        <p:spPr>
          <a:xfrm>
            <a:off x="2987824" y="4793357"/>
            <a:ext cx="3888432" cy="1933752"/>
          </a:xfrm>
          <a:prstGeom prst="irregularSeal1">
            <a:avLst/>
          </a:prstGeom>
          <a:solidFill>
            <a:srgbClr val="EC3D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런타임 에러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9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7" y="3580026"/>
            <a:ext cx="3168352" cy="1957737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Generics</a:t>
            </a:r>
            <a:r>
              <a:rPr lang="ko-KR" altLang="en-US" dirty="0" smtClean="0"/>
              <a:t> 좀 더 알아보기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4269731"/>
            <a:ext cx="3333750" cy="304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920" y="4801869"/>
            <a:ext cx="2028825" cy="247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20" y="3933056"/>
            <a:ext cx="2266950" cy="323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6196" y="60019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hlinkClick r:id="rId8"/>
              </a:rPr>
              <a:t>제네릭 예제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35989"/>
              </p:ext>
            </p:extLst>
          </p:nvPr>
        </p:nvGraphicFramePr>
        <p:xfrm>
          <a:off x="569787" y="1475060"/>
          <a:ext cx="31242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비트맵 이미지" r:id="rId9" imgW="3124080" imgH="1628640" progId="Paint.Picture">
                  <p:embed/>
                </p:oleObj>
              </mc:Choice>
              <mc:Fallback>
                <p:oleObj name="비트맵 이미지" r:id="rId9" imgW="3124080" imgH="1628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787" y="1475060"/>
                        <a:ext cx="312420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285744"/>
              </p:ext>
            </p:extLst>
          </p:nvPr>
        </p:nvGraphicFramePr>
        <p:xfrm>
          <a:off x="3995936" y="1561161"/>
          <a:ext cx="27527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비트맵 이미지" r:id="rId11" imgW="2752560" imgH="276120" progId="Paint.Picture">
                  <p:embed/>
                </p:oleObj>
              </mc:Choice>
              <mc:Fallback>
                <p:oleObj name="비트맵 이미지" r:id="rId11" imgW="2752560" imgH="276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5936" y="1561161"/>
                        <a:ext cx="2752725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9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익명 함수</a:t>
            </a:r>
            <a:r>
              <a:rPr lang="en-US" altLang="ko-KR" sz="1800" dirty="0"/>
              <a:t>(</a:t>
            </a:r>
            <a:r>
              <a:rPr lang="ko-KR" altLang="en-US" sz="1800" dirty="0"/>
              <a:t>이름이 없는 함수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annonymous</a:t>
            </a:r>
            <a:r>
              <a:rPr lang="en-US" altLang="ko-KR" sz="1800" dirty="0"/>
              <a:t> function)</a:t>
            </a:r>
          </a:p>
          <a:p>
            <a:r>
              <a:rPr lang="ko-KR" altLang="en-US" sz="1800" dirty="0" smtClean="0"/>
              <a:t>함수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)</a:t>
            </a:r>
            <a:r>
              <a:rPr lang="ko-KR" altLang="en-US" sz="1800" dirty="0"/>
              <a:t>를 간단한 </a:t>
            </a:r>
            <a:r>
              <a:rPr lang="en-US" altLang="ko-KR" sz="1800" dirty="0"/>
              <a:t>'</a:t>
            </a:r>
            <a:r>
              <a:rPr lang="ko-KR" altLang="en-US" sz="1800" dirty="0"/>
              <a:t>식</a:t>
            </a:r>
            <a:r>
              <a:rPr lang="en-US" altLang="ko-KR" sz="1800" dirty="0"/>
              <a:t>(expression)'</a:t>
            </a:r>
            <a:r>
              <a:rPr lang="ko-KR" altLang="en-US" sz="1800" dirty="0"/>
              <a:t>으로 표현하는 </a:t>
            </a:r>
            <a:r>
              <a:rPr lang="ko-KR" altLang="en-US" sz="1800" dirty="0" smtClean="0"/>
              <a:t>방법</a:t>
            </a:r>
            <a:endParaRPr lang="ko-KR" altLang="en-US" sz="1800" dirty="0"/>
          </a:p>
          <a:p>
            <a:endParaRPr lang="ko-KR" altLang="en-US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852936"/>
            <a:ext cx="44844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Lambda Expression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9" y="3592835"/>
            <a:ext cx="4781550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733256"/>
            <a:ext cx="5162550" cy="666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80602"/>
            <a:ext cx="2238375" cy="144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6649" y="1682960"/>
            <a:ext cx="3686175" cy="276225"/>
          </a:xfrm>
          <a:prstGeom prst="rect">
            <a:avLst/>
          </a:prstGeom>
        </p:spPr>
      </p:pic>
      <p:sp>
        <p:nvSpPr>
          <p:cNvPr id="8" name="TextBox 7">
            <a:hlinkClick r:id="rId7" action="ppaction://hlinkpres?slideindex=1&amp;slidetitle="/>
          </p:cNvPr>
          <p:cNvSpPr txBox="1"/>
          <p:nvPr/>
        </p:nvSpPr>
        <p:spPr>
          <a:xfrm>
            <a:off x="5989923" y="391149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hlinkClick r:id="rId8"/>
              </a:rPr>
              <a:t>람다식</a:t>
            </a:r>
            <a:r>
              <a:rPr lang="ko-KR" altLang="en-US" dirty="0" smtClean="0">
                <a:hlinkClick r:id="rId8"/>
              </a:rPr>
              <a:t> 예제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824" y="2182071"/>
            <a:ext cx="483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개의 추상메서드를 가지는 인터페이스에서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4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스트림</a:t>
            </a:r>
            <a:r>
              <a:rPr lang="en-US" altLang="ko-KR" sz="1800" b="1" dirty="0"/>
              <a:t>(Stream)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스트림은 자바</a:t>
            </a:r>
            <a:r>
              <a:rPr lang="en-US" altLang="ko-KR" sz="1600" dirty="0"/>
              <a:t>8</a:t>
            </a:r>
            <a:r>
              <a:rPr lang="ko-KR" altLang="en-US" sz="1600" dirty="0"/>
              <a:t>부터 추가된 컬렉션의 저장 요소를 하나씩 참조해서 </a:t>
            </a:r>
            <a:r>
              <a:rPr lang="ko-KR" altLang="en-US" sz="1600" dirty="0" err="1"/>
              <a:t>람다식으로</a:t>
            </a:r>
            <a:r>
              <a:rPr lang="ko-KR" altLang="en-US" sz="1600" dirty="0"/>
              <a:t> 처리할 수 있도록 해주는 반복자입니다</a:t>
            </a:r>
            <a:r>
              <a:rPr lang="en-US" altLang="ko-KR" sz="1600" dirty="0"/>
              <a:t>. Iterator</a:t>
            </a:r>
            <a:r>
              <a:rPr lang="ko-KR" altLang="en-US" sz="1600" dirty="0"/>
              <a:t>와 비슷한 역할을 하지만 </a:t>
            </a:r>
            <a:r>
              <a:rPr lang="ko-KR" altLang="en-US" sz="1600" dirty="0" err="1"/>
              <a:t>람다식으로</a:t>
            </a:r>
            <a:r>
              <a:rPr lang="ko-KR" altLang="en-US" sz="1600" dirty="0"/>
              <a:t> 요소 처리 코드를 제공하여 코드가 좀 더 간결하게 할 수 있다는 </a:t>
            </a:r>
            <a:r>
              <a:rPr lang="ko-KR" altLang="en-US" sz="1600" dirty="0" smtClean="0"/>
              <a:t>점이 있습니다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41048"/>
            <a:ext cx="5330787" cy="136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9" y="4912855"/>
            <a:ext cx="5256584" cy="7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Stream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원본의 </a:t>
            </a:r>
            <a:r>
              <a:rPr lang="ko-KR" altLang="en-US" sz="2000" b="1" dirty="0"/>
              <a:t>데이터를 변경하지 않는다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Stream</a:t>
            </a:r>
            <a:r>
              <a:rPr lang="ko-KR" altLang="en-US" sz="2000" b="1" dirty="0"/>
              <a:t>은 일회용이다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ko-KR" altLang="en-US" sz="2000" b="1" dirty="0" smtClean="0"/>
              <a:t>내부 </a:t>
            </a:r>
            <a:r>
              <a:rPr lang="ko-KR" altLang="en-US" sz="2000" b="1" dirty="0"/>
              <a:t>반복으로 작업을 처리한다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5314950" cy="247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198970"/>
            <a:ext cx="3267075" cy="71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244946"/>
            <a:ext cx="7251665" cy="4148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5492136"/>
            <a:ext cx="3305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Stream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683" y="1988840"/>
            <a:ext cx="746863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887</Words>
  <Application>Microsoft Office PowerPoint</Application>
  <PresentationFormat>화면 슬라이드 쇼(4:3)</PresentationFormat>
  <Paragraphs>64</Paragraphs>
  <Slides>12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Office 테마</vt:lpstr>
      <vt:lpstr>비트맵 이미지</vt:lpstr>
      <vt:lpstr>제네릭스, 람다, 스트림</vt:lpstr>
      <vt:lpstr>PowerPoint 프레젠테이션</vt:lpstr>
      <vt:lpstr>Generics</vt:lpstr>
      <vt:lpstr>Generics 좀 더 알아보기</vt:lpstr>
      <vt:lpstr>Lambda Expression</vt:lpstr>
      <vt:lpstr>Lambda Expression 예제</vt:lpstr>
      <vt:lpstr>Stream</vt:lpstr>
      <vt:lpstr>Stream의 특징</vt:lpstr>
      <vt:lpstr>Stream 연산</vt:lpstr>
      <vt:lpstr>Optional</vt:lpstr>
      <vt:lpstr>Optional 예제</vt:lpstr>
      <vt:lpstr>기타..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제네릭스, 람다, 스트림</dc:title>
  <dc:creator>PtOlemy</dc:creator>
  <cp:lastModifiedBy>PtOlemy</cp:lastModifiedBy>
  <cp:revision>27</cp:revision>
  <dcterms:created xsi:type="dcterms:W3CDTF">2021-10-06T14:28:10Z</dcterms:created>
  <dcterms:modified xsi:type="dcterms:W3CDTF">2021-10-12T13:52:26Z</dcterms:modified>
</cp:coreProperties>
</file>