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82" r:id="rId3"/>
    <p:sldId id="266" r:id="rId4"/>
    <p:sldId id="267" r:id="rId5"/>
    <p:sldId id="283" r:id="rId6"/>
    <p:sldId id="294" r:id="rId7"/>
    <p:sldId id="296" r:id="rId8"/>
    <p:sldId id="297" r:id="rId9"/>
    <p:sldId id="284" r:id="rId10"/>
    <p:sldId id="277" r:id="rId11"/>
    <p:sldId id="278" r:id="rId12"/>
  </p:sldIdLst>
  <p:sldSz cx="9144000" cy="6858000" type="screen4x3"/>
  <p:notesSz cx="6805613" cy="9939338"/>
  <p:embeddedFontLst>
    <p:embeddedFont>
      <p:font typeface="나눔고딕" panose="020B0600000101010101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86364" autoAdjust="0"/>
  </p:normalViewPr>
  <p:slideViewPr>
    <p:cSldViewPr snapToGrid="0">
      <p:cViewPr>
        <p:scale>
          <a:sx n="90" d="100"/>
          <a:sy n="90" d="100"/>
        </p:scale>
        <p:origin x="-1411" y="-29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전자정부프레임워크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242884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 txBox="1">
            <a:spLocks/>
          </p:cNvSpPr>
          <p:nvPr/>
        </p:nvSpPr>
        <p:spPr>
          <a:xfrm>
            <a:off x="243848" y="2735580"/>
            <a:ext cx="8531851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2800" b="1" dirty="0" smtClean="0">
                <a:solidFill>
                  <a:srgbClr val="1D314E"/>
                </a:solidFill>
              </a:rPr>
              <a:t>목차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66713" y="440547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364474" y="483134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366713" y="397796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243848" y="3524548"/>
            <a:ext cx="5173304" cy="215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징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연혁 및 전망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366713" y="523526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연혁 및 전망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0050" y="2016166"/>
            <a:ext cx="1467296" cy="177859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+mn-ea"/>
              </a:rPr>
              <a:t>연</a:t>
            </a:r>
            <a:r>
              <a:rPr lang="ko-KR" altLang="en-US" sz="1400" b="1" spc="-50" dirty="0">
                <a:latin typeface="+mn-ea"/>
              </a:rPr>
              <a:t>혁</a:t>
            </a:r>
            <a:endParaRPr lang="ko-KR" altLang="en-US" sz="1400" b="1" spc="-5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53948" y="2016166"/>
            <a:ext cx="6443292" cy="177859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2008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~ 2009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1.0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버전 발표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42925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2010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공통 컴포넌트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47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종 구축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42925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2011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2.0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버전 발표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42925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2012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5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단계 구축사업 완료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42925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2017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3.7.0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버전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발표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00050" y="3963076"/>
            <a:ext cx="7997190" cy="1873844"/>
            <a:chOff x="400050" y="3536356"/>
            <a:chExt cx="7997190" cy="1361400"/>
          </a:xfrm>
        </p:grpSpPr>
        <p:sp>
          <p:nvSpPr>
            <p:cNvPr id="35" name="직사각형 34"/>
            <p:cNvSpPr/>
            <p:nvPr/>
          </p:nvSpPr>
          <p:spPr>
            <a:xfrm>
              <a:off x="400050" y="3536356"/>
              <a:ext cx="1467296" cy="1361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400" b="1" spc="-50" dirty="0" smtClean="0">
                  <a:solidFill>
                    <a:schemeClr val="bg1"/>
                  </a:solidFill>
                  <a:latin typeface="+mn-ea"/>
                </a:rPr>
                <a:t>전</a:t>
              </a:r>
              <a:r>
                <a:rPr lang="ko-KR" altLang="en-US" sz="1400" b="1" spc="-50" dirty="0">
                  <a:solidFill>
                    <a:schemeClr val="bg1"/>
                  </a:solidFill>
                  <a:latin typeface="+mn-ea"/>
                </a:rPr>
                <a:t>망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53948" y="3536356"/>
              <a:ext cx="6443292" cy="13614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tx2">
                    <a:lumMod val="10000"/>
                    <a:lumOff val="9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indent="-276225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2009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년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6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월 최초 공개된 후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10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년 동안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75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만회 이상의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다운로드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542925" indent="-276225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720</a:t>
              </a:r>
              <a:r>
                <a:rPr lang="ko-KR" altLang="en-US" sz="1200" b="1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여개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조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8000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억 규모 공공정보화 사업에 표준 프레임워크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적용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542925" indent="-276225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베트남과 몽골의 정보시스템 구축 사업에서 표준프레임워크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활용</a:t>
              </a:r>
              <a:endPara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542925" indent="-276225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필리핀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멕시코 등 많은 개발도상국에서 기술지원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요청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3914" y="2753009"/>
            <a:ext cx="6634566" cy="1041751"/>
          </a:xfrm>
        </p:spPr>
        <p:txBody>
          <a:bodyPr anchor="t">
            <a:normAutofit fontScale="90000"/>
          </a:bodyPr>
          <a:lstStyle/>
          <a:p>
            <a:pPr lvl="0"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자료출처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ko-KR" altLang="en-US" sz="2000" b="1" spc="-2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전자정부프레임워크 </a:t>
            </a:r>
            <a:r>
              <a:rPr lang="ko-KR" altLang="en-US" sz="20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                    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www.egovframe.go.kr</a:t>
            </a:r>
            <a:r>
              <a:rPr lang="en-US" altLang="ko-KR" sz="2000" dirty="0">
                <a:latin typeface="+mn-ea"/>
                <a:ea typeface="+mn-ea"/>
              </a:rPr>
              <a:t/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프로그래밍 언어 변화추이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www.tiobe.com</a:t>
            </a:r>
            <a:b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정보통신신문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            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www.koit.co.kr</a:t>
            </a:r>
            <a:r>
              <a:rPr lang="en-US" altLang="ko-KR" sz="2000" b="1" spc="-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000" b="1" spc="-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</a:br>
            <a:endParaRPr lang="ko-KR" altLang="en-US" sz="2000" spc="-25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전자정부프레임워크 정의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76064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800" b="1" dirty="0" smtClean="0">
                <a:solidFill>
                  <a:srgbClr val="3D3C3E"/>
                </a:solidFill>
                <a:latin typeface="+mj-ea"/>
                <a:ea typeface="+mj-ea"/>
              </a:rPr>
              <a:t>정의</a:t>
            </a:r>
            <a:endParaRPr lang="en-US" altLang="ko-KR" sz="1800" b="1" dirty="0">
              <a:solidFill>
                <a:srgbClr val="3D3C3E"/>
              </a:solidFill>
              <a:latin typeface="+mj-ea"/>
              <a:ea typeface="+mj-ea"/>
            </a:endParaRPr>
          </a:p>
          <a:p>
            <a:pPr>
              <a:buFontTx/>
              <a:buChar char="-"/>
            </a:pP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공공사업에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적용되는 개발프레임워크의 표준 </a:t>
            </a: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정립</a:t>
            </a:r>
            <a:endParaRPr lang="en-US" altLang="ko-KR" sz="1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buFontTx/>
              <a:buChar char="-"/>
            </a:pPr>
            <a:r>
              <a:rPr lang="en-US" altLang="ko-KR" sz="1800" b="1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기반의 정보시스템 구축에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활용할 수 있는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개발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운영 표준 환경을 제공</a:t>
            </a:r>
            <a:endParaRPr lang="ko-KR" altLang="en-US" sz="18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92636" y="3686579"/>
            <a:ext cx="8698964" cy="197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800" b="1" dirty="0" smtClean="0">
                <a:solidFill>
                  <a:srgbClr val="3D3C3E"/>
                </a:solidFill>
                <a:latin typeface="+mn-ea"/>
              </a:rPr>
              <a:t>탄생배경</a:t>
            </a:r>
            <a:endParaRPr lang="en-US" altLang="ko-KR" sz="1800" b="1" dirty="0" smtClean="0">
              <a:solidFill>
                <a:srgbClr val="3D3C3E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2009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년 안전행정부에서 </a:t>
            </a:r>
            <a:r>
              <a:rPr lang="ko-KR" altLang="en-US" sz="1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국가정보화사업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JAVA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플랫폼 기반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의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추진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공공기관 웹사이트 개발 과정을 표준화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하기 위한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의도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품질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및 </a:t>
            </a:r>
            <a:r>
              <a:rPr lang="ko-KR" altLang="en-US" sz="1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재사용성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향상 목표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특정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업체의 종속성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심화를 막기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위해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개발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247650" y="552450"/>
            <a:ext cx="8486775" cy="85566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전자정부프레임워크 적용사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032"/>
            <a:ext cx="9144000" cy="401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JAVA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기반인 이유 </a:t>
            </a:r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?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9" y="1668780"/>
            <a:ext cx="2826067" cy="2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3574022" y="1730168"/>
            <a:ext cx="4990385" cy="3154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 smtClean="0">
                <a:solidFill>
                  <a:srgbClr val="3D3C3E"/>
                </a:solidFill>
                <a:latin typeface="+mn-ea"/>
              </a:rPr>
              <a:t>객체지향 프로그래밍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프로그램을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객체 단위로 나누어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정의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객체들이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메시지를 주고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받으면서 데이터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처리 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소프트웨어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개발 및 보수 간편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직관적인 코드 분석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가능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대규모 소프트웨어 개발에 많이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사용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4229100"/>
            <a:ext cx="8470547" cy="241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800" b="1" dirty="0" smtClean="0">
                <a:solidFill>
                  <a:srgbClr val="3D3C3E"/>
                </a:solidFill>
                <a:latin typeface="+mn-ea"/>
              </a:rPr>
              <a:t>안정성</a:t>
            </a:r>
            <a:endParaRPr lang="en-US" altLang="ko-KR" sz="1800" b="1" dirty="0" smtClean="0">
              <a:solidFill>
                <a:srgbClr val="3D3C3E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- O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racle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검증된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라이브러리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800" dirty="0" err="1" smtClean="0">
                <a:solidFill>
                  <a:schemeClr val="bg1">
                    <a:lumMod val="50000"/>
                  </a:schemeClr>
                </a:solidFill>
              </a:rPr>
              <a:t>MyBatis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 Jackson, Apache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Commons)</a:t>
            </a:r>
          </a:p>
          <a:p>
            <a:pPr marL="0" indent="0">
              <a:buNone/>
            </a:pPr>
            <a:endParaRPr lang="en-US" altLang="ko-KR" sz="1800" b="1" dirty="0" smtClean="0">
              <a:solidFill>
                <a:srgbClr val="3D3C3E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800" b="1" dirty="0" smtClean="0">
                <a:solidFill>
                  <a:srgbClr val="3D3C3E"/>
                </a:solidFill>
                <a:latin typeface="+mn-ea"/>
              </a:rPr>
              <a:t>호환성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인터넷이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활성화되면서 웹 어플리케이션 구축용 언어로 자바가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급부상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공공기관의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다양한 서버운영체제에서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한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번의 작성으로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모든 곳에서 실행가능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0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프로그래밍 언어 순위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" y="1604010"/>
            <a:ext cx="8884920" cy="509778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2492" y="2834640"/>
            <a:ext cx="8904357" cy="54864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2002~2021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변화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3" y="1996440"/>
            <a:ext cx="8823960" cy="376428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28800" y="5372100"/>
            <a:ext cx="731520" cy="3810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전자정부프레임워크 적용방안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7" y="1847850"/>
            <a:ext cx="8557260" cy="39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s</a:t>
            </a:r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pring vs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전자정부프레임워크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56" y="4467437"/>
            <a:ext cx="1303020" cy="1242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6" y="2171842"/>
            <a:ext cx="1386840" cy="1341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4733" y="2657736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- JAVA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기반 프레임워크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4733" y="4647402"/>
            <a:ext cx="502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기반 프레임워크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Spring +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기타 플러그인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(jQuery, JSP ..)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전자정부프레임워크 장단점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0050" y="201616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+mn-ea"/>
              </a:rPr>
              <a:t>장점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53948" y="2016166"/>
            <a:ext cx="6443292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기술지원 </a:t>
            </a:r>
            <a:r>
              <a:rPr lang="en-US" altLang="ko-KR" sz="1200" b="1" spc="-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b="1" spc="-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정부</a:t>
            </a:r>
            <a:r>
              <a:rPr lang="en-US" altLang="ko-KR" sz="1200" b="1" spc="-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유지보수 용이</a:t>
            </a:r>
            <a:endParaRPr lang="en-US" altLang="ko-KR" sz="1200" b="1" spc="-5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누구나 이용할 수 있도록 소스코드를 공개해 개발기업에 종속되는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문제 해소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대기업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‧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중소기업 간 공정경쟁 환경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조성</a:t>
            </a:r>
            <a:endParaRPr lang="en-US" altLang="ko-KR" sz="1200" b="1" spc="-5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00050" y="3536356"/>
            <a:ext cx="7997190" cy="1361400"/>
            <a:chOff x="400050" y="3536356"/>
            <a:chExt cx="7997190" cy="1361400"/>
          </a:xfrm>
        </p:grpSpPr>
        <p:sp>
          <p:nvSpPr>
            <p:cNvPr id="19" name="직사각형 18"/>
            <p:cNvSpPr/>
            <p:nvPr/>
          </p:nvSpPr>
          <p:spPr>
            <a:xfrm>
              <a:off x="400050" y="3536356"/>
              <a:ext cx="1467296" cy="1361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400" b="1" spc="-50" dirty="0" smtClean="0">
                  <a:solidFill>
                    <a:schemeClr val="bg1"/>
                  </a:solidFill>
                  <a:latin typeface="+mn-ea"/>
                </a:rPr>
                <a:t>단점</a:t>
              </a:r>
              <a:endParaRPr lang="ko-KR" altLang="en-US" sz="1400" b="1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53948" y="3536356"/>
              <a:ext cx="6443292" cy="13614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tx2">
                    <a:lumMod val="10000"/>
                    <a:lumOff val="9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indent="-276225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설계된 구조에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입각하여 자유로운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개발의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한계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542925" indent="-276225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최신 기술을 반영하지 못하는 보수적인 기술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542925" indent="-276225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고착화</a:t>
              </a:r>
              <a:endParaRPr lang="ko-KR" altLang="en-US" sz="1200" b="1" spc="-5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6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16211</TotalTime>
  <Words>265</Words>
  <Application>Microsoft Office PowerPoint</Application>
  <PresentationFormat>화면 슬라이드 쇼(4:3)</PresentationFormat>
  <Paragraphs>63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나눔고딕</vt:lpstr>
      <vt:lpstr>맑은 고딕</vt:lpstr>
      <vt:lpstr>Wingdings</vt:lpstr>
      <vt:lpstr>Office 테마</vt:lpstr>
      <vt:lpstr>전자정부프레임워크</vt:lpstr>
      <vt:lpstr>전자정부프레임워크 정의</vt:lpstr>
      <vt:lpstr>전자정부프레임워크 적용사례</vt:lpstr>
      <vt:lpstr>JAVA 기반인 이유 ?</vt:lpstr>
      <vt:lpstr>프로그래밍 언어 순위</vt:lpstr>
      <vt:lpstr>2002~2021 변화</vt:lpstr>
      <vt:lpstr>전자정부프레임워크 적용방안</vt:lpstr>
      <vt:lpstr>spring vs 전자정부프레임워크</vt:lpstr>
      <vt:lpstr>전자정부프레임워크 장단점</vt:lpstr>
      <vt:lpstr>연혁 및 전망</vt:lpstr>
      <vt:lpstr>자료출처  전자정부프레임워크                       www.egovframe.go.kr 프로그래밍 언어 변화추이   www.tiobe.com 정보통신신문                   www.koit.co.kr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김유경</cp:lastModifiedBy>
  <cp:revision>62</cp:revision>
  <cp:lastPrinted>2011-08-28T13:13:29Z</cp:lastPrinted>
  <dcterms:created xsi:type="dcterms:W3CDTF">2011-08-24T01:05:33Z</dcterms:created>
  <dcterms:modified xsi:type="dcterms:W3CDTF">2021-11-16T10:47:23Z</dcterms:modified>
</cp:coreProperties>
</file>