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5" r:id="rId4"/>
    <p:sldId id="267" r:id="rId5"/>
    <p:sldId id="268" r:id="rId6"/>
    <p:sldId id="269" r:id="rId7"/>
    <p:sldId id="259" r:id="rId8"/>
    <p:sldId id="266" r:id="rId9"/>
    <p:sldId id="270" r:id="rId10"/>
    <p:sldId id="271" r:id="rId11"/>
    <p:sldId id="272" r:id="rId12"/>
    <p:sldId id="273" r:id="rId13"/>
    <p:sldId id="274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hyunju" initials="kh" lastIdx="1" clrIdx="0">
    <p:extLst>
      <p:ext uri="{19B8F6BF-5375-455C-9EA6-DF929625EA0E}">
        <p15:presenceInfo xmlns:p15="http://schemas.microsoft.com/office/powerpoint/2012/main" userId="3a548b64cac39a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CDBC"/>
    <a:srgbClr val="C4B8A0"/>
    <a:srgbClr val="A89774"/>
    <a:srgbClr val="9A8760"/>
    <a:srgbClr val="006386"/>
    <a:srgbClr val="8BE1FF"/>
    <a:srgbClr val="5BD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2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7D66-16CC-41E8-8F30-5E57DB4CAFE3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15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7D66-16CC-41E8-8F30-5E57DB4CAFE3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47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7D66-16CC-41E8-8F30-5E57DB4CAFE3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155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7D66-16CC-41E8-8F30-5E57DB4CAFE3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0346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7D66-16CC-41E8-8F30-5E57DB4CAFE3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306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7D66-16CC-41E8-8F30-5E57DB4CAFE3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75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7D66-16CC-41E8-8F30-5E57DB4CAFE3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705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7D66-16CC-41E8-8F30-5E57DB4CAFE3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092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7D66-16CC-41E8-8F30-5E57DB4CAFE3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10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7D66-16CC-41E8-8F30-5E57DB4CAFE3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74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7D66-16CC-41E8-8F30-5E57DB4CAFE3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52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7D66-16CC-41E8-8F30-5E57DB4CAFE3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93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7D66-16CC-41E8-8F30-5E57DB4CAFE3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44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7D66-16CC-41E8-8F30-5E57DB4CAFE3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25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7D66-16CC-41E8-8F30-5E57DB4CAFE3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39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7D66-16CC-41E8-8F30-5E57DB4CAFE3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23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7D66-16CC-41E8-8F30-5E57DB4CAFE3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9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9B47D66-16CC-41E8-8F30-5E57DB4CAFE3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645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-KMZJor-FzY&amp;ab_channel=%EA%B0%95%EB%AF%BC%ED%98%81X%EC%B0%A8%EB%88%84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uNKDUDsWBS4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i.ytimg.com/an_webp/MBStYsiE618/mqdefault_6s.webp?du=3000&amp;sqp=CLWmp5cG&amp;rs=AOn4CLApYGR6zpfKPPjZjB1Z7RgAhhutpw" TargetMode="External"/><Relationship Id="rId2" Type="http://schemas.openxmlformats.org/officeDocument/2006/relationships/hyperlink" Target="https://www.youtube.com/watch?v=dyRsYk0LyA8&amp;ab_channel=BLACKPINK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.ytimg.com/an_webp/3l5jwqPT2yk/mqdefault_6s.webp?du=3000&amp;sqp=CJ7Ap5cG&amp;rs=AOn4CLCNzpb2oeXLDI6LNj4rTQzleeLMUQ" TargetMode="External"/><Relationship Id="rId5" Type="http://schemas.openxmlformats.org/officeDocument/2006/relationships/hyperlink" Target="https://www.youtube.com/watch?v=38RB-jxcJJg" TargetMode="External"/><Relationship Id="rId4" Type="http://schemas.openxmlformats.org/officeDocument/2006/relationships/hyperlink" Target="https://www.youtube.com/watch?v=gWsYhTLpijA" TargetMode="External"/><Relationship Id="rId9" Type="http://schemas.openxmlformats.org/officeDocument/2006/relationships/hyperlink" Target="https://i.ytimg.com/an_webp/LSAwgKI_Ymw/mqdefault_6s.webp?du=3000&amp;sqp=CKixp5cG&amp;rs=AOn4CLATSL_3YwOEXIfWK1DQ_dmC0dshz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1F75A3-A75A-47D7-BDE7-B2AD48CF7F73}"/>
              </a:ext>
            </a:extLst>
          </p:cNvPr>
          <p:cNvSpPr txBox="1"/>
          <p:nvPr/>
        </p:nvSpPr>
        <p:spPr>
          <a:xfrm>
            <a:off x="3552676" y="2982724"/>
            <a:ext cx="508664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2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아이돌 교차편집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B71A32-247F-450B-B1AC-9153716762DB}"/>
              </a:ext>
            </a:extLst>
          </p:cNvPr>
          <p:cNvSpPr/>
          <p:nvPr/>
        </p:nvSpPr>
        <p:spPr>
          <a:xfrm>
            <a:off x="973931" y="592932"/>
            <a:ext cx="10244138" cy="5672137"/>
          </a:xfrm>
          <a:prstGeom prst="rect">
            <a:avLst/>
          </a:prstGeom>
          <a:noFill/>
          <a:ln w="698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64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5134;p44">
            <a:extLst>
              <a:ext uri="{FF2B5EF4-FFF2-40B4-BE49-F238E27FC236}">
                <a16:creationId xmlns:a16="http://schemas.microsoft.com/office/drawing/2014/main" id="{7375E8A7-420E-48BB-987E-EEF380461630}"/>
              </a:ext>
            </a:extLst>
          </p:cNvPr>
          <p:cNvSpPr txBox="1">
            <a:spLocks/>
          </p:cNvSpPr>
          <p:nvPr/>
        </p:nvSpPr>
        <p:spPr>
          <a:xfrm>
            <a:off x="456225" y="1844617"/>
            <a:ext cx="4817739" cy="602603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2400" dirty="0">
                <a:ln>
                  <a:noFill/>
                </a:ln>
                <a:solidFill>
                  <a:schemeClr val="tx1"/>
                </a:solidFill>
                <a:effectLst/>
                <a:latin typeface="Eras Bold ITC" panose="020B0907030504020204" pitchFamily="34" charset="0"/>
                <a:cs typeface="Arial" panose="020B0604020202020204" pitchFamily="34" charset="0"/>
              </a:rPr>
              <a:t>Finding class boxes</a:t>
            </a:r>
          </a:p>
          <a:p>
            <a:pPr mar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ko-KR" altLang="ko-KR" sz="2400" dirty="0">
              <a:ln>
                <a:noFill/>
              </a:ln>
              <a:solidFill>
                <a:schemeClr val="tx1"/>
              </a:solidFill>
              <a:effectLst/>
              <a:latin typeface="Eras Bold ITC" panose="020B0907030504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Google Shape;5127;p44">
            <a:extLst>
              <a:ext uri="{FF2B5EF4-FFF2-40B4-BE49-F238E27FC236}">
                <a16:creationId xmlns:a16="http://schemas.microsoft.com/office/drawing/2014/main" id="{3D72D03A-A992-48D5-B741-B1FEE16DE5B5}"/>
              </a:ext>
            </a:extLst>
          </p:cNvPr>
          <p:cNvSpPr txBox="1">
            <a:spLocks/>
          </p:cNvSpPr>
          <p:nvPr/>
        </p:nvSpPr>
        <p:spPr>
          <a:xfrm>
            <a:off x="346398" y="92288"/>
            <a:ext cx="7620855" cy="995807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Eras Bold ITC" panose="020B0907030504020204" pitchFamily="34" charset="0"/>
              </a:rPr>
              <a:t>Process for crosscut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3AFFB9B-9A04-329F-D02A-D47460AABFA7}"/>
              </a:ext>
            </a:extLst>
          </p:cNvPr>
          <p:cNvGrpSpPr/>
          <p:nvPr/>
        </p:nvGrpSpPr>
        <p:grpSpPr>
          <a:xfrm>
            <a:off x="456225" y="1059045"/>
            <a:ext cx="9135507" cy="605719"/>
            <a:chOff x="491927" y="256728"/>
            <a:chExt cx="9135507" cy="605719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E49C339-3564-4C8D-BCEE-C9DD8D2E1B37}"/>
                </a:ext>
              </a:extLst>
            </p:cNvPr>
            <p:cNvGrpSpPr/>
            <p:nvPr/>
          </p:nvGrpSpPr>
          <p:grpSpPr>
            <a:xfrm>
              <a:off x="491927" y="259836"/>
              <a:ext cx="9135507" cy="602611"/>
              <a:chOff x="2429447" y="3230720"/>
              <a:chExt cx="9135507" cy="602611"/>
            </a:xfrm>
          </p:grpSpPr>
          <p:sp>
            <p:nvSpPr>
              <p:cNvPr id="9" name="Google Shape;5123;p44">
                <a:extLst>
                  <a:ext uri="{FF2B5EF4-FFF2-40B4-BE49-F238E27FC236}">
                    <a16:creationId xmlns:a16="http://schemas.microsoft.com/office/drawing/2014/main" id="{2C355850-539C-44B4-A1C2-15BE16F33A76}"/>
                  </a:ext>
                </a:extLst>
              </p:cNvPr>
              <p:cNvSpPr/>
              <p:nvPr/>
            </p:nvSpPr>
            <p:spPr>
              <a:xfrm>
                <a:off x="7872537" y="3230728"/>
                <a:ext cx="1890016" cy="602603"/>
              </a:xfrm>
              <a:custGeom>
                <a:avLst/>
                <a:gdLst/>
                <a:ahLst/>
                <a:cxnLst/>
                <a:rect l="l" t="t" r="r" b="b"/>
                <a:pathLst>
                  <a:path w="19910" h="6348" extrusionOk="0">
                    <a:moveTo>
                      <a:pt x="1" y="0"/>
                    </a:moveTo>
                    <a:lnTo>
                      <a:pt x="1384" y="3174"/>
                    </a:lnTo>
                    <a:lnTo>
                      <a:pt x="1" y="6347"/>
                    </a:lnTo>
                    <a:lnTo>
                      <a:pt x="18527" y="6347"/>
                    </a:lnTo>
                    <a:lnTo>
                      <a:pt x="19910" y="3174"/>
                    </a:lnTo>
                    <a:lnTo>
                      <a:pt x="18527" y="0"/>
                    </a:lnTo>
                    <a:close/>
                  </a:path>
                </a:pathLst>
              </a:custGeom>
              <a:solidFill>
                <a:srgbClr val="C4B8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Eras Bold ITC" panose="020B0907030504020204" pitchFamily="34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5126;p44">
                <a:extLst>
                  <a:ext uri="{FF2B5EF4-FFF2-40B4-BE49-F238E27FC236}">
                    <a16:creationId xmlns:a16="http://schemas.microsoft.com/office/drawing/2014/main" id="{CDCA0769-F38D-4A65-8F99-887FA09A659A}"/>
                  </a:ext>
                </a:extLst>
              </p:cNvPr>
              <p:cNvSpPr/>
              <p:nvPr/>
            </p:nvSpPr>
            <p:spPr>
              <a:xfrm>
                <a:off x="2429447" y="3230728"/>
                <a:ext cx="1931120" cy="602603"/>
              </a:xfrm>
              <a:custGeom>
                <a:avLst/>
                <a:gdLst/>
                <a:ahLst/>
                <a:cxnLst/>
                <a:rect l="l" t="t" r="r" b="b"/>
                <a:pathLst>
                  <a:path w="20343" h="6348" extrusionOk="0">
                    <a:moveTo>
                      <a:pt x="0" y="0"/>
                    </a:moveTo>
                    <a:lnTo>
                      <a:pt x="0" y="6347"/>
                    </a:lnTo>
                    <a:lnTo>
                      <a:pt x="18933" y="6347"/>
                    </a:lnTo>
                    <a:lnTo>
                      <a:pt x="20343" y="3174"/>
                    </a:lnTo>
                    <a:lnTo>
                      <a:pt x="18933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glow rad="228600">
                  <a:schemeClr val="tx1">
                    <a:alpha val="0"/>
                  </a:schemeClr>
                </a:glo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Eras Bold ITC" panose="020B0907030504020204" pitchFamily="34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5123;p44">
                <a:extLst>
                  <a:ext uri="{FF2B5EF4-FFF2-40B4-BE49-F238E27FC236}">
                    <a16:creationId xmlns:a16="http://schemas.microsoft.com/office/drawing/2014/main" id="{4553F14D-D66F-4407-8568-A9F65FBBB864}"/>
                  </a:ext>
                </a:extLst>
              </p:cNvPr>
              <p:cNvSpPr/>
              <p:nvPr/>
            </p:nvSpPr>
            <p:spPr>
              <a:xfrm>
                <a:off x="9674938" y="3230720"/>
                <a:ext cx="1890016" cy="602603"/>
              </a:xfrm>
              <a:custGeom>
                <a:avLst/>
                <a:gdLst/>
                <a:ahLst/>
                <a:cxnLst/>
                <a:rect l="l" t="t" r="r" b="b"/>
                <a:pathLst>
                  <a:path w="19910" h="6348" extrusionOk="0">
                    <a:moveTo>
                      <a:pt x="1" y="0"/>
                    </a:moveTo>
                    <a:lnTo>
                      <a:pt x="1384" y="3174"/>
                    </a:lnTo>
                    <a:lnTo>
                      <a:pt x="1" y="6347"/>
                    </a:lnTo>
                    <a:lnTo>
                      <a:pt x="18527" y="6347"/>
                    </a:lnTo>
                    <a:lnTo>
                      <a:pt x="19910" y="3174"/>
                    </a:lnTo>
                    <a:lnTo>
                      <a:pt x="18527" y="0"/>
                    </a:lnTo>
                    <a:close/>
                  </a:path>
                </a:pathLst>
              </a:custGeom>
              <a:solidFill>
                <a:srgbClr val="D6CD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Eras Bold ITC" panose="020B0907030504020204" pitchFamily="34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5125;p44">
                <a:extLst>
                  <a:ext uri="{FF2B5EF4-FFF2-40B4-BE49-F238E27FC236}">
                    <a16:creationId xmlns:a16="http://schemas.microsoft.com/office/drawing/2014/main" id="{87E78AF1-9479-4FD0-A419-C003CFDD3B1C}"/>
                  </a:ext>
                </a:extLst>
              </p:cNvPr>
              <p:cNvSpPr/>
              <p:nvPr/>
            </p:nvSpPr>
            <p:spPr>
              <a:xfrm>
                <a:off x="4270391" y="3230728"/>
                <a:ext cx="1890016" cy="602603"/>
              </a:xfrm>
              <a:custGeom>
                <a:avLst/>
                <a:gdLst/>
                <a:ahLst/>
                <a:cxnLst/>
                <a:rect l="l" t="t" r="r" b="b"/>
                <a:pathLst>
                  <a:path w="19910" h="6348" extrusionOk="0">
                    <a:moveTo>
                      <a:pt x="1" y="0"/>
                    </a:moveTo>
                    <a:lnTo>
                      <a:pt x="1384" y="3174"/>
                    </a:lnTo>
                    <a:lnTo>
                      <a:pt x="1" y="6347"/>
                    </a:lnTo>
                    <a:lnTo>
                      <a:pt x="18526" y="6347"/>
                    </a:lnTo>
                    <a:lnTo>
                      <a:pt x="19910" y="3174"/>
                    </a:lnTo>
                    <a:lnTo>
                      <a:pt x="18526" y="0"/>
                    </a:lnTo>
                    <a:close/>
                  </a:path>
                </a:pathLst>
              </a:custGeom>
              <a:solidFill>
                <a:srgbClr val="9A8760"/>
              </a:solidFill>
              <a:ln>
                <a:noFill/>
              </a:ln>
              <a:effectLst>
                <a:glow rad="228600">
                  <a:schemeClr val="tx1">
                    <a:alpha val="0"/>
                  </a:schemeClr>
                </a:glo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2400" b="0" i="0" u="none" strike="noStrike" cap="none" dirty="0">
                  <a:solidFill>
                    <a:srgbClr val="000000"/>
                  </a:solidFill>
                  <a:effectLst>
                    <a:glow rad="127000">
                      <a:schemeClr val="accent1">
                        <a:alpha val="98000"/>
                      </a:schemeClr>
                    </a:glow>
                  </a:effectLst>
                  <a:latin typeface="Eras Bold ITC" panose="020B0907030504020204" pitchFamily="34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5124;p44">
                <a:extLst>
                  <a:ext uri="{FF2B5EF4-FFF2-40B4-BE49-F238E27FC236}">
                    <a16:creationId xmlns:a16="http://schemas.microsoft.com/office/drawing/2014/main" id="{7FA93409-C5F4-48F0-B6EE-F144CAA64B78}"/>
                  </a:ext>
                </a:extLst>
              </p:cNvPr>
              <p:cNvSpPr/>
              <p:nvPr/>
            </p:nvSpPr>
            <p:spPr>
              <a:xfrm>
                <a:off x="6072792" y="3230728"/>
                <a:ext cx="1890016" cy="602603"/>
              </a:xfrm>
              <a:custGeom>
                <a:avLst/>
                <a:gdLst/>
                <a:ahLst/>
                <a:cxnLst/>
                <a:rect l="l" t="t" r="r" b="b"/>
                <a:pathLst>
                  <a:path w="19910" h="6348" extrusionOk="0">
                    <a:moveTo>
                      <a:pt x="0" y="0"/>
                    </a:moveTo>
                    <a:lnTo>
                      <a:pt x="1384" y="3174"/>
                    </a:lnTo>
                    <a:lnTo>
                      <a:pt x="0" y="6347"/>
                    </a:lnTo>
                    <a:lnTo>
                      <a:pt x="18526" y="6347"/>
                    </a:lnTo>
                    <a:lnTo>
                      <a:pt x="19909" y="3174"/>
                    </a:lnTo>
                    <a:lnTo>
                      <a:pt x="18526" y="0"/>
                    </a:lnTo>
                    <a:close/>
                  </a:path>
                </a:pathLst>
              </a:custGeom>
              <a:solidFill>
                <a:srgbClr val="A89774"/>
              </a:solidFill>
              <a:ln>
                <a:noFill/>
              </a:ln>
              <a:effectLst>
                <a:glow rad="228600">
                  <a:schemeClr val="tx1">
                    <a:alpha val="80000"/>
                  </a:schemeClr>
                </a:glo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Eras Bold ITC" panose="020B0907030504020204" pitchFamily="34" charset="0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" name="Google Shape;5128;p44">
              <a:extLst>
                <a:ext uri="{FF2B5EF4-FFF2-40B4-BE49-F238E27FC236}">
                  <a16:creationId xmlns:a16="http://schemas.microsoft.com/office/drawing/2014/main" id="{BB69F210-0EAB-4DE2-8389-4204E3A9D9ED}"/>
                </a:ext>
              </a:extLst>
            </p:cNvPr>
            <p:cNvSpPr txBox="1">
              <a:spLocks/>
            </p:cNvSpPr>
            <p:nvPr/>
          </p:nvSpPr>
          <p:spPr>
            <a:xfrm>
              <a:off x="729668" y="256728"/>
              <a:ext cx="1371600" cy="448200"/>
            </a:xfrm>
            <a:prstGeom prst="rect">
              <a:avLst/>
            </a:prstGeom>
            <a:noFill/>
            <a:ln>
              <a:noFill/>
            </a:ln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spcFirstLastPara="1" vert="horz" wrap="square" lIns="91425" tIns="91425" rIns="91425" bIns="91425" rtlCol="0" anchor="t" anchorCtr="0">
              <a:noAutofit/>
            </a:bodyPr>
            <a:lstStyle>
              <a:lvl1pPr marL="342900" indent="-30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Wingdings 2" charset="2"/>
                <a:buNone/>
              </a:pPr>
              <a:r>
                <a:rPr lang="en-US" sz="2400" b="1" dirty="0">
                  <a:solidFill>
                    <a:srgbClr val="FFFFFF"/>
                  </a:solidFill>
                  <a:latin typeface="Eras Bold ITC" panose="020B0907030504020204" pitchFamily="34" charset="0"/>
                </a:rPr>
                <a:t>Step 1</a:t>
              </a:r>
              <a:endParaRPr lang="en-US" sz="2400" dirty="0">
                <a:solidFill>
                  <a:srgbClr val="FFFFFF"/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15" name="Google Shape;5130;p44">
              <a:extLst>
                <a:ext uri="{FF2B5EF4-FFF2-40B4-BE49-F238E27FC236}">
                  <a16:creationId xmlns:a16="http://schemas.microsoft.com/office/drawing/2014/main" id="{E9361E26-0662-4AEF-84B5-034A822C666F}"/>
                </a:ext>
              </a:extLst>
            </p:cNvPr>
            <p:cNvSpPr txBox="1">
              <a:spLocks/>
            </p:cNvSpPr>
            <p:nvPr/>
          </p:nvSpPr>
          <p:spPr>
            <a:xfrm>
              <a:off x="2566928" y="256732"/>
              <a:ext cx="1371600" cy="448200"/>
            </a:xfrm>
            <a:prstGeom prst="rect">
              <a:avLst/>
            </a:prstGeom>
            <a:noFill/>
            <a:ln>
              <a:noFill/>
            </a:ln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spcFirstLastPara="1" vert="horz" wrap="square" lIns="91425" tIns="91425" rIns="91425" bIns="91425" rtlCol="0" anchor="t" anchorCtr="0">
              <a:noAutofit/>
            </a:bodyPr>
            <a:lstStyle>
              <a:lvl1pPr marL="342900" indent="-30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Wingdings 2" charset="2"/>
                <a:buNone/>
              </a:pPr>
              <a:r>
                <a:rPr lang="en-US" altLang="ko-KR" sz="2400" b="1" dirty="0">
                  <a:solidFill>
                    <a:srgbClr val="FFFFFF"/>
                  </a:solidFill>
                  <a:latin typeface="Eras Bold ITC" panose="020B0907030504020204" pitchFamily="34" charset="0"/>
                </a:rPr>
                <a:t>Step 2</a:t>
              </a:r>
              <a:endParaRPr lang="en-US" altLang="ko-KR" sz="2400" dirty="0">
                <a:solidFill>
                  <a:srgbClr val="FFFFFF"/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16" name="Google Shape;5131;p44">
              <a:extLst>
                <a:ext uri="{FF2B5EF4-FFF2-40B4-BE49-F238E27FC236}">
                  <a16:creationId xmlns:a16="http://schemas.microsoft.com/office/drawing/2014/main" id="{369A2AF5-3BE0-4314-996D-0D270995919F}"/>
                </a:ext>
              </a:extLst>
            </p:cNvPr>
            <p:cNvSpPr txBox="1">
              <a:spLocks/>
            </p:cNvSpPr>
            <p:nvPr/>
          </p:nvSpPr>
          <p:spPr>
            <a:xfrm>
              <a:off x="4404188" y="256740"/>
              <a:ext cx="1371600" cy="448200"/>
            </a:xfrm>
            <a:prstGeom prst="rect">
              <a:avLst/>
            </a:prstGeom>
            <a:noFill/>
            <a:ln>
              <a:noFill/>
            </a:ln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spcFirstLastPara="1" vert="horz" wrap="square" lIns="91425" tIns="91425" rIns="91425" bIns="91425" rtlCol="0" anchor="t" anchorCtr="0">
              <a:noAutofit/>
            </a:bodyPr>
            <a:lstStyle>
              <a:lvl1pPr marL="342900" indent="-30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Wingdings 2" charset="2"/>
                <a:buNone/>
              </a:pPr>
              <a:r>
                <a:rPr lang="en-US" altLang="ko-KR" sz="2400" b="1" dirty="0">
                  <a:solidFill>
                    <a:srgbClr val="FFFFFF"/>
                  </a:solidFill>
                  <a:latin typeface="Eras Bold ITC" panose="020B0907030504020204" pitchFamily="34" charset="0"/>
                </a:rPr>
                <a:t>Step 3</a:t>
              </a:r>
              <a:endParaRPr lang="en-US" altLang="ko-KR" sz="2400" dirty="0">
                <a:solidFill>
                  <a:srgbClr val="FFFFFF"/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17" name="Google Shape;5132;p44">
              <a:extLst>
                <a:ext uri="{FF2B5EF4-FFF2-40B4-BE49-F238E27FC236}">
                  <a16:creationId xmlns:a16="http://schemas.microsoft.com/office/drawing/2014/main" id="{82D556A5-AE54-49B5-A162-40C849BB304C}"/>
                </a:ext>
              </a:extLst>
            </p:cNvPr>
            <p:cNvSpPr txBox="1">
              <a:spLocks/>
            </p:cNvSpPr>
            <p:nvPr/>
          </p:nvSpPr>
          <p:spPr>
            <a:xfrm>
              <a:off x="6241448" y="256740"/>
              <a:ext cx="1371600" cy="448200"/>
            </a:xfrm>
            <a:prstGeom prst="rect">
              <a:avLst/>
            </a:prstGeom>
            <a:noFill/>
            <a:ln>
              <a:noFill/>
            </a:ln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spcFirstLastPara="1" vert="horz" wrap="square" lIns="91425" tIns="91425" rIns="91425" bIns="91425" rtlCol="0" anchor="t" anchorCtr="0">
              <a:noAutofit/>
            </a:bodyPr>
            <a:lstStyle>
              <a:lvl1pPr marL="342900" indent="-30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Wingdings 2" charset="2"/>
                <a:buNone/>
              </a:pPr>
              <a:r>
                <a:rPr lang="en-US" altLang="ko-KR" sz="2400" b="1" dirty="0">
                  <a:solidFill>
                    <a:srgbClr val="FFFFFF"/>
                  </a:solidFill>
                  <a:latin typeface="Eras Bold ITC" panose="020B0907030504020204" pitchFamily="34" charset="0"/>
                </a:rPr>
                <a:t>Step 4</a:t>
              </a:r>
              <a:endParaRPr lang="en-US" altLang="ko-KR" sz="2400" dirty="0">
                <a:solidFill>
                  <a:srgbClr val="FFFFFF"/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25" name="Google Shape;5132;p44">
              <a:extLst>
                <a:ext uri="{FF2B5EF4-FFF2-40B4-BE49-F238E27FC236}">
                  <a16:creationId xmlns:a16="http://schemas.microsoft.com/office/drawing/2014/main" id="{D34CBE86-01F6-4152-B877-056EB5BE2A45}"/>
                </a:ext>
              </a:extLst>
            </p:cNvPr>
            <p:cNvSpPr txBox="1">
              <a:spLocks/>
            </p:cNvSpPr>
            <p:nvPr/>
          </p:nvSpPr>
          <p:spPr>
            <a:xfrm>
              <a:off x="8078710" y="256728"/>
              <a:ext cx="1371600" cy="448200"/>
            </a:xfrm>
            <a:prstGeom prst="rect">
              <a:avLst/>
            </a:prstGeom>
            <a:noFill/>
            <a:ln>
              <a:noFill/>
            </a:ln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spcFirstLastPara="1" vert="horz" wrap="square" lIns="91425" tIns="91425" rIns="91425" bIns="91425" rtlCol="0" anchor="t" anchorCtr="0">
              <a:noAutofit/>
            </a:bodyPr>
            <a:lstStyle>
              <a:lvl1pPr marL="342900" indent="-30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Wingdings 2" charset="2"/>
                <a:buNone/>
              </a:pPr>
              <a:r>
                <a:rPr lang="en-US" altLang="ko-KR" sz="2400" b="1" dirty="0">
                  <a:solidFill>
                    <a:srgbClr val="FFFFFF"/>
                  </a:solidFill>
                  <a:latin typeface="Eras Bold ITC" panose="020B0907030504020204" pitchFamily="34" charset="0"/>
                </a:rPr>
                <a:t>Step 5</a:t>
              </a:r>
              <a:endParaRPr lang="en-US" altLang="ko-KR" sz="2400" dirty="0">
                <a:solidFill>
                  <a:srgbClr val="FFFFFF"/>
                </a:solidFill>
                <a:latin typeface="Eras Bold ITC" panose="020B0907030504020204" pitchFamily="34" charset="0"/>
              </a:endParaRPr>
            </a:p>
          </p:txBody>
        </p:sp>
      </p:grpSp>
      <p:sp>
        <p:nvSpPr>
          <p:cNvPr id="20" name="Google Shape;5134;p44">
            <a:extLst>
              <a:ext uri="{FF2B5EF4-FFF2-40B4-BE49-F238E27FC236}">
                <a16:creationId xmlns:a16="http://schemas.microsoft.com/office/drawing/2014/main" id="{3D2A7A4B-6DE7-7CF2-7DD6-9709873CCA68}"/>
              </a:ext>
            </a:extLst>
          </p:cNvPr>
          <p:cNvSpPr txBox="1">
            <a:spLocks/>
          </p:cNvSpPr>
          <p:nvPr/>
        </p:nvSpPr>
        <p:spPr>
          <a:xfrm>
            <a:off x="6524515" y="2532726"/>
            <a:ext cx="4817739" cy="3563274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방법</a:t>
            </a:r>
            <a:endParaRPr lang="en-US" altLang="ko-KR" b="1" dirty="0">
              <a:solidFill>
                <a:srgbClr val="FFFFFF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Faster R-CNN Model</a:t>
            </a:r>
            <a:r>
              <a:rPr lang="ko-KR" altLang="en-US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사용해서 </a:t>
            </a: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Object Detection</a:t>
            </a:r>
            <a:r>
              <a:rPr lang="ko-KR" altLang="en-US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수행하고 </a:t>
            </a: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Frame </a:t>
            </a:r>
            <a:r>
              <a:rPr lang="ko-KR" altLang="en-US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내에서 </a:t>
            </a: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box </a:t>
            </a:r>
            <a:r>
              <a:rPr lang="ko-KR" altLang="en-US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좌표를 획득한다</a:t>
            </a: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ko-KR" altLang="en-US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사람 </a:t>
            </a: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</a:t>
            </a:r>
            <a:r>
              <a:rPr lang="ko-KR" altLang="en-US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이고</a:t>
            </a: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score 0.95 </a:t>
            </a:r>
            <a:r>
              <a:rPr lang="ko-KR" altLang="en-US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이상만 추출한다</a:t>
            </a: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pPr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Frame</a:t>
            </a:r>
            <a:r>
              <a:rPr lang="ko-KR" altLang="en-US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</a:t>
            </a: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resize, 10</a:t>
            </a:r>
            <a:r>
              <a:rPr lang="ko-KR" altLang="en-US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</a:t>
            </a: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frame</a:t>
            </a:r>
            <a:r>
              <a:rPr lang="ko-KR" altLang="en-US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마다 계산</a:t>
            </a: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GPU </a:t>
            </a:r>
            <a:r>
              <a:rPr lang="ko-KR" altLang="en-US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사용으로 연산속도를 향상시킨다</a:t>
            </a:r>
            <a:endParaRPr lang="en-US" altLang="ko-KR" sz="1600" b="1" dirty="0">
              <a:solidFill>
                <a:srgbClr val="FFFFFF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ko-KR" sz="1600" b="1" dirty="0">
              <a:solidFill>
                <a:srgbClr val="FFFFFF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en-US" altLang="ko-KR" sz="1600" b="1" dirty="0" err="1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Imutils.resize</a:t>
            </a: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(480), </a:t>
            </a:r>
            <a:r>
              <a:rPr lang="en-US" altLang="ko-KR" sz="1600" b="1" dirty="0" err="1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model.cuda</a:t>
            </a: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 </a:t>
            </a:r>
          </a:p>
          <a:p>
            <a:pPr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ko-KR" sz="1600" b="1" dirty="0">
              <a:solidFill>
                <a:srgbClr val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Google Shape;5134;p44">
            <a:extLst>
              <a:ext uri="{FF2B5EF4-FFF2-40B4-BE49-F238E27FC236}">
                <a16:creationId xmlns:a16="http://schemas.microsoft.com/office/drawing/2014/main" id="{B205F507-CA95-8062-CBF5-44F987725B47}"/>
              </a:ext>
            </a:extLst>
          </p:cNvPr>
          <p:cNvSpPr txBox="1">
            <a:spLocks/>
          </p:cNvSpPr>
          <p:nvPr/>
        </p:nvSpPr>
        <p:spPr>
          <a:xfrm>
            <a:off x="456225" y="2996842"/>
            <a:ext cx="4287225" cy="2635041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목표</a:t>
            </a:r>
            <a:endParaRPr lang="en-US" altLang="ko-KR" b="1" dirty="0">
              <a:solidFill>
                <a:srgbClr val="FFFFFF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68288" marR="0" lvl="0" indent="-2682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아이돌의 </a:t>
            </a: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position </a:t>
            </a:r>
            <a:r>
              <a:rPr lang="ko-KR" altLang="en-US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정보로 </a:t>
            </a: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Frame </a:t>
            </a:r>
            <a:r>
              <a:rPr lang="ko-KR" altLang="en-US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간의 비슷함을 수치적으로 표현한다</a:t>
            </a: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b="1" dirty="0">
              <a:solidFill>
                <a:srgbClr val="FFFFFF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68288" marR="0" lvl="0" indent="-2682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많은 </a:t>
            </a: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Frame</a:t>
            </a:r>
            <a:r>
              <a:rPr lang="ko-KR" altLang="en-US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비교할 수 있도록 연산속도를 향상 시킨다</a:t>
            </a: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01BEBC-5D71-0CB1-A30B-8780A71AA97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111580" y="3746490"/>
            <a:ext cx="876422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03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5134;p44">
            <a:extLst>
              <a:ext uri="{FF2B5EF4-FFF2-40B4-BE49-F238E27FC236}">
                <a16:creationId xmlns:a16="http://schemas.microsoft.com/office/drawing/2014/main" id="{7375E8A7-420E-48BB-987E-EEF380461630}"/>
              </a:ext>
            </a:extLst>
          </p:cNvPr>
          <p:cNvSpPr txBox="1">
            <a:spLocks/>
          </p:cNvSpPr>
          <p:nvPr/>
        </p:nvSpPr>
        <p:spPr>
          <a:xfrm>
            <a:off x="456225" y="1844617"/>
            <a:ext cx="4817739" cy="602603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2400" dirty="0">
                <a:ln>
                  <a:noFill/>
                </a:ln>
                <a:solidFill>
                  <a:schemeClr val="tx1"/>
                </a:solidFill>
                <a:effectLst/>
                <a:latin typeface="Eras Bold ITC" panose="020B0907030504020204" pitchFamily="34" charset="0"/>
                <a:cs typeface="Arial" panose="020B0604020202020204" pitchFamily="34" charset="0"/>
              </a:rPr>
              <a:t>Calculating pose distance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ras Bold ITC" panose="020B0907030504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ko-KR" sz="2400" dirty="0">
              <a:ln>
                <a:noFill/>
              </a:ln>
              <a:solidFill>
                <a:schemeClr val="tx1"/>
              </a:solidFill>
              <a:effectLst/>
              <a:latin typeface="Eras Bold ITC" panose="020B0907030504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ko-KR" altLang="ko-KR" sz="2400" dirty="0">
              <a:ln>
                <a:noFill/>
              </a:ln>
              <a:solidFill>
                <a:schemeClr val="tx1"/>
              </a:solidFill>
              <a:effectLst/>
              <a:latin typeface="Eras Bold ITC" panose="020B0907030504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Google Shape;5127;p44">
            <a:extLst>
              <a:ext uri="{FF2B5EF4-FFF2-40B4-BE49-F238E27FC236}">
                <a16:creationId xmlns:a16="http://schemas.microsoft.com/office/drawing/2014/main" id="{3D72D03A-A992-48D5-B741-B1FEE16DE5B5}"/>
              </a:ext>
            </a:extLst>
          </p:cNvPr>
          <p:cNvSpPr txBox="1">
            <a:spLocks/>
          </p:cNvSpPr>
          <p:nvPr/>
        </p:nvSpPr>
        <p:spPr>
          <a:xfrm>
            <a:off x="346398" y="92288"/>
            <a:ext cx="7620855" cy="995807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Eras Bold ITC" panose="020B0907030504020204" pitchFamily="34" charset="0"/>
              </a:rPr>
              <a:t>Process for crosscut</a:t>
            </a:r>
          </a:p>
        </p:txBody>
      </p:sp>
      <p:sp>
        <p:nvSpPr>
          <p:cNvPr id="20" name="Google Shape;5134;p44">
            <a:extLst>
              <a:ext uri="{FF2B5EF4-FFF2-40B4-BE49-F238E27FC236}">
                <a16:creationId xmlns:a16="http://schemas.microsoft.com/office/drawing/2014/main" id="{3D2A7A4B-6DE7-7CF2-7DD6-9709873CCA68}"/>
              </a:ext>
            </a:extLst>
          </p:cNvPr>
          <p:cNvSpPr txBox="1">
            <a:spLocks/>
          </p:cNvSpPr>
          <p:nvPr/>
        </p:nvSpPr>
        <p:spPr>
          <a:xfrm>
            <a:off x="6524515" y="2532726"/>
            <a:ext cx="4817739" cy="3563274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방법</a:t>
            </a:r>
            <a:endParaRPr lang="en-US" altLang="ko-KR" b="1" dirty="0">
              <a:solidFill>
                <a:srgbClr val="FFFFFF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Box position </a:t>
            </a:r>
            <a:r>
              <a:rPr lang="ko-KR" altLang="en-US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x, y </a:t>
            </a:r>
            <a:r>
              <a:rPr lang="ko-KR" altLang="en-US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값으로 </a:t>
            </a: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center point</a:t>
            </a:r>
            <a:r>
              <a:rPr lang="ko-KR" altLang="en-US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만든다</a:t>
            </a: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Reference clip</a:t>
            </a:r>
            <a:r>
              <a:rPr lang="ko-KR" altLang="en-US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frame</a:t>
            </a:r>
            <a:r>
              <a:rPr lang="ko-KR" altLang="en-US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별 </a:t>
            </a: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center point</a:t>
            </a:r>
            <a:r>
              <a:rPr lang="ko-KR" altLang="en-US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비교 영상의 </a:t>
            </a: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frame</a:t>
            </a:r>
            <a:r>
              <a:rPr lang="ko-KR" altLang="en-US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별 </a:t>
            </a: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center point</a:t>
            </a:r>
            <a:r>
              <a:rPr lang="ko-KR" altLang="en-US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거리를 </a:t>
            </a: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norm-2</a:t>
            </a:r>
            <a:r>
              <a:rPr lang="ko-KR" altLang="en-US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모두 비교한다</a:t>
            </a:r>
            <a:endParaRPr lang="en-US" altLang="ko-KR" sz="1600" b="1" dirty="0">
              <a:solidFill>
                <a:srgbClr val="FFFFFF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 frame </a:t>
            </a:r>
            <a:r>
              <a:rPr lang="ko-KR" altLang="en-US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구간을 비교하고</a:t>
            </a: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가장 짧은 </a:t>
            </a: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distance</a:t>
            </a:r>
            <a:r>
              <a:rPr lang="ko-KR" altLang="en-US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가진 </a:t>
            </a: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frame</a:t>
            </a:r>
            <a:r>
              <a:rPr lang="ko-KR" altLang="en-US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영상을 </a:t>
            </a: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new </a:t>
            </a:r>
            <a:r>
              <a:rPr lang="ko-KR" altLang="en-US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영상으로 정한다</a:t>
            </a: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pPr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ko-KR" sz="1600" b="1" dirty="0">
              <a:solidFill>
                <a:srgbClr val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Google Shape;5134;p44">
            <a:extLst>
              <a:ext uri="{FF2B5EF4-FFF2-40B4-BE49-F238E27FC236}">
                <a16:creationId xmlns:a16="http://schemas.microsoft.com/office/drawing/2014/main" id="{B205F507-CA95-8062-CBF5-44F987725B47}"/>
              </a:ext>
            </a:extLst>
          </p:cNvPr>
          <p:cNvSpPr txBox="1">
            <a:spLocks/>
          </p:cNvSpPr>
          <p:nvPr/>
        </p:nvSpPr>
        <p:spPr>
          <a:xfrm>
            <a:off x="456225" y="3160798"/>
            <a:ext cx="4287225" cy="2307129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목표</a:t>
            </a:r>
            <a:endParaRPr lang="en-US" altLang="ko-KR" b="1" dirty="0">
              <a:solidFill>
                <a:srgbClr val="FFFFFF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3429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</a:pP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Box position </a:t>
            </a:r>
            <a:r>
              <a:rPr lang="ko-KR" altLang="en-US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정보로 </a:t>
            </a: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Pose distance</a:t>
            </a:r>
            <a:r>
              <a:rPr lang="ko-KR" altLang="en-US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계산한다</a:t>
            </a: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indent="-3429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</a:pP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new </a:t>
            </a:r>
            <a:r>
              <a:rPr lang="ko-KR" altLang="en-US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영상을 선택한다</a:t>
            </a: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01BEBC-5D71-0CB1-A30B-8780A71AA97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111580" y="3746490"/>
            <a:ext cx="876422" cy="828791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7E24B208-B838-D6E6-62F0-6FC7210EEF6D}"/>
              </a:ext>
            </a:extLst>
          </p:cNvPr>
          <p:cNvGrpSpPr/>
          <p:nvPr/>
        </p:nvGrpSpPr>
        <p:grpSpPr>
          <a:xfrm>
            <a:off x="456225" y="1059045"/>
            <a:ext cx="9135507" cy="605719"/>
            <a:chOff x="491927" y="256728"/>
            <a:chExt cx="9135507" cy="605719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54D61E87-3B44-3F1D-01A6-65600EE8D04C}"/>
                </a:ext>
              </a:extLst>
            </p:cNvPr>
            <p:cNvGrpSpPr/>
            <p:nvPr/>
          </p:nvGrpSpPr>
          <p:grpSpPr>
            <a:xfrm>
              <a:off x="491927" y="259836"/>
              <a:ext cx="9135507" cy="602611"/>
              <a:chOff x="2429447" y="3230720"/>
              <a:chExt cx="9135507" cy="602611"/>
            </a:xfrm>
          </p:grpSpPr>
          <p:sp>
            <p:nvSpPr>
              <p:cNvPr id="46" name="Google Shape;5126;p44">
                <a:extLst>
                  <a:ext uri="{FF2B5EF4-FFF2-40B4-BE49-F238E27FC236}">
                    <a16:creationId xmlns:a16="http://schemas.microsoft.com/office/drawing/2014/main" id="{94A4045F-3B05-17A9-A96A-1274E4340DD4}"/>
                  </a:ext>
                </a:extLst>
              </p:cNvPr>
              <p:cNvSpPr/>
              <p:nvPr/>
            </p:nvSpPr>
            <p:spPr>
              <a:xfrm>
                <a:off x="2429447" y="3230728"/>
                <a:ext cx="1931120" cy="602603"/>
              </a:xfrm>
              <a:custGeom>
                <a:avLst/>
                <a:gdLst/>
                <a:ahLst/>
                <a:cxnLst/>
                <a:rect l="l" t="t" r="r" b="b"/>
                <a:pathLst>
                  <a:path w="20343" h="6348" extrusionOk="0">
                    <a:moveTo>
                      <a:pt x="0" y="0"/>
                    </a:moveTo>
                    <a:lnTo>
                      <a:pt x="0" y="6347"/>
                    </a:lnTo>
                    <a:lnTo>
                      <a:pt x="18933" y="6347"/>
                    </a:lnTo>
                    <a:lnTo>
                      <a:pt x="20343" y="3174"/>
                    </a:lnTo>
                    <a:lnTo>
                      <a:pt x="18933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glow rad="228600">
                  <a:schemeClr val="tx1">
                    <a:alpha val="0"/>
                  </a:schemeClr>
                </a:glo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Eras Bold ITC" panose="020B0907030504020204" pitchFamily="34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5123;p44">
                <a:extLst>
                  <a:ext uri="{FF2B5EF4-FFF2-40B4-BE49-F238E27FC236}">
                    <a16:creationId xmlns:a16="http://schemas.microsoft.com/office/drawing/2014/main" id="{AA98D96A-3CFD-F8D1-39ED-65273E43CEF0}"/>
                  </a:ext>
                </a:extLst>
              </p:cNvPr>
              <p:cNvSpPr/>
              <p:nvPr/>
            </p:nvSpPr>
            <p:spPr>
              <a:xfrm>
                <a:off x="9674938" y="3230720"/>
                <a:ext cx="1890016" cy="602603"/>
              </a:xfrm>
              <a:custGeom>
                <a:avLst/>
                <a:gdLst/>
                <a:ahLst/>
                <a:cxnLst/>
                <a:rect l="l" t="t" r="r" b="b"/>
                <a:pathLst>
                  <a:path w="19910" h="6348" extrusionOk="0">
                    <a:moveTo>
                      <a:pt x="1" y="0"/>
                    </a:moveTo>
                    <a:lnTo>
                      <a:pt x="1384" y="3174"/>
                    </a:lnTo>
                    <a:lnTo>
                      <a:pt x="1" y="6347"/>
                    </a:lnTo>
                    <a:lnTo>
                      <a:pt x="18527" y="6347"/>
                    </a:lnTo>
                    <a:lnTo>
                      <a:pt x="19910" y="3174"/>
                    </a:lnTo>
                    <a:lnTo>
                      <a:pt x="18527" y="0"/>
                    </a:lnTo>
                    <a:close/>
                  </a:path>
                </a:pathLst>
              </a:custGeom>
              <a:solidFill>
                <a:srgbClr val="D6CD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Eras Bold ITC" panose="020B0907030504020204" pitchFamily="34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5125;p44">
                <a:extLst>
                  <a:ext uri="{FF2B5EF4-FFF2-40B4-BE49-F238E27FC236}">
                    <a16:creationId xmlns:a16="http://schemas.microsoft.com/office/drawing/2014/main" id="{2754BC8D-9FAB-9981-C99C-6BC92DEF5F14}"/>
                  </a:ext>
                </a:extLst>
              </p:cNvPr>
              <p:cNvSpPr/>
              <p:nvPr/>
            </p:nvSpPr>
            <p:spPr>
              <a:xfrm>
                <a:off x="4270391" y="3230728"/>
                <a:ext cx="1890016" cy="602603"/>
              </a:xfrm>
              <a:custGeom>
                <a:avLst/>
                <a:gdLst/>
                <a:ahLst/>
                <a:cxnLst/>
                <a:rect l="l" t="t" r="r" b="b"/>
                <a:pathLst>
                  <a:path w="19910" h="6348" extrusionOk="0">
                    <a:moveTo>
                      <a:pt x="1" y="0"/>
                    </a:moveTo>
                    <a:lnTo>
                      <a:pt x="1384" y="3174"/>
                    </a:lnTo>
                    <a:lnTo>
                      <a:pt x="1" y="6347"/>
                    </a:lnTo>
                    <a:lnTo>
                      <a:pt x="18526" y="6347"/>
                    </a:lnTo>
                    <a:lnTo>
                      <a:pt x="19910" y="3174"/>
                    </a:lnTo>
                    <a:lnTo>
                      <a:pt x="18526" y="0"/>
                    </a:lnTo>
                    <a:close/>
                  </a:path>
                </a:pathLst>
              </a:custGeom>
              <a:solidFill>
                <a:srgbClr val="9A8760"/>
              </a:solidFill>
              <a:ln>
                <a:noFill/>
              </a:ln>
              <a:effectLst>
                <a:glow rad="228600">
                  <a:schemeClr val="tx1">
                    <a:alpha val="0"/>
                  </a:schemeClr>
                </a:glo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2400" b="0" i="0" u="none" strike="noStrike" cap="none" dirty="0">
                  <a:solidFill>
                    <a:srgbClr val="000000"/>
                  </a:solidFill>
                  <a:effectLst>
                    <a:glow rad="127000">
                      <a:schemeClr val="accent1">
                        <a:alpha val="98000"/>
                      </a:schemeClr>
                    </a:glow>
                  </a:effectLst>
                  <a:latin typeface="Eras Bold ITC" panose="020B0907030504020204" pitchFamily="34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5124;p44">
                <a:extLst>
                  <a:ext uri="{FF2B5EF4-FFF2-40B4-BE49-F238E27FC236}">
                    <a16:creationId xmlns:a16="http://schemas.microsoft.com/office/drawing/2014/main" id="{E4DBBE98-8CEA-89B7-528C-4B573CD67ED9}"/>
                  </a:ext>
                </a:extLst>
              </p:cNvPr>
              <p:cNvSpPr/>
              <p:nvPr/>
            </p:nvSpPr>
            <p:spPr>
              <a:xfrm>
                <a:off x="6072792" y="3230728"/>
                <a:ext cx="1890016" cy="602603"/>
              </a:xfrm>
              <a:custGeom>
                <a:avLst/>
                <a:gdLst/>
                <a:ahLst/>
                <a:cxnLst/>
                <a:rect l="l" t="t" r="r" b="b"/>
                <a:pathLst>
                  <a:path w="19910" h="6348" extrusionOk="0">
                    <a:moveTo>
                      <a:pt x="0" y="0"/>
                    </a:moveTo>
                    <a:lnTo>
                      <a:pt x="1384" y="3174"/>
                    </a:lnTo>
                    <a:lnTo>
                      <a:pt x="0" y="6347"/>
                    </a:lnTo>
                    <a:lnTo>
                      <a:pt x="18526" y="6347"/>
                    </a:lnTo>
                    <a:lnTo>
                      <a:pt x="19909" y="3174"/>
                    </a:lnTo>
                    <a:lnTo>
                      <a:pt x="18526" y="0"/>
                    </a:lnTo>
                    <a:close/>
                  </a:path>
                </a:pathLst>
              </a:custGeom>
              <a:solidFill>
                <a:srgbClr val="A89774"/>
              </a:solidFill>
              <a:ln>
                <a:noFill/>
              </a:ln>
              <a:effectLst>
                <a:glow rad="228600">
                  <a:schemeClr val="tx1">
                    <a:alpha val="0"/>
                  </a:schemeClr>
                </a:glo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Eras Bold ITC" panose="020B0907030504020204" pitchFamily="34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5123;p44">
                <a:extLst>
                  <a:ext uri="{FF2B5EF4-FFF2-40B4-BE49-F238E27FC236}">
                    <a16:creationId xmlns:a16="http://schemas.microsoft.com/office/drawing/2014/main" id="{0C5AE662-8A2C-1A5F-87F4-40429801D9A7}"/>
                  </a:ext>
                </a:extLst>
              </p:cNvPr>
              <p:cNvSpPr/>
              <p:nvPr/>
            </p:nvSpPr>
            <p:spPr>
              <a:xfrm>
                <a:off x="7872537" y="3230728"/>
                <a:ext cx="1890016" cy="602603"/>
              </a:xfrm>
              <a:custGeom>
                <a:avLst/>
                <a:gdLst/>
                <a:ahLst/>
                <a:cxnLst/>
                <a:rect l="l" t="t" r="r" b="b"/>
                <a:pathLst>
                  <a:path w="19910" h="6348" extrusionOk="0">
                    <a:moveTo>
                      <a:pt x="1" y="0"/>
                    </a:moveTo>
                    <a:lnTo>
                      <a:pt x="1384" y="3174"/>
                    </a:lnTo>
                    <a:lnTo>
                      <a:pt x="1" y="6347"/>
                    </a:lnTo>
                    <a:lnTo>
                      <a:pt x="18527" y="6347"/>
                    </a:lnTo>
                    <a:lnTo>
                      <a:pt x="19910" y="3174"/>
                    </a:lnTo>
                    <a:lnTo>
                      <a:pt x="18527" y="0"/>
                    </a:lnTo>
                    <a:close/>
                  </a:path>
                </a:pathLst>
              </a:custGeom>
              <a:solidFill>
                <a:srgbClr val="C4B8A0"/>
              </a:solidFill>
              <a:ln>
                <a:noFill/>
              </a:ln>
              <a:effectLst>
                <a:glow rad="228600">
                  <a:schemeClr val="tx1">
                    <a:alpha val="80000"/>
                  </a:schemeClr>
                </a:glo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Eras Bold ITC" panose="020B0907030504020204" pitchFamily="34" charset="0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5128;p44">
              <a:extLst>
                <a:ext uri="{FF2B5EF4-FFF2-40B4-BE49-F238E27FC236}">
                  <a16:creationId xmlns:a16="http://schemas.microsoft.com/office/drawing/2014/main" id="{4A028596-ED89-DD13-1EE0-B2EA81052551}"/>
                </a:ext>
              </a:extLst>
            </p:cNvPr>
            <p:cNvSpPr txBox="1">
              <a:spLocks/>
            </p:cNvSpPr>
            <p:nvPr/>
          </p:nvSpPr>
          <p:spPr>
            <a:xfrm>
              <a:off x="729668" y="256728"/>
              <a:ext cx="1371600" cy="448200"/>
            </a:xfrm>
            <a:prstGeom prst="rect">
              <a:avLst/>
            </a:prstGeom>
            <a:noFill/>
            <a:ln>
              <a:noFill/>
            </a:ln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spcFirstLastPara="1" vert="horz" wrap="square" lIns="91425" tIns="91425" rIns="91425" bIns="91425" rtlCol="0" anchor="t" anchorCtr="0">
              <a:noAutofit/>
            </a:bodyPr>
            <a:lstStyle>
              <a:lvl1pPr marL="342900" indent="-30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Wingdings 2" charset="2"/>
                <a:buNone/>
              </a:pPr>
              <a:r>
                <a:rPr lang="en-US" sz="2400" b="1" dirty="0">
                  <a:solidFill>
                    <a:srgbClr val="FFFFFF"/>
                  </a:solidFill>
                  <a:latin typeface="Eras Bold ITC" panose="020B0907030504020204" pitchFamily="34" charset="0"/>
                </a:rPr>
                <a:t>Step 1</a:t>
              </a:r>
              <a:endParaRPr lang="en-US" sz="2400" dirty="0">
                <a:solidFill>
                  <a:srgbClr val="FFFFFF"/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41" name="Google Shape;5130;p44">
              <a:extLst>
                <a:ext uri="{FF2B5EF4-FFF2-40B4-BE49-F238E27FC236}">
                  <a16:creationId xmlns:a16="http://schemas.microsoft.com/office/drawing/2014/main" id="{C7BC0909-AD96-C23C-43B2-4178FEF4B0CB}"/>
                </a:ext>
              </a:extLst>
            </p:cNvPr>
            <p:cNvSpPr txBox="1">
              <a:spLocks/>
            </p:cNvSpPr>
            <p:nvPr/>
          </p:nvSpPr>
          <p:spPr>
            <a:xfrm>
              <a:off x="2566928" y="256732"/>
              <a:ext cx="1371600" cy="448200"/>
            </a:xfrm>
            <a:prstGeom prst="rect">
              <a:avLst/>
            </a:prstGeom>
            <a:noFill/>
            <a:ln>
              <a:noFill/>
            </a:ln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spcFirstLastPara="1" vert="horz" wrap="square" lIns="91425" tIns="91425" rIns="91425" bIns="91425" rtlCol="0" anchor="t" anchorCtr="0">
              <a:noAutofit/>
            </a:bodyPr>
            <a:lstStyle>
              <a:lvl1pPr marL="342900" indent="-30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Wingdings 2" charset="2"/>
                <a:buNone/>
              </a:pPr>
              <a:r>
                <a:rPr lang="en-US" altLang="ko-KR" sz="2400" b="1" dirty="0">
                  <a:solidFill>
                    <a:srgbClr val="FFFFFF"/>
                  </a:solidFill>
                  <a:latin typeface="Eras Bold ITC" panose="020B0907030504020204" pitchFamily="34" charset="0"/>
                </a:rPr>
                <a:t>Step 2</a:t>
              </a:r>
              <a:endParaRPr lang="en-US" altLang="ko-KR" sz="2400" dirty="0">
                <a:solidFill>
                  <a:srgbClr val="FFFFFF"/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42" name="Google Shape;5131;p44">
              <a:extLst>
                <a:ext uri="{FF2B5EF4-FFF2-40B4-BE49-F238E27FC236}">
                  <a16:creationId xmlns:a16="http://schemas.microsoft.com/office/drawing/2014/main" id="{A3A9D691-B69F-953B-13FE-2CADA0C9FC7C}"/>
                </a:ext>
              </a:extLst>
            </p:cNvPr>
            <p:cNvSpPr txBox="1">
              <a:spLocks/>
            </p:cNvSpPr>
            <p:nvPr/>
          </p:nvSpPr>
          <p:spPr>
            <a:xfrm>
              <a:off x="4404188" y="256740"/>
              <a:ext cx="1371600" cy="448200"/>
            </a:xfrm>
            <a:prstGeom prst="rect">
              <a:avLst/>
            </a:prstGeom>
            <a:noFill/>
            <a:ln>
              <a:noFill/>
            </a:ln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spcFirstLastPara="1" vert="horz" wrap="square" lIns="91425" tIns="91425" rIns="91425" bIns="91425" rtlCol="0" anchor="t" anchorCtr="0">
              <a:noAutofit/>
            </a:bodyPr>
            <a:lstStyle>
              <a:lvl1pPr marL="342900" indent="-30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Wingdings 2" charset="2"/>
                <a:buNone/>
              </a:pPr>
              <a:r>
                <a:rPr lang="en-US" altLang="ko-KR" sz="2400" b="1" dirty="0">
                  <a:solidFill>
                    <a:srgbClr val="FFFFFF"/>
                  </a:solidFill>
                  <a:latin typeface="Eras Bold ITC" panose="020B0907030504020204" pitchFamily="34" charset="0"/>
                </a:rPr>
                <a:t>Step 3</a:t>
              </a:r>
              <a:endParaRPr lang="en-US" altLang="ko-KR" sz="2400" dirty="0">
                <a:solidFill>
                  <a:srgbClr val="FFFFFF"/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43" name="Google Shape;5132;p44">
              <a:extLst>
                <a:ext uri="{FF2B5EF4-FFF2-40B4-BE49-F238E27FC236}">
                  <a16:creationId xmlns:a16="http://schemas.microsoft.com/office/drawing/2014/main" id="{BBAF3464-BEFA-AA93-7F9C-406781B76B40}"/>
                </a:ext>
              </a:extLst>
            </p:cNvPr>
            <p:cNvSpPr txBox="1">
              <a:spLocks/>
            </p:cNvSpPr>
            <p:nvPr/>
          </p:nvSpPr>
          <p:spPr>
            <a:xfrm>
              <a:off x="6241448" y="256740"/>
              <a:ext cx="1371600" cy="448200"/>
            </a:xfrm>
            <a:prstGeom prst="rect">
              <a:avLst/>
            </a:prstGeom>
            <a:noFill/>
            <a:ln>
              <a:noFill/>
            </a:ln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spcFirstLastPara="1" vert="horz" wrap="square" lIns="91425" tIns="91425" rIns="91425" bIns="91425" rtlCol="0" anchor="t" anchorCtr="0">
              <a:noAutofit/>
            </a:bodyPr>
            <a:lstStyle>
              <a:lvl1pPr marL="342900" indent="-30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Wingdings 2" charset="2"/>
                <a:buNone/>
              </a:pPr>
              <a:r>
                <a:rPr lang="en-US" altLang="ko-KR" sz="2400" b="1" dirty="0">
                  <a:solidFill>
                    <a:srgbClr val="FFFFFF"/>
                  </a:solidFill>
                  <a:latin typeface="Eras Bold ITC" panose="020B0907030504020204" pitchFamily="34" charset="0"/>
                </a:rPr>
                <a:t>Step 4</a:t>
              </a:r>
              <a:endParaRPr lang="en-US" altLang="ko-KR" sz="2400" dirty="0">
                <a:solidFill>
                  <a:srgbClr val="FFFFFF"/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44" name="Google Shape;5132;p44">
              <a:extLst>
                <a:ext uri="{FF2B5EF4-FFF2-40B4-BE49-F238E27FC236}">
                  <a16:creationId xmlns:a16="http://schemas.microsoft.com/office/drawing/2014/main" id="{5B558B94-2DDB-F596-6D0E-D4FFB44443AE}"/>
                </a:ext>
              </a:extLst>
            </p:cNvPr>
            <p:cNvSpPr txBox="1">
              <a:spLocks/>
            </p:cNvSpPr>
            <p:nvPr/>
          </p:nvSpPr>
          <p:spPr>
            <a:xfrm>
              <a:off x="8078710" y="256728"/>
              <a:ext cx="1371600" cy="448200"/>
            </a:xfrm>
            <a:prstGeom prst="rect">
              <a:avLst/>
            </a:prstGeom>
            <a:noFill/>
            <a:ln>
              <a:noFill/>
            </a:ln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spcFirstLastPara="1" vert="horz" wrap="square" lIns="91425" tIns="91425" rIns="91425" bIns="91425" rtlCol="0" anchor="t" anchorCtr="0">
              <a:noAutofit/>
            </a:bodyPr>
            <a:lstStyle>
              <a:lvl1pPr marL="342900" indent="-30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Wingdings 2" charset="2"/>
                <a:buNone/>
              </a:pPr>
              <a:r>
                <a:rPr lang="en-US" altLang="ko-KR" sz="2400" b="1" dirty="0">
                  <a:solidFill>
                    <a:srgbClr val="FFFFFF"/>
                  </a:solidFill>
                  <a:latin typeface="Eras Bold ITC" panose="020B0907030504020204" pitchFamily="34" charset="0"/>
                </a:rPr>
                <a:t>Step 5</a:t>
              </a:r>
              <a:endParaRPr lang="en-US" altLang="ko-KR" sz="2400" dirty="0">
                <a:solidFill>
                  <a:srgbClr val="FFFFFF"/>
                </a:solidFill>
                <a:latin typeface="Eras Bold ITC" panose="020B0907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9784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5134;p44">
            <a:extLst>
              <a:ext uri="{FF2B5EF4-FFF2-40B4-BE49-F238E27FC236}">
                <a16:creationId xmlns:a16="http://schemas.microsoft.com/office/drawing/2014/main" id="{7375E8A7-420E-48BB-987E-EEF380461630}"/>
              </a:ext>
            </a:extLst>
          </p:cNvPr>
          <p:cNvSpPr txBox="1">
            <a:spLocks/>
          </p:cNvSpPr>
          <p:nvPr/>
        </p:nvSpPr>
        <p:spPr>
          <a:xfrm>
            <a:off x="456225" y="1844617"/>
            <a:ext cx="4817739" cy="602603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Bold ITC" panose="020B0907030504020204" pitchFamily="34" charset="0"/>
                <a:ea typeface="inherit"/>
                <a:cs typeface="Arial" panose="020B0604020202020204" pitchFamily="34" charset="0"/>
              </a:rPr>
              <a:t>Concatenating video clips</a:t>
            </a:r>
            <a:endParaRPr lang="ko-KR" altLang="ko-KR" sz="2400" dirty="0">
              <a:ln>
                <a:noFill/>
              </a:ln>
              <a:solidFill>
                <a:schemeClr val="tx1"/>
              </a:solidFill>
              <a:effectLst/>
              <a:latin typeface="Eras Bold ITC" panose="020B0907030504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Google Shape;5127;p44">
            <a:extLst>
              <a:ext uri="{FF2B5EF4-FFF2-40B4-BE49-F238E27FC236}">
                <a16:creationId xmlns:a16="http://schemas.microsoft.com/office/drawing/2014/main" id="{3D72D03A-A992-48D5-B741-B1FEE16DE5B5}"/>
              </a:ext>
            </a:extLst>
          </p:cNvPr>
          <p:cNvSpPr txBox="1">
            <a:spLocks/>
          </p:cNvSpPr>
          <p:nvPr/>
        </p:nvSpPr>
        <p:spPr>
          <a:xfrm>
            <a:off x="346398" y="92288"/>
            <a:ext cx="7620855" cy="995807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Eras Bold ITC" panose="020B0907030504020204" pitchFamily="34" charset="0"/>
              </a:rPr>
              <a:t>Process for crosscut</a:t>
            </a:r>
          </a:p>
        </p:txBody>
      </p:sp>
      <p:sp>
        <p:nvSpPr>
          <p:cNvPr id="20" name="Google Shape;5134;p44">
            <a:extLst>
              <a:ext uri="{FF2B5EF4-FFF2-40B4-BE49-F238E27FC236}">
                <a16:creationId xmlns:a16="http://schemas.microsoft.com/office/drawing/2014/main" id="{3D2A7A4B-6DE7-7CF2-7DD6-9709873CCA68}"/>
              </a:ext>
            </a:extLst>
          </p:cNvPr>
          <p:cNvSpPr txBox="1">
            <a:spLocks/>
          </p:cNvSpPr>
          <p:nvPr/>
        </p:nvSpPr>
        <p:spPr>
          <a:xfrm>
            <a:off x="6524515" y="3070127"/>
            <a:ext cx="4817739" cy="2181515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방법</a:t>
            </a:r>
            <a:endParaRPr lang="en-US" altLang="ko-KR" b="1" dirty="0">
              <a:solidFill>
                <a:srgbClr val="FFFFFF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r>
              <a:rPr lang="ko-KR" altLang="en-US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만든 짧은 구간의 </a:t>
            </a: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video clip</a:t>
            </a:r>
            <a:r>
              <a:rPr lang="ko-KR" altLang="en-US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들을 </a:t>
            </a:r>
            <a:r>
              <a:rPr lang="en-US" altLang="ko-KR" sz="1600" b="1" dirty="0" err="1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concatenate_videoclips</a:t>
            </a: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</a:t>
            </a:r>
            <a:r>
              <a:rPr lang="ko-KR" altLang="en-US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한 개로 만든다</a:t>
            </a:r>
            <a:endParaRPr lang="en-US" altLang="ko-KR" sz="1600" b="1" dirty="0">
              <a:solidFill>
                <a:srgbClr val="FFFFFF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sz="1600" b="1" dirty="0" err="1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Write_videofile</a:t>
            </a: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</a:t>
            </a:r>
            <a:r>
              <a:rPr lang="ko-KR" altLang="en-US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</a:t>
            </a: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mp4 </a:t>
            </a:r>
            <a:r>
              <a:rPr lang="ko-KR" altLang="en-US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파일을 만든다</a:t>
            </a: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-  </a:t>
            </a:r>
            <a:r>
              <a:rPr lang="en-US" altLang="ko-KR" sz="1600" b="1" dirty="0" err="1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moviepy</a:t>
            </a: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라이브러리</a:t>
            </a:r>
            <a:endParaRPr lang="en-US" altLang="ko-KR" sz="1600" b="1" dirty="0">
              <a:solidFill>
                <a:srgbClr val="FFFFFF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Google Shape;5134;p44">
            <a:extLst>
              <a:ext uri="{FF2B5EF4-FFF2-40B4-BE49-F238E27FC236}">
                <a16:creationId xmlns:a16="http://schemas.microsoft.com/office/drawing/2014/main" id="{B205F507-CA95-8062-CBF5-44F987725B47}"/>
              </a:ext>
            </a:extLst>
          </p:cNvPr>
          <p:cNvSpPr txBox="1">
            <a:spLocks/>
          </p:cNvSpPr>
          <p:nvPr/>
        </p:nvSpPr>
        <p:spPr>
          <a:xfrm>
            <a:off x="456246" y="3384163"/>
            <a:ext cx="4287225" cy="1553442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목표</a:t>
            </a:r>
            <a:endParaRPr lang="en-US" altLang="ko-KR" b="1" dirty="0">
              <a:solidFill>
                <a:srgbClr val="FFFFFF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3429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</a:pPr>
            <a:r>
              <a:rPr lang="ko-KR" altLang="en-US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선택된 </a:t>
            </a: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video clip</a:t>
            </a:r>
            <a:r>
              <a:rPr lang="ko-KR" altLang="en-US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들을 합치고</a:t>
            </a: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mp4 </a:t>
            </a:r>
            <a:r>
              <a:rPr lang="ko-KR" altLang="en-US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파일을 만든다</a:t>
            </a: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01BEBC-5D71-0CB1-A30B-8780A71AA97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111580" y="3746490"/>
            <a:ext cx="876422" cy="828791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0A572BF6-A454-6B5B-3349-61A514838B07}"/>
              </a:ext>
            </a:extLst>
          </p:cNvPr>
          <p:cNvGrpSpPr/>
          <p:nvPr/>
        </p:nvGrpSpPr>
        <p:grpSpPr>
          <a:xfrm>
            <a:off x="456225" y="1059045"/>
            <a:ext cx="9135507" cy="605719"/>
            <a:chOff x="491927" y="256728"/>
            <a:chExt cx="9135507" cy="605719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0CFC19F5-5C12-294D-4D03-37E5472BCBC8}"/>
                </a:ext>
              </a:extLst>
            </p:cNvPr>
            <p:cNvGrpSpPr/>
            <p:nvPr/>
          </p:nvGrpSpPr>
          <p:grpSpPr>
            <a:xfrm>
              <a:off x="491927" y="259836"/>
              <a:ext cx="9135507" cy="602611"/>
              <a:chOff x="2429447" y="3230720"/>
              <a:chExt cx="9135507" cy="602611"/>
            </a:xfrm>
          </p:grpSpPr>
          <p:sp>
            <p:nvSpPr>
              <p:cNvPr id="33" name="Google Shape;5123;p44">
                <a:extLst>
                  <a:ext uri="{FF2B5EF4-FFF2-40B4-BE49-F238E27FC236}">
                    <a16:creationId xmlns:a16="http://schemas.microsoft.com/office/drawing/2014/main" id="{6EF0CC83-ADC9-FFE4-829B-7491D4946EF3}"/>
                  </a:ext>
                </a:extLst>
              </p:cNvPr>
              <p:cNvSpPr/>
              <p:nvPr/>
            </p:nvSpPr>
            <p:spPr>
              <a:xfrm>
                <a:off x="7872537" y="3230728"/>
                <a:ext cx="1890016" cy="602603"/>
              </a:xfrm>
              <a:custGeom>
                <a:avLst/>
                <a:gdLst/>
                <a:ahLst/>
                <a:cxnLst/>
                <a:rect l="l" t="t" r="r" b="b"/>
                <a:pathLst>
                  <a:path w="19910" h="6348" extrusionOk="0">
                    <a:moveTo>
                      <a:pt x="1" y="0"/>
                    </a:moveTo>
                    <a:lnTo>
                      <a:pt x="1384" y="3174"/>
                    </a:lnTo>
                    <a:lnTo>
                      <a:pt x="1" y="6347"/>
                    </a:lnTo>
                    <a:lnTo>
                      <a:pt x="18527" y="6347"/>
                    </a:lnTo>
                    <a:lnTo>
                      <a:pt x="19910" y="3174"/>
                    </a:lnTo>
                    <a:lnTo>
                      <a:pt x="18527" y="0"/>
                    </a:lnTo>
                    <a:close/>
                  </a:path>
                </a:pathLst>
              </a:custGeom>
              <a:solidFill>
                <a:srgbClr val="C4B8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Eras Bold ITC" panose="020B0907030504020204" pitchFamily="34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5126;p44">
                <a:extLst>
                  <a:ext uri="{FF2B5EF4-FFF2-40B4-BE49-F238E27FC236}">
                    <a16:creationId xmlns:a16="http://schemas.microsoft.com/office/drawing/2014/main" id="{C9EFE9FD-9E1A-19DA-82D9-296B7648A046}"/>
                  </a:ext>
                </a:extLst>
              </p:cNvPr>
              <p:cNvSpPr/>
              <p:nvPr/>
            </p:nvSpPr>
            <p:spPr>
              <a:xfrm>
                <a:off x="2429447" y="3230728"/>
                <a:ext cx="1931120" cy="602603"/>
              </a:xfrm>
              <a:custGeom>
                <a:avLst/>
                <a:gdLst/>
                <a:ahLst/>
                <a:cxnLst/>
                <a:rect l="l" t="t" r="r" b="b"/>
                <a:pathLst>
                  <a:path w="20343" h="6348" extrusionOk="0">
                    <a:moveTo>
                      <a:pt x="0" y="0"/>
                    </a:moveTo>
                    <a:lnTo>
                      <a:pt x="0" y="6347"/>
                    </a:lnTo>
                    <a:lnTo>
                      <a:pt x="18933" y="6347"/>
                    </a:lnTo>
                    <a:lnTo>
                      <a:pt x="20343" y="3174"/>
                    </a:lnTo>
                    <a:lnTo>
                      <a:pt x="18933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glow rad="228600">
                  <a:schemeClr val="tx1">
                    <a:alpha val="0"/>
                  </a:schemeClr>
                </a:glo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Eras Bold ITC" panose="020B0907030504020204" pitchFamily="34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5125;p44">
                <a:extLst>
                  <a:ext uri="{FF2B5EF4-FFF2-40B4-BE49-F238E27FC236}">
                    <a16:creationId xmlns:a16="http://schemas.microsoft.com/office/drawing/2014/main" id="{0BB30C3E-71FA-B0B0-EBBC-3A3458F4243D}"/>
                  </a:ext>
                </a:extLst>
              </p:cNvPr>
              <p:cNvSpPr/>
              <p:nvPr/>
            </p:nvSpPr>
            <p:spPr>
              <a:xfrm>
                <a:off x="4270391" y="3230728"/>
                <a:ext cx="1890016" cy="602603"/>
              </a:xfrm>
              <a:custGeom>
                <a:avLst/>
                <a:gdLst/>
                <a:ahLst/>
                <a:cxnLst/>
                <a:rect l="l" t="t" r="r" b="b"/>
                <a:pathLst>
                  <a:path w="19910" h="6348" extrusionOk="0">
                    <a:moveTo>
                      <a:pt x="1" y="0"/>
                    </a:moveTo>
                    <a:lnTo>
                      <a:pt x="1384" y="3174"/>
                    </a:lnTo>
                    <a:lnTo>
                      <a:pt x="1" y="6347"/>
                    </a:lnTo>
                    <a:lnTo>
                      <a:pt x="18526" y="6347"/>
                    </a:lnTo>
                    <a:lnTo>
                      <a:pt x="19910" y="3174"/>
                    </a:lnTo>
                    <a:lnTo>
                      <a:pt x="18526" y="0"/>
                    </a:lnTo>
                    <a:close/>
                  </a:path>
                </a:pathLst>
              </a:custGeom>
              <a:solidFill>
                <a:srgbClr val="9A8760"/>
              </a:solidFill>
              <a:ln>
                <a:noFill/>
              </a:ln>
              <a:effectLst>
                <a:glow rad="228600">
                  <a:schemeClr val="tx1">
                    <a:alpha val="0"/>
                  </a:schemeClr>
                </a:glo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2400" b="0" i="0" u="none" strike="noStrike" cap="none" dirty="0">
                  <a:solidFill>
                    <a:srgbClr val="000000"/>
                  </a:solidFill>
                  <a:effectLst>
                    <a:glow rad="127000">
                      <a:schemeClr val="accent1">
                        <a:alpha val="98000"/>
                      </a:schemeClr>
                    </a:glow>
                  </a:effectLst>
                  <a:latin typeface="Eras Bold ITC" panose="020B0907030504020204" pitchFamily="34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5124;p44">
                <a:extLst>
                  <a:ext uri="{FF2B5EF4-FFF2-40B4-BE49-F238E27FC236}">
                    <a16:creationId xmlns:a16="http://schemas.microsoft.com/office/drawing/2014/main" id="{4F320377-C05D-0833-5513-0E4ACC616B42}"/>
                  </a:ext>
                </a:extLst>
              </p:cNvPr>
              <p:cNvSpPr/>
              <p:nvPr/>
            </p:nvSpPr>
            <p:spPr>
              <a:xfrm>
                <a:off x="6072792" y="3230728"/>
                <a:ext cx="1890016" cy="602603"/>
              </a:xfrm>
              <a:custGeom>
                <a:avLst/>
                <a:gdLst/>
                <a:ahLst/>
                <a:cxnLst/>
                <a:rect l="l" t="t" r="r" b="b"/>
                <a:pathLst>
                  <a:path w="19910" h="6348" extrusionOk="0">
                    <a:moveTo>
                      <a:pt x="0" y="0"/>
                    </a:moveTo>
                    <a:lnTo>
                      <a:pt x="1384" y="3174"/>
                    </a:lnTo>
                    <a:lnTo>
                      <a:pt x="0" y="6347"/>
                    </a:lnTo>
                    <a:lnTo>
                      <a:pt x="18526" y="6347"/>
                    </a:lnTo>
                    <a:lnTo>
                      <a:pt x="19909" y="3174"/>
                    </a:lnTo>
                    <a:lnTo>
                      <a:pt x="18526" y="0"/>
                    </a:lnTo>
                    <a:close/>
                  </a:path>
                </a:pathLst>
              </a:custGeom>
              <a:solidFill>
                <a:srgbClr val="A89774"/>
              </a:solidFill>
              <a:ln>
                <a:noFill/>
              </a:ln>
              <a:effectLst>
                <a:glow rad="228600">
                  <a:schemeClr val="tx1">
                    <a:alpha val="0"/>
                  </a:schemeClr>
                </a:glo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Eras Bold ITC" panose="020B0907030504020204" pitchFamily="34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5123;p44">
                <a:extLst>
                  <a:ext uri="{FF2B5EF4-FFF2-40B4-BE49-F238E27FC236}">
                    <a16:creationId xmlns:a16="http://schemas.microsoft.com/office/drawing/2014/main" id="{8EAB9D6C-E03A-29D4-DFA4-9C2BDC4D3482}"/>
                  </a:ext>
                </a:extLst>
              </p:cNvPr>
              <p:cNvSpPr/>
              <p:nvPr/>
            </p:nvSpPr>
            <p:spPr>
              <a:xfrm>
                <a:off x="9674938" y="3230720"/>
                <a:ext cx="1890016" cy="602603"/>
              </a:xfrm>
              <a:custGeom>
                <a:avLst/>
                <a:gdLst/>
                <a:ahLst/>
                <a:cxnLst/>
                <a:rect l="l" t="t" r="r" b="b"/>
                <a:pathLst>
                  <a:path w="19910" h="6348" extrusionOk="0">
                    <a:moveTo>
                      <a:pt x="1" y="0"/>
                    </a:moveTo>
                    <a:lnTo>
                      <a:pt x="1384" y="3174"/>
                    </a:lnTo>
                    <a:lnTo>
                      <a:pt x="1" y="6347"/>
                    </a:lnTo>
                    <a:lnTo>
                      <a:pt x="18527" y="6347"/>
                    </a:lnTo>
                    <a:lnTo>
                      <a:pt x="19910" y="3174"/>
                    </a:lnTo>
                    <a:lnTo>
                      <a:pt x="18527" y="0"/>
                    </a:lnTo>
                    <a:close/>
                  </a:path>
                </a:pathLst>
              </a:custGeom>
              <a:solidFill>
                <a:srgbClr val="D6CDBC"/>
              </a:solidFill>
              <a:ln>
                <a:noFill/>
              </a:ln>
              <a:effectLst>
                <a:glow rad="228600">
                  <a:schemeClr val="tx1">
                    <a:alpha val="80000"/>
                  </a:schemeClr>
                </a:glo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Eras Bold ITC" panose="020B0907030504020204" pitchFamily="34" charset="0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" name="Google Shape;5128;p44">
              <a:extLst>
                <a:ext uri="{FF2B5EF4-FFF2-40B4-BE49-F238E27FC236}">
                  <a16:creationId xmlns:a16="http://schemas.microsoft.com/office/drawing/2014/main" id="{E6B1D324-F026-0318-6F20-B1ADC7D6F491}"/>
                </a:ext>
              </a:extLst>
            </p:cNvPr>
            <p:cNvSpPr txBox="1">
              <a:spLocks/>
            </p:cNvSpPr>
            <p:nvPr/>
          </p:nvSpPr>
          <p:spPr>
            <a:xfrm>
              <a:off x="729668" y="256728"/>
              <a:ext cx="1371600" cy="448200"/>
            </a:xfrm>
            <a:prstGeom prst="rect">
              <a:avLst/>
            </a:prstGeom>
            <a:noFill/>
            <a:ln>
              <a:noFill/>
            </a:ln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spcFirstLastPara="1" vert="horz" wrap="square" lIns="91425" tIns="91425" rIns="91425" bIns="91425" rtlCol="0" anchor="t" anchorCtr="0">
              <a:noAutofit/>
            </a:bodyPr>
            <a:lstStyle>
              <a:lvl1pPr marL="342900" indent="-30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Wingdings 2" charset="2"/>
                <a:buNone/>
              </a:pPr>
              <a:r>
                <a:rPr lang="en-US" sz="2400" b="1" dirty="0">
                  <a:solidFill>
                    <a:srgbClr val="FFFFFF"/>
                  </a:solidFill>
                  <a:latin typeface="Eras Bold ITC" panose="020B0907030504020204" pitchFamily="34" charset="0"/>
                </a:rPr>
                <a:t>Step 1</a:t>
              </a:r>
              <a:endParaRPr lang="en-US" sz="2400" dirty="0">
                <a:solidFill>
                  <a:srgbClr val="FFFFFF"/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29" name="Google Shape;5130;p44">
              <a:extLst>
                <a:ext uri="{FF2B5EF4-FFF2-40B4-BE49-F238E27FC236}">
                  <a16:creationId xmlns:a16="http://schemas.microsoft.com/office/drawing/2014/main" id="{6A6A730E-76B9-44CA-7230-306A0BC7EF10}"/>
                </a:ext>
              </a:extLst>
            </p:cNvPr>
            <p:cNvSpPr txBox="1">
              <a:spLocks/>
            </p:cNvSpPr>
            <p:nvPr/>
          </p:nvSpPr>
          <p:spPr>
            <a:xfrm>
              <a:off x="2566928" y="256732"/>
              <a:ext cx="1371600" cy="448200"/>
            </a:xfrm>
            <a:prstGeom prst="rect">
              <a:avLst/>
            </a:prstGeom>
            <a:noFill/>
            <a:ln>
              <a:noFill/>
            </a:ln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spcFirstLastPara="1" vert="horz" wrap="square" lIns="91425" tIns="91425" rIns="91425" bIns="91425" rtlCol="0" anchor="t" anchorCtr="0">
              <a:noAutofit/>
            </a:bodyPr>
            <a:lstStyle>
              <a:lvl1pPr marL="342900" indent="-30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Wingdings 2" charset="2"/>
                <a:buNone/>
              </a:pPr>
              <a:r>
                <a:rPr lang="en-US" altLang="ko-KR" sz="2400" b="1" dirty="0">
                  <a:solidFill>
                    <a:srgbClr val="FFFFFF"/>
                  </a:solidFill>
                  <a:latin typeface="Eras Bold ITC" panose="020B0907030504020204" pitchFamily="34" charset="0"/>
                </a:rPr>
                <a:t>Step 2</a:t>
              </a:r>
              <a:endParaRPr lang="en-US" altLang="ko-KR" sz="2400" dirty="0">
                <a:solidFill>
                  <a:srgbClr val="FFFFFF"/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30" name="Google Shape;5131;p44">
              <a:extLst>
                <a:ext uri="{FF2B5EF4-FFF2-40B4-BE49-F238E27FC236}">
                  <a16:creationId xmlns:a16="http://schemas.microsoft.com/office/drawing/2014/main" id="{D41D6D68-9E76-C8D9-3EF1-D317BCE94D6B}"/>
                </a:ext>
              </a:extLst>
            </p:cNvPr>
            <p:cNvSpPr txBox="1">
              <a:spLocks/>
            </p:cNvSpPr>
            <p:nvPr/>
          </p:nvSpPr>
          <p:spPr>
            <a:xfrm>
              <a:off x="4404188" y="256740"/>
              <a:ext cx="1371600" cy="448200"/>
            </a:xfrm>
            <a:prstGeom prst="rect">
              <a:avLst/>
            </a:prstGeom>
            <a:noFill/>
            <a:ln>
              <a:noFill/>
            </a:ln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spcFirstLastPara="1" vert="horz" wrap="square" lIns="91425" tIns="91425" rIns="91425" bIns="91425" rtlCol="0" anchor="t" anchorCtr="0">
              <a:noAutofit/>
            </a:bodyPr>
            <a:lstStyle>
              <a:lvl1pPr marL="342900" indent="-30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Wingdings 2" charset="2"/>
                <a:buNone/>
              </a:pPr>
              <a:r>
                <a:rPr lang="en-US" altLang="ko-KR" sz="2400" b="1" dirty="0">
                  <a:solidFill>
                    <a:srgbClr val="FFFFFF"/>
                  </a:solidFill>
                  <a:latin typeface="Eras Bold ITC" panose="020B0907030504020204" pitchFamily="34" charset="0"/>
                </a:rPr>
                <a:t>Step 3</a:t>
              </a:r>
              <a:endParaRPr lang="en-US" altLang="ko-KR" sz="2400" dirty="0">
                <a:solidFill>
                  <a:srgbClr val="FFFFFF"/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31" name="Google Shape;5132;p44">
              <a:extLst>
                <a:ext uri="{FF2B5EF4-FFF2-40B4-BE49-F238E27FC236}">
                  <a16:creationId xmlns:a16="http://schemas.microsoft.com/office/drawing/2014/main" id="{3240BD6E-A0AB-BC6E-7864-DBB3A6C1A302}"/>
                </a:ext>
              </a:extLst>
            </p:cNvPr>
            <p:cNvSpPr txBox="1">
              <a:spLocks/>
            </p:cNvSpPr>
            <p:nvPr/>
          </p:nvSpPr>
          <p:spPr>
            <a:xfrm>
              <a:off x="6241448" y="256740"/>
              <a:ext cx="1371600" cy="448200"/>
            </a:xfrm>
            <a:prstGeom prst="rect">
              <a:avLst/>
            </a:prstGeom>
            <a:noFill/>
            <a:ln>
              <a:noFill/>
            </a:ln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spcFirstLastPara="1" vert="horz" wrap="square" lIns="91425" tIns="91425" rIns="91425" bIns="91425" rtlCol="0" anchor="t" anchorCtr="0">
              <a:noAutofit/>
            </a:bodyPr>
            <a:lstStyle>
              <a:lvl1pPr marL="342900" indent="-30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Wingdings 2" charset="2"/>
                <a:buNone/>
              </a:pPr>
              <a:r>
                <a:rPr lang="en-US" altLang="ko-KR" sz="2400" b="1" dirty="0">
                  <a:solidFill>
                    <a:srgbClr val="FFFFFF"/>
                  </a:solidFill>
                  <a:latin typeface="Eras Bold ITC" panose="020B0907030504020204" pitchFamily="34" charset="0"/>
                </a:rPr>
                <a:t>Step 4</a:t>
              </a:r>
              <a:endParaRPr lang="en-US" altLang="ko-KR" sz="2400" dirty="0">
                <a:solidFill>
                  <a:srgbClr val="FFFFFF"/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32" name="Google Shape;5132;p44">
              <a:extLst>
                <a:ext uri="{FF2B5EF4-FFF2-40B4-BE49-F238E27FC236}">
                  <a16:creationId xmlns:a16="http://schemas.microsoft.com/office/drawing/2014/main" id="{8C0E83FA-F403-0AA3-DBD5-CF2E958854E1}"/>
                </a:ext>
              </a:extLst>
            </p:cNvPr>
            <p:cNvSpPr txBox="1">
              <a:spLocks/>
            </p:cNvSpPr>
            <p:nvPr/>
          </p:nvSpPr>
          <p:spPr>
            <a:xfrm>
              <a:off x="8078710" y="256728"/>
              <a:ext cx="1371600" cy="448200"/>
            </a:xfrm>
            <a:prstGeom prst="rect">
              <a:avLst/>
            </a:prstGeom>
            <a:noFill/>
            <a:ln>
              <a:noFill/>
            </a:ln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spcFirstLastPara="1" vert="horz" wrap="square" lIns="91425" tIns="91425" rIns="91425" bIns="91425" rtlCol="0" anchor="t" anchorCtr="0">
              <a:noAutofit/>
            </a:bodyPr>
            <a:lstStyle>
              <a:lvl1pPr marL="342900" indent="-30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Wingdings 2" charset="2"/>
                <a:buNone/>
              </a:pPr>
              <a:r>
                <a:rPr lang="en-US" altLang="ko-KR" sz="2400" b="1" dirty="0">
                  <a:solidFill>
                    <a:srgbClr val="FFFFFF"/>
                  </a:solidFill>
                  <a:latin typeface="Eras Bold ITC" panose="020B0907030504020204" pitchFamily="34" charset="0"/>
                </a:rPr>
                <a:t>Step 5</a:t>
              </a:r>
              <a:endParaRPr lang="en-US" altLang="ko-KR" sz="2400" dirty="0">
                <a:solidFill>
                  <a:srgbClr val="FFFFFF"/>
                </a:solidFill>
                <a:latin typeface="Eras Bold ITC" panose="020B0907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5348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5134;p44">
            <a:extLst>
              <a:ext uri="{FF2B5EF4-FFF2-40B4-BE49-F238E27FC236}">
                <a16:creationId xmlns:a16="http://schemas.microsoft.com/office/drawing/2014/main" id="{7375E8A7-420E-48BB-987E-EEF380461630}"/>
              </a:ext>
            </a:extLst>
          </p:cNvPr>
          <p:cNvSpPr txBox="1">
            <a:spLocks/>
          </p:cNvSpPr>
          <p:nvPr/>
        </p:nvSpPr>
        <p:spPr>
          <a:xfrm>
            <a:off x="391328" y="1061349"/>
            <a:ext cx="5152095" cy="620997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>
                <a:effectLst/>
                <a:latin typeface="Arial Black" panose="020B0A04020102020204" pitchFamily="34" charset="0"/>
                <a:ea typeface="나눔고딕 ExtraBold" panose="020D0904000000000000" pitchFamily="50" charset="-127"/>
                <a:cs typeface="Arial" panose="020B0604020202020204" pitchFamily="34" charset="0"/>
              </a:rPr>
              <a:t>Demo</a:t>
            </a:r>
            <a:endParaRPr lang="en-US" altLang="ko-KR" b="1" dirty="0">
              <a:effectLst/>
              <a:latin typeface="Arial Black" panose="020B0A04020102020204" pitchFamily="34" charset="0"/>
              <a:ea typeface="나눔고딕 ExtraBold" panose="020D0904000000000000" pitchFamily="50" charset="-127"/>
            </a:endParaRPr>
          </a:p>
        </p:txBody>
      </p:sp>
      <p:sp>
        <p:nvSpPr>
          <p:cNvPr id="21" name="Google Shape;5127;p44">
            <a:extLst>
              <a:ext uri="{FF2B5EF4-FFF2-40B4-BE49-F238E27FC236}">
                <a16:creationId xmlns:a16="http://schemas.microsoft.com/office/drawing/2014/main" id="{3D72D03A-A992-48D5-B741-B1FEE16DE5B5}"/>
              </a:ext>
            </a:extLst>
          </p:cNvPr>
          <p:cNvSpPr txBox="1">
            <a:spLocks/>
          </p:cNvSpPr>
          <p:nvPr/>
        </p:nvSpPr>
        <p:spPr>
          <a:xfrm>
            <a:off x="346398" y="92288"/>
            <a:ext cx="4882549" cy="995807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Eras Bold ITC" panose="020B0907030504020204" pitchFamily="34" charset="0"/>
              </a:rPr>
              <a:t>Conclusion</a:t>
            </a:r>
          </a:p>
        </p:txBody>
      </p:sp>
      <p:sp>
        <p:nvSpPr>
          <p:cNvPr id="6" name="Google Shape;5134;p44">
            <a:extLst>
              <a:ext uri="{FF2B5EF4-FFF2-40B4-BE49-F238E27FC236}">
                <a16:creationId xmlns:a16="http://schemas.microsoft.com/office/drawing/2014/main" id="{FA82D971-4C0E-0B07-15B1-A3FB6B597036}"/>
              </a:ext>
            </a:extLst>
          </p:cNvPr>
          <p:cNvSpPr txBox="1">
            <a:spLocks/>
          </p:cNvSpPr>
          <p:nvPr/>
        </p:nvSpPr>
        <p:spPr>
          <a:xfrm>
            <a:off x="4714240" y="1061349"/>
            <a:ext cx="6695441" cy="4800971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>
                <a:effectLst/>
                <a:latin typeface="Arial Black" panose="020B0A04020102020204" pitchFamily="34" charset="0"/>
                <a:ea typeface="나눔고딕 ExtraBold" panose="020D0904000000000000" pitchFamily="50" charset="-127"/>
              </a:rPr>
              <a:t>Limits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교차간 동작이 완벽하게 일치하지 않음</a:t>
            </a:r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-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비교 영상의 수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(dataset)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늘려서 좀더 유사한 영상을 찾도록 한다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36900" indent="0">
              <a:lnSpc>
                <a:spcPct val="150000"/>
              </a:lnSpc>
              <a:buNone/>
            </a:pP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교차 영상의 타이밍이 조금 틀어짐</a:t>
            </a:r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연산 속도 향상을 위해서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skep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하는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프레임 수를 조절하였고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skip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수를 줄여서 타이밍 문제를 보완한다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1600" b="1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영상을 편집하면서 한 개 영상의 오디오를 사용</a:t>
            </a:r>
            <a:endParaRPr lang="en-US" altLang="ko-KR" sz="1600" b="1" dirty="0"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r>
              <a:rPr lang="ko-KR" altLang="en-US" sz="1600" b="1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b="1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Audio </a:t>
            </a:r>
            <a:r>
              <a:rPr lang="ko-KR" altLang="en-US" sz="1600" b="1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유사성을 </a:t>
            </a:r>
            <a:r>
              <a:rPr lang="en-US" altLang="ko-KR" sz="1600" b="1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distance</a:t>
            </a:r>
            <a:r>
              <a:rPr lang="ko-KR" altLang="en-US" sz="1600" b="1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추가하여 </a:t>
            </a:r>
            <a:r>
              <a:rPr lang="en-US" altLang="ko-KR" sz="1600" b="1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new </a:t>
            </a:r>
            <a:r>
              <a:rPr lang="ko-KR" altLang="en-US" sz="1600" b="1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영상을 선택하면 좀 더</a:t>
            </a:r>
            <a:r>
              <a:rPr lang="en-US" altLang="ko-KR" sz="1600" b="1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b="1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완성도 높은 </a:t>
            </a:r>
            <a:r>
              <a:rPr lang="en-US" altLang="ko-KR" sz="1600" b="1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demo</a:t>
            </a:r>
            <a:r>
              <a:rPr lang="ko-KR" altLang="en-US" sz="1600" b="1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보완한다</a:t>
            </a:r>
            <a:r>
              <a:rPr lang="en-US" altLang="ko-KR" sz="1600" b="1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b="1" dirty="0"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936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TextBox 973">
            <a:extLst>
              <a:ext uri="{FF2B5EF4-FFF2-40B4-BE49-F238E27FC236}">
                <a16:creationId xmlns:a16="http://schemas.microsoft.com/office/drawing/2014/main" id="{1A2B1A4F-07B9-4EDE-9BAE-DF9C0F1728B3}"/>
              </a:ext>
            </a:extLst>
          </p:cNvPr>
          <p:cNvSpPr txBox="1"/>
          <p:nvPr/>
        </p:nvSpPr>
        <p:spPr>
          <a:xfrm>
            <a:off x="4787037" y="3113529"/>
            <a:ext cx="2617926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500">
                <a:latin typeface="Eras Bold ITC" panose="020B0907030504020204" pitchFamily="34" charset="0"/>
              </a:rPr>
              <a:t>Thank you.</a:t>
            </a:r>
            <a:endParaRPr lang="ko-KR" altLang="en-US" sz="3500">
              <a:latin typeface="Eras Bold ITC" panose="020B0907030504020204" pitchFamily="34" charset="0"/>
            </a:endParaRPr>
          </a:p>
        </p:txBody>
      </p:sp>
      <p:sp>
        <p:nvSpPr>
          <p:cNvPr id="976" name="직사각형 975">
            <a:extLst>
              <a:ext uri="{FF2B5EF4-FFF2-40B4-BE49-F238E27FC236}">
                <a16:creationId xmlns:a16="http://schemas.microsoft.com/office/drawing/2014/main" id="{C325FC95-768E-4DEF-9375-14945BEC8DC1}"/>
              </a:ext>
            </a:extLst>
          </p:cNvPr>
          <p:cNvSpPr/>
          <p:nvPr/>
        </p:nvSpPr>
        <p:spPr>
          <a:xfrm>
            <a:off x="973931" y="592932"/>
            <a:ext cx="10244138" cy="5672137"/>
          </a:xfrm>
          <a:prstGeom prst="rect">
            <a:avLst/>
          </a:prstGeom>
          <a:noFill/>
          <a:ln w="698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74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8844E3-9CFC-4405-B524-B6F07D5C68E9}"/>
              </a:ext>
            </a:extLst>
          </p:cNvPr>
          <p:cNvSpPr txBox="1"/>
          <p:nvPr/>
        </p:nvSpPr>
        <p:spPr>
          <a:xfrm>
            <a:off x="1172548" y="2613392"/>
            <a:ext cx="436048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5000">
                <a:latin typeface="Eras Bold ITC" panose="020B0907030504020204" pitchFamily="34" charset="0"/>
              </a:rPr>
              <a:t>Presentation</a:t>
            </a:r>
          </a:p>
          <a:p>
            <a:pPr algn="r"/>
            <a:r>
              <a:rPr lang="en-US" altLang="ko-KR" sz="5000">
                <a:latin typeface="Eras Bold ITC" panose="020B0907030504020204" pitchFamily="34" charset="0"/>
              </a:rPr>
              <a:t>INDEX</a:t>
            </a:r>
            <a:endParaRPr lang="ko-KR" altLang="en-US" sz="5000">
              <a:latin typeface="Eras Bold ITC" panose="020B0907030504020204" pitchFamily="34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664F704-483C-4BB5-AA18-194A710B8708}"/>
              </a:ext>
            </a:extLst>
          </p:cNvPr>
          <p:cNvCxnSpPr>
            <a:cxnSpLocks/>
          </p:cNvCxnSpPr>
          <p:nvPr/>
        </p:nvCxnSpPr>
        <p:spPr>
          <a:xfrm>
            <a:off x="5776787" y="2906614"/>
            <a:ext cx="0" cy="1170803"/>
          </a:xfrm>
          <a:prstGeom prst="line">
            <a:avLst/>
          </a:prstGeom>
          <a:ln w="698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120BB-3D57-4FC2-8797-12D764FB7117}"/>
              </a:ext>
            </a:extLst>
          </p:cNvPr>
          <p:cNvSpPr txBox="1"/>
          <p:nvPr/>
        </p:nvSpPr>
        <p:spPr>
          <a:xfrm>
            <a:off x="6365786" y="617402"/>
            <a:ext cx="9706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dirty="0">
                <a:latin typeface="Eras Bold ITC" panose="020B0907030504020204" pitchFamily="34" charset="0"/>
                <a:ea typeface="휴먼둥근헤드라인" panose="02030504000101010101" pitchFamily="18" charset="-127"/>
              </a:rPr>
              <a:t>01</a:t>
            </a:r>
            <a:endParaRPr lang="ko-KR" altLang="en-US" sz="4200" dirty="0">
              <a:latin typeface="Eras Bold ITC" panose="020B0907030504020204" pitchFamily="34" charset="0"/>
              <a:ea typeface="휴먼둥근헤드라인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684FBE-502E-425F-A79F-4C57DB5C107B}"/>
              </a:ext>
            </a:extLst>
          </p:cNvPr>
          <p:cNvSpPr txBox="1"/>
          <p:nvPr/>
        </p:nvSpPr>
        <p:spPr>
          <a:xfrm>
            <a:off x="6365786" y="1594309"/>
            <a:ext cx="9706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>
                <a:latin typeface="Eras Bold ITC" panose="020B0907030504020204" pitchFamily="34" charset="0"/>
                <a:ea typeface="휴먼둥근헤드라인" panose="02030504000101010101" pitchFamily="18" charset="-127"/>
              </a:rPr>
              <a:t>02</a:t>
            </a:r>
            <a:endParaRPr lang="ko-KR" altLang="en-US" sz="4200">
              <a:latin typeface="Eras Bold ITC" panose="020B0907030504020204" pitchFamily="34" charset="0"/>
              <a:ea typeface="휴먼둥근헤드라인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A691E7-8CFD-4415-93AF-224FDC8F1213}"/>
              </a:ext>
            </a:extLst>
          </p:cNvPr>
          <p:cNvSpPr txBox="1"/>
          <p:nvPr/>
        </p:nvSpPr>
        <p:spPr>
          <a:xfrm>
            <a:off x="6365786" y="2571216"/>
            <a:ext cx="9706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>
                <a:latin typeface="Eras Bold ITC" panose="020B0907030504020204" pitchFamily="34" charset="0"/>
                <a:ea typeface="휴먼둥근헤드라인" panose="02030504000101010101" pitchFamily="18" charset="-127"/>
              </a:rPr>
              <a:t>03</a:t>
            </a:r>
            <a:endParaRPr lang="ko-KR" altLang="en-US" sz="4200">
              <a:latin typeface="Eras Bold ITC" panose="020B0907030504020204" pitchFamily="34" charset="0"/>
              <a:ea typeface="휴먼둥근헤드라인" panose="02030504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CF1285-60D6-4A99-8B54-FCA62A4CB78B}"/>
              </a:ext>
            </a:extLst>
          </p:cNvPr>
          <p:cNvSpPr txBox="1"/>
          <p:nvPr/>
        </p:nvSpPr>
        <p:spPr>
          <a:xfrm>
            <a:off x="6365786" y="3548123"/>
            <a:ext cx="9706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dirty="0">
                <a:latin typeface="Eras Bold ITC" panose="020B0907030504020204" pitchFamily="34" charset="0"/>
                <a:ea typeface="휴먼둥근헤드라인" panose="02030504000101010101" pitchFamily="18" charset="-127"/>
              </a:rPr>
              <a:t>04</a:t>
            </a:r>
            <a:endParaRPr lang="ko-KR" altLang="en-US" sz="4200" dirty="0">
              <a:latin typeface="Eras Bold ITC" panose="020B0907030504020204" pitchFamily="34" charset="0"/>
              <a:ea typeface="휴먼둥근헤드라인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9F89F0-B753-42EE-861E-0DA0A10D0F6E}"/>
              </a:ext>
            </a:extLst>
          </p:cNvPr>
          <p:cNvSpPr txBox="1"/>
          <p:nvPr/>
        </p:nvSpPr>
        <p:spPr>
          <a:xfrm>
            <a:off x="7336469" y="771290"/>
            <a:ext cx="3875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Eras Bold ITC" panose="020B0907030504020204" pitchFamily="34" charset="0"/>
              </a:rPr>
              <a:t>Introduction</a:t>
            </a:r>
            <a:endParaRPr lang="ko-KR" altLang="en-US" sz="2400" dirty="0">
              <a:latin typeface="Eras Bold ITC" panose="020B090703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33AD81-9170-46C7-B9F2-E4E10D3E20E9}"/>
              </a:ext>
            </a:extLst>
          </p:cNvPr>
          <p:cNvSpPr txBox="1"/>
          <p:nvPr/>
        </p:nvSpPr>
        <p:spPr>
          <a:xfrm>
            <a:off x="7336469" y="1748463"/>
            <a:ext cx="3875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Eras Bold ITC" panose="020B0907030504020204" pitchFamily="34" charset="0"/>
              </a:rPr>
              <a:t>Development Env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283501-DB90-4065-B78E-9BC7B8A52D06}"/>
              </a:ext>
            </a:extLst>
          </p:cNvPr>
          <p:cNvSpPr txBox="1"/>
          <p:nvPr/>
        </p:nvSpPr>
        <p:spPr>
          <a:xfrm>
            <a:off x="7336469" y="2725636"/>
            <a:ext cx="3875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Eras Bold ITC" panose="020B0907030504020204" pitchFamily="34" charset="0"/>
              </a:rPr>
              <a:t>Dataset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260F01-0E78-41B1-9EAD-035C5B68CE01}"/>
              </a:ext>
            </a:extLst>
          </p:cNvPr>
          <p:cNvSpPr txBox="1"/>
          <p:nvPr/>
        </p:nvSpPr>
        <p:spPr>
          <a:xfrm>
            <a:off x="7336469" y="3702809"/>
            <a:ext cx="3875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Eras Bold ITC" panose="020B0907030504020204" pitchFamily="34" charset="0"/>
              </a:rPr>
              <a:t>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BF85B9-00C6-EDF4-FF53-ADA6FC3DD3FC}"/>
              </a:ext>
            </a:extLst>
          </p:cNvPr>
          <p:cNvSpPr txBox="1"/>
          <p:nvPr/>
        </p:nvSpPr>
        <p:spPr>
          <a:xfrm>
            <a:off x="6365786" y="4525030"/>
            <a:ext cx="9706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dirty="0">
                <a:latin typeface="Eras Bold ITC" panose="020B0907030504020204" pitchFamily="34" charset="0"/>
                <a:ea typeface="휴먼둥근헤드라인" panose="02030504000101010101" pitchFamily="18" charset="-127"/>
              </a:rPr>
              <a:t>05</a:t>
            </a:r>
            <a:endParaRPr lang="ko-KR" altLang="en-US" sz="4200" dirty="0">
              <a:latin typeface="Eras Bold ITC" panose="020B0907030504020204" pitchFamily="34" charset="0"/>
              <a:ea typeface="휴먼둥근헤드라인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6BD221-DE25-FF94-44D9-8F0ADA4E718D}"/>
              </a:ext>
            </a:extLst>
          </p:cNvPr>
          <p:cNvSpPr txBox="1"/>
          <p:nvPr/>
        </p:nvSpPr>
        <p:spPr>
          <a:xfrm>
            <a:off x="7336469" y="4679982"/>
            <a:ext cx="3875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Eras Bold ITC" panose="020B0907030504020204" pitchFamily="34" charset="0"/>
              </a:rPr>
              <a:t>Process for crosscut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135DE9-170A-2FD6-1A76-A342F2F53ACD}"/>
              </a:ext>
            </a:extLst>
          </p:cNvPr>
          <p:cNvSpPr txBox="1"/>
          <p:nvPr/>
        </p:nvSpPr>
        <p:spPr>
          <a:xfrm>
            <a:off x="6365786" y="5501935"/>
            <a:ext cx="9706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dirty="0">
                <a:latin typeface="Eras Bold ITC" panose="020B0907030504020204" pitchFamily="34" charset="0"/>
                <a:ea typeface="휴먼둥근헤드라인" panose="02030504000101010101" pitchFamily="18" charset="-127"/>
              </a:rPr>
              <a:t>06</a:t>
            </a:r>
            <a:endParaRPr lang="ko-KR" altLang="en-US" sz="4200" dirty="0">
              <a:latin typeface="Eras Bold ITC" panose="020B0907030504020204" pitchFamily="34" charset="0"/>
              <a:ea typeface="휴먼둥근헤드라인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2D9703-DA03-3307-52CF-533E945FB1E2}"/>
              </a:ext>
            </a:extLst>
          </p:cNvPr>
          <p:cNvSpPr txBox="1"/>
          <p:nvPr/>
        </p:nvSpPr>
        <p:spPr>
          <a:xfrm>
            <a:off x="7336469" y="5657154"/>
            <a:ext cx="3875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Eras Bold ITC" panose="020B0907030504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5426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5134;p44">
            <a:extLst>
              <a:ext uri="{FF2B5EF4-FFF2-40B4-BE49-F238E27FC236}">
                <a16:creationId xmlns:a16="http://schemas.microsoft.com/office/drawing/2014/main" id="{7375E8A7-420E-48BB-987E-EEF380461630}"/>
              </a:ext>
            </a:extLst>
          </p:cNvPr>
          <p:cNvSpPr txBox="1">
            <a:spLocks/>
          </p:cNvSpPr>
          <p:nvPr/>
        </p:nvSpPr>
        <p:spPr>
          <a:xfrm>
            <a:off x="486705" y="1088095"/>
            <a:ext cx="10831535" cy="4325274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교차 편집이란 </a:t>
            </a:r>
            <a:r>
              <a:rPr lang="en-US" altLang="ko-KR" b="1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 </a:t>
            </a:r>
          </a:p>
          <a:p>
            <a:pPr marL="36900" indent="0">
              <a:lnSpc>
                <a:spcPct val="150000"/>
              </a:lnSpc>
              <a:buNone/>
            </a:pPr>
            <a:r>
              <a:rPr lang="ko-KR" altLang="en-US" b="1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아이돌의 여러 무대 영상 중에서 비슷한 장면의 영상을 연결하여 하나의 영상처럼 편집한 것이다</a:t>
            </a:r>
            <a:endParaRPr lang="en-US" altLang="ko-KR" b="1" dirty="0"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6900" indent="0">
              <a:lnSpc>
                <a:spcPct val="150000"/>
              </a:lnSpc>
              <a:buNone/>
            </a:pPr>
            <a:r>
              <a:rPr lang="en-US" altLang="ko-KR" sz="1100" b="1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2"/>
              </a:rPr>
              <a:t>https://www.youtube.com/watch?v=-KMZJor-FzY&amp;ab_channel=%EA%B0%95%EB%AF%BC%ED%98%81X%EC%B0%A8%EB%88%84</a:t>
            </a:r>
            <a:endParaRPr lang="en-US" altLang="ko-KR" sz="1100" b="1" dirty="0"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문제점</a:t>
            </a:r>
            <a:endParaRPr lang="en-US" altLang="ko-KR" b="1" dirty="0"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6900" indent="0">
              <a:lnSpc>
                <a:spcPct val="150000"/>
              </a:lnSpc>
              <a:buNone/>
            </a:pPr>
            <a:r>
              <a:rPr lang="ko-KR" altLang="en-US" b="1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비슷한 동작 찾고 연결하는 단순 작업의 반복이지만 여러 영상을 프레임 단위로 확인하고 연결하는데 많은 시간이 소요된다</a:t>
            </a:r>
            <a:endParaRPr lang="en-US" altLang="ko-KR" b="1" dirty="0"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개선 목표</a:t>
            </a:r>
            <a:endParaRPr lang="en-US" altLang="ko-KR" b="1" dirty="0"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6900" indent="0">
              <a:lnSpc>
                <a:spcPct val="150000"/>
              </a:lnSpc>
              <a:buNone/>
            </a:pPr>
            <a:r>
              <a:rPr lang="en-US" altLang="ko-KR" b="1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Deep-learning </a:t>
            </a:r>
            <a:r>
              <a:rPr lang="ko-KR" altLang="en-US" b="1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이용한 교차편집 프로그램 개발하여 영상 편집에 소요되는 시간을 줄이고자 한다</a:t>
            </a:r>
            <a:r>
              <a:rPr lang="en-US" altLang="ko-KR" b="1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21" name="Google Shape;5127;p44">
            <a:extLst>
              <a:ext uri="{FF2B5EF4-FFF2-40B4-BE49-F238E27FC236}">
                <a16:creationId xmlns:a16="http://schemas.microsoft.com/office/drawing/2014/main" id="{3D72D03A-A992-48D5-B741-B1FEE16DE5B5}"/>
              </a:ext>
            </a:extLst>
          </p:cNvPr>
          <p:cNvSpPr txBox="1">
            <a:spLocks/>
          </p:cNvSpPr>
          <p:nvPr/>
        </p:nvSpPr>
        <p:spPr>
          <a:xfrm>
            <a:off x="346398" y="92288"/>
            <a:ext cx="7620855" cy="995807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Eras Bold ITC" panose="020B0907030504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167163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5134;p44">
            <a:extLst>
              <a:ext uri="{FF2B5EF4-FFF2-40B4-BE49-F238E27FC236}">
                <a16:creationId xmlns:a16="http://schemas.microsoft.com/office/drawing/2014/main" id="{7375E8A7-420E-48BB-987E-EEF380461630}"/>
              </a:ext>
            </a:extLst>
          </p:cNvPr>
          <p:cNvSpPr txBox="1">
            <a:spLocks/>
          </p:cNvSpPr>
          <p:nvPr/>
        </p:nvSpPr>
        <p:spPr>
          <a:xfrm>
            <a:off x="486705" y="1088095"/>
            <a:ext cx="10831535" cy="4325274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Google </a:t>
            </a:r>
            <a:r>
              <a:rPr lang="en-US" altLang="ko-KR" b="1" dirty="0" err="1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Colab</a:t>
            </a:r>
            <a:r>
              <a:rPr lang="en-US" altLang="ko-KR" b="1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- GPU k80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Python 3.7.13</a:t>
            </a:r>
          </a:p>
          <a:p>
            <a:pPr>
              <a:lnSpc>
                <a:spcPct val="150000"/>
              </a:lnSpc>
            </a:pPr>
            <a:r>
              <a:rPr lang="en-US" altLang="ko-KR" b="1" dirty="0" err="1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Pytorch</a:t>
            </a:r>
            <a:r>
              <a:rPr lang="en-US" altLang="ko-KR" b="1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1.12.0+cu113</a:t>
            </a:r>
          </a:p>
          <a:p>
            <a:pPr>
              <a:lnSpc>
                <a:spcPct val="150000"/>
              </a:lnSpc>
            </a:pPr>
            <a:r>
              <a:rPr lang="en-US" altLang="ko-KR" b="1" dirty="0" err="1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Torchvision</a:t>
            </a:r>
            <a:r>
              <a:rPr lang="en-US" altLang="ko-KR" b="1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0.13.0+cu113</a:t>
            </a:r>
          </a:p>
          <a:p>
            <a:pPr>
              <a:lnSpc>
                <a:spcPct val="150000"/>
              </a:lnSpc>
            </a:pPr>
            <a:r>
              <a:rPr lang="en-US" altLang="ko-KR" b="1" dirty="0" err="1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Moviepy</a:t>
            </a:r>
            <a:endParaRPr lang="en-US" altLang="ko-KR" b="1" dirty="0"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Google Shape;5127;p44">
            <a:extLst>
              <a:ext uri="{FF2B5EF4-FFF2-40B4-BE49-F238E27FC236}">
                <a16:creationId xmlns:a16="http://schemas.microsoft.com/office/drawing/2014/main" id="{3D72D03A-A992-48D5-B741-B1FEE16DE5B5}"/>
              </a:ext>
            </a:extLst>
          </p:cNvPr>
          <p:cNvSpPr txBox="1">
            <a:spLocks/>
          </p:cNvSpPr>
          <p:nvPr/>
        </p:nvSpPr>
        <p:spPr>
          <a:xfrm>
            <a:off x="346398" y="92288"/>
            <a:ext cx="7620855" cy="995807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Eras Bold ITC" panose="020B0907030504020204" pitchFamily="34" charset="0"/>
              </a:rPr>
              <a:t>Development Env</a:t>
            </a:r>
          </a:p>
        </p:txBody>
      </p:sp>
    </p:spTree>
    <p:extLst>
      <p:ext uri="{BB962C8B-B14F-4D97-AF65-F5344CB8AC3E}">
        <p14:creationId xmlns:p14="http://schemas.microsoft.com/office/powerpoint/2010/main" val="1437480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5134;p44">
            <a:extLst>
              <a:ext uri="{FF2B5EF4-FFF2-40B4-BE49-F238E27FC236}">
                <a16:creationId xmlns:a16="http://schemas.microsoft.com/office/drawing/2014/main" id="{7375E8A7-420E-48BB-987E-EEF380461630}"/>
              </a:ext>
            </a:extLst>
          </p:cNvPr>
          <p:cNvSpPr txBox="1">
            <a:spLocks/>
          </p:cNvSpPr>
          <p:nvPr/>
        </p:nvSpPr>
        <p:spPr>
          <a:xfrm>
            <a:off x="486705" y="1210015"/>
            <a:ext cx="5152095" cy="4325274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>
                <a:effectLst/>
                <a:latin typeface="Arial" panose="020B0604020202020204" pitchFamily="34" charset="0"/>
                <a:ea typeface="나눔고딕 ExtraBold" panose="020D0904000000000000" pitchFamily="50" charset="-127"/>
                <a:cs typeface="Arial" panose="020B0604020202020204" pitchFamily="34" charset="0"/>
              </a:rPr>
              <a:t>Lovesick girls – Black Pink (2020) </a:t>
            </a:r>
          </a:p>
          <a:p>
            <a:pPr marL="36900" indent="0">
              <a:lnSpc>
                <a:spcPct val="150000"/>
              </a:lnSpc>
              <a:buNone/>
            </a:pPr>
            <a:r>
              <a:rPr lang="en-US" altLang="ko-KR" sz="1050" b="1" dirty="0">
                <a:effectLst/>
                <a:latin typeface="Arial" panose="020B0604020202020204" pitchFamily="34" charset="0"/>
                <a:ea typeface="나눔고딕 ExtraBold" panose="020D0904000000000000" pitchFamily="50" charset="-127"/>
                <a:cs typeface="Arial" panose="020B0604020202020204" pitchFamily="34" charset="0"/>
                <a:hlinkClick r:id="rId2"/>
              </a:rPr>
              <a:t>https://www.youtube.com/watch?v=dyRsYk0LyA8&amp;ab_channel=BLACKPINK</a:t>
            </a:r>
            <a:endParaRPr lang="en-US" altLang="ko-KR" sz="1050" b="1" dirty="0">
              <a:effectLst/>
              <a:latin typeface="Arial" panose="020B0604020202020204" pitchFamily="34" charset="0"/>
              <a:ea typeface="나눔고딕 ExtraBold" panose="020D0904000000000000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Google Shape;5127;p44">
            <a:extLst>
              <a:ext uri="{FF2B5EF4-FFF2-40B4-BE49-F238E27FC236}">
                <a16:creationId xmlns:a16="http://schemas.microsoft.com/office/drawing/2014/main" id="{3D72D03A-A992-48D5-B741-B1FEE16DE5B5}"/>
              </a:ext>
            </a:extLst>
          </p:cNvPr>
          <p:cNvSpPr txBox="1">
            <a:spLocks/>
          </p:cNvSpPr>
          <p:nvPr/>
        </p:nvSpPr>
        <p:spPr>
          <a:xfrm>
            <a:off x="346399" y="92288"/>
            <a:ext cx="3968150" cy="995807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Eras Bold ITC" panose="020B0907030504020204" pitchFamily="34" charset="0"/>
              </a:rPr>
              <a:t>Dataset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21CE14-D069-EF5C-85D4-891F800E3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28" y="2587932"/>
            <a:ext cx="4873047" cy="2698918"/>
          </a:xfrm>
          <a:prstGeom prst="rect">
            <a:avLst/>
          </a:prstGeom>
        </p:spPr>
      </p:pic>
      <p:sp>
        <p:nvSpPr>
          <p:cNvPr id="6" name="Google Shape;5134;p44">
            <a:extLst>
              <a:ext uri="{FF2B5EF4-FFF2-40B4-BE49-F238E27FC236}">
                <a16:creationId xmlns:a16="http://schemas.microsoft.com/office/drawing/2014/main" id="{FA82D971-4C0E-0B07-15B1-A3FB6B597036}"/>
              </a:ext>
            </a:extLst>
          </p:cNvPr>
          <p:cNvSpPr txBox="1">
            <a:spLocks/>
          </p:cNvSpPr>
          <p:nvPr/>
        </p:nvSpPr>
        <p:spPr>
          <a:xfrm>
            <a:off x="6019801" y="1210015"/>
            <a:ext cx="5389880" cy="4325274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Lovesick girls </a:t>
            </a:r>
            <a:r>
              <a:rPr lang="ko-KR" altLang="en-US" b="1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무대영상 </a:t>
            </a:r>
            <a:r>
              <a:rPr lang="en-US" altLang="ko-KR" b="1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r>
              <a:rPr lang="ko-KR" altLang="en-US" b="1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</a:t>
            </a:r>
            <a:endParaRPr lang="en-US" altLang="ko-KR" b="1" dirty="0"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6900" indent="0" latinLnBrk="0">
              <a:buNone/>
            </a:pPr>
            <a:r>
              <a:rPr lang="en-US" altLang="ko-KR" sz="1100" dirty="0"/>
              <a:t>1) </a:t>
            </a:r>
            <a:r>
              <a:rPr lang="en-US" altLang="ko-KR" sz="1100" dirty="0">
                <a:hlinkClick r:id="rId4"/>
              </a:rPr>
              <a:t>https://www.youtube.com/watch?v=gWsYhTLpijA</a:t>
            </a:r>
            <a:endParaRPr lang="en-US" altLang="ko-KR" sz="1100" dirty="0"/>
          </a:p>
          <a:p>
            <a:pPr marL="36900" indent="0" latinLnBrk="0">
              <a:buNone/>
            </a:pPr>
            <a:r>
              <a:rPr lang="en-US" altLang="ko-KR" sz="1100" dirty="0">
                <a:hlinkClick r:id="rId5"/>
              </a:rPr>
              <a:t>2) https://www.youtube.com/watch?v=38RB-jxcJJg</a:t>
            </a:r>
            <a:endParaRPr lang="en-US" altLang="ko-KR" sz="1100" dirty="0"/>
          </a:p>
          <a:p>
            <a:pPr marL="36900" indent="0" latinLnBrk="0">
              <a:buNone/>
            </a:pPr>
            <a:r>
              <a:rPr lang="en-US" altLang="ko-KR" sz="1100" dirty="0">
                <a:hlinkClick r:id="rId6"/>
              </a:rPr>
              <a:t>3) https://i.ytimg.com/an_webp/3l5jwqPT2yk/mqdefault_6s.webp?du=3000&amp;sqp=CJ7Ap5cG&amp;rs=AOn4CLCNzpb2oeXLDI6LNj4rTQzleeLMUQ</a:t>
            </a:r>
            <a:endParaRPr lang="en-US" altLang="ko-KR" sz="1100" dirty="0"/>
          </a:p>
          <a:p>
            <a:pPr marL="36900" indent="0" latinLnBrk="0">
              <a:buNone/>
            </a:pPr>
            <a:r>
              <a:rPr lang="en-US" altLang="ko-KR" sz="1100" dirty="0">
                <a:hlinkClick r:id="rId7"/>
              </a:rPr>
              <a:t>4) https://i.ytimg.com/an_webp/MBStYsiE618/mqdefault_6s.webp?du=3000&amp;sqp=CLWmp5cG&amp;rs=AOn4CLApYGR6zpfKPPjZjB1Z7RgAhhutpw</a:t>
            </a:r>
            <a:endParaRPr lang="en-US" altLang="ko-KR" sz="1100" dirty="0"/>
          </a:p>
          <a:p>
            <a:pPr marL="36900" indent="0" latinLnBrk="0">
              <a:buNone/>
            </a:pPr>
            <a:r>
              <a:rPr lang="en-US" altLang="ko-KR" sz="1100" dirty="0">
                <a:hlinkClick r:id="rId8"/>
              </a:rPr>
              <a:t>5) https://www.youtube.com/watch?v=uNKDUDsWBS4</a:t>
            </a:r>
            <a:endParaRPr lang="en-US" altLang="ko-KR" sz="1100" dirty="0"/>
          </a:p>
          <a:p>
            <a:pPr marL="36900" indent="0" latinLnBrk="0">
              <a:buNone/>
            </a:pPr>
            <a:r>
              <a:rPr lang="en-US" altLang="ko-KR" sz="1100" dirty="0">
                <a:hlinkClick r:id="rId9"/>
              </a:rPr>
              <a:t>6)   https://i.ytimg.com/an_webp/LSAwgKI_Ymw/mqdefault_6s.webp?du=3000&amp;sqp=CKixp5cG&amp;rs=AOn4CLATSL_3YwOEXIfWK1DQ_dmC0dshzA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endParaRPr lang="en-US" altLang="ko-KR" b="1" dirty="0"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17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5134;p44">
            <a:extLst>
              <a:ext uri="{FF2B5EF4-FFF2-40B4-BE49-F238E27FC236}">
                <a16:creationId xmlns:a16="http://schemas.microsoft.com/office/drawing/2014/main" id="{7375E8A7-420E-48BB-987E-EEF380461630}"/>
              </a:ext>
            </a:extLst>
          </p:cNvPr>
          <p:cNvSpPr txBox="1">
            <a:spLocks/>
          </p:cNvSpPr>
          <p:nvPr/>
        </p:nvSpPr>
        <p:spPr>
          <a:xfrm>
            <a:off x="391328" y="1061349"/>
            <a:ext cx="5152095" cy="620997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>
                <a:effectLst/>
                <a:latin typeface="Arial Black" panose="020B0A04020102020204" pitchFamily="34" charset="0"/>
                <a:ea typeface="나눔고딕 ExtraBold" panose="020D0904000000000000" pitchFamily="50" charset="-127"/>
                <a:cs typeface="Arial" panose="020B0604020202020204" pitchFamily="34" charset="0"/>
              </a:rPr>
              <a:t>Classes</a:t>
            </a:r>
            <a:endParaRPr lang="en-US" altLang="ko-KR" b="1" dirty="0">
              <a:effectLst/>
              <a:latin typeface="Arial Black" panose="020B0A04020102020204" pitchFamily="34" charset="0"/>
              <a:ea typeface="나눔고딕 ExtraBold" panose="020D0904000000000000" pitchFamily="50" charset="-127"/>
            </a:endParaRPr>
          </a:p>
        </p:txBody>
      </p:sp>
      <p:sp>
        <p:nvSpPr>
          <p:cNvPr id="21" name="Google Shape;5127;p44">
            <a:extLst>
              <a:ext uri="{FF2B5EF4-FFF2-40B4-BE49-F238E27FC236}">
                <a16:creationId xmlns:a16="http://schemas.microsoft.com/office/drawing/2014/main" id="{3D72D03A-A992-48D5-B741-B1FEE16DE5B5}"/>
              </a:ext>
            </a:extLst>
          </p:cNvPr>
          <p:cNvSpPr txBox="1">
            <a:spLocks/>
          </p:cNvSpPr>
          <p:nvPr/>
        </p:nvSpPr>
        <p:spPr>
          <a:xfrm>
            <a:off x="346398" y="92288"/>
            <a:ext cx="4882549" cy="995807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Eras Bold ITC" panose="020B0907030504020204" pitchFamily="34" charset="0"/>
              </a:rPr>
              <a:t>Architecture</a:t>
            </a:r>
          </a:p>
        </p:txBody>
      </p:sp>
      <p:sp>
        <p:nvSpPr>
          <p:cNvPr id="6" name="Google Shape;5134;p44">
            <a:extLst>
              <a:ext uri="{FF2B5EF4-FFF2-40B4-BE49-F238E27FC236}">
                <a16:creationId xmlns:a16="http://schemas.microsoft.com/office/drawing/2014/main" id="{FA82D971-4C0E-0B07-15B1-A3FB6B597036}"/>
              </a:ext>
            </a:extLst>
          </p:cNvPr>
          <p:cNvSpPr txBox="1">
            <a:spLocks/>
          </p:cNvSpPr>
          <p:nvPr/>
        </p:nvSpPr>
        <p:spPr>
          <a:xfrm>
            <a:off x="6019801" y="1061349"/>
            <a:ext cx="5389880" cy="2279945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>
                <a:effectLst/>
                <a:latin typeface="Arial Black" panose="020B0A04020102020204" pitchFamily="34" charset="0"/>
                <a:ea typeface="나눔고딕 ExtraBold" panose="020D0904000000000000" pitchFamily="50" charset="-127"/>
              </a:rPr>
              <a:t>Model</a:t>
            </a:r>
          </a:p>
          <a:p>
            <a:pPr marL="268288" indent="0">
              <a:buNone/>
            </a:pPr>
            <a:r>
              <a:rPr lang="en-US" altLang="ko-KR" sz="1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Pytorch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fasterrcnn_resnet50_fpn model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</a:t>
            </a:r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68288" indent="0">
              <a:buNone/>
            </a:pPr>
            <a:r>
              <a:rPr lang="en-US" altLang="ko-KR" sz="1600" b="1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Faster R-CNN </a:t>
            </a:r>
            <a:r>
              <a:rPr lang="ko-KR" altLang="en-US" sz="1600" b="1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기반의 </a:t>
            </a:r>
            <a:r>
              <a:rPr lang="en-US" altLang="ko-KR" sz="1600" b="1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object detection</a:t>
            </a:r>
          </a:p>
          <a:p>
            <a:pPr marL="268288" indent="0">
              <a:lnSpc>
                <a:spcPct val="150000"/>
              </a:lnSpc>
              <a:buNone/>
            </a:pPr>
            <a:r>
              <a:rPr lang="en-US" altLang="ko-KR" sz="1600" b="1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</a:t>
            </a:r>
            <a:r>
              <a:rPr lang="ko-KR" altLang="en-US" sz="1600" b="1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600" b="1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label,</a:t>
            </a:r>
            <a:r>
              <a:rPr lang="ko-KR" altLang="en-US" sz="1600" b="1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b="1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box, score</a:t>
            </a:r>
            <a:r>
              <a:rPr lang="ko-KR" altLang="en-US" sz="1600" b="1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획득</a:t>
            </a:r>
            <a:r>
              <a:rPr lang="en-US" altLang="ko-KR" sz="1100" b="1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https://arxiv.org/pdf/1506.01497.pdf</a:t>
            </a:r>
          </a:p>
          <a:p>
            <a:pPr>
              <a:lnSpc>
                <a:spcPct val="150000"/>
              </a:lnSpc>
            </a:pPr>
            <a:endParaRPr lang="en-US" altLang="ko-KR" b="1" dirty="0"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F7F27F-87E7-B031-668C-BDA138B78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19" y="1682346"/>
            <a:ext cx="3776180" cy="22869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40E258-D6E6-23DD-8882-826D09BC7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19" y="4410538"/>
            <a:ext cx="4246690" cy="15302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ED6D6F8-AF07-5486-BAD8-B05423410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575" y="3609974"/>
            <a:ext cx="4308687" cy="28045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9120E1-33C0-2A2C-AC8F-2380CDD4B47E}"/>
              </a:ext>
            </a:extLst>
          </p:cNvPr>
          <p:cNvSpPr txBox="1"/>
          <p:nvPr/>
        </p:nvSpPr>
        <p:spPr>
          <a:xfrm>
            <a:off x="782319" y="3969328"/>
            <a:ext cx="3453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  <a:ea typeface="나눔고딕 ExtraBold" panose="020D0904000000000000" pitchFamily="50" charset="-127"/>
              </a:rPr>
              <a:t>Video clip and concatenation</a:t>
            </a:r>
            <a:endParaRPr lang="ko-KR" altLang="en-US" sz="1600" dirty="0">
              <a:latin typeface="Arial Black" panose="020B0A04020102020204" pitchFamily="34" charset="0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C824A8-250E-1500-84A3-FCA05F95E6E5}"/>
              </a:ext>
            </a:extLst>
          </p:cNvPr>
          <p:cNvSpPr txBox="1"/>
          <p:nvPr/>
        </p:nvSpPr>
        <p:spPr>
          <a:xfrm>
            <a:off x="782319" y="5950758"/>
            <a:ext cx="3077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  <a:ea typeface="나눔고딕 ExtraBold" panose="020D0904000000000000" pitchFamily="50" charset="-127"/>
              </a:rPr>
              <a:t>Pose</a:t>
            </a:r>
            <a:r>
              <a:rPr lang="ko-KR" altLang="en-US" sz="1600" dirty="0">
                <a:latin typeface="Arial Black" panose="020B0A04020102020204" pitchFamily="34" charset="0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  <a:ea typeface="나눔고딕 ExtraBold" panose="020D0904000000000000" pitchFamily="50" charset="-127"/>
              </a:rPr>
              <a:t>distance</a:t>
            </a:r>
            <a:r>
              <a:rPr lang="ko-KR" altLang="en-US" sz="1600" dirty="0">
                <a:latin typeface="Arial Black" panose="020B0A04020102020204" pitchFamily="34" charset="0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  <a:ea typeface="나눔고딕 ExtraBold" panose="020D0904000000000000" pitchFamily="50" charset="-127"/>
              </a:rPr>
              <a:t>calculation</a:t>
            </a:r>
            <a:endParaRPr lang="ko-KR" altLang="en-US" sz="1600" dirty="0">
              <a:latin typeface="Arial Black" panose="020B0A04020102020204" pitchFamily="34" charset="0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989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5127;p44">
            <a:extLst>
              <a:ext uri="{FF2B5EF4-FFF2-40B4-BE49-F238E27FC236}">
                <a16:creationId xmlns:a16="http://schemas.microsoft.com/office/drawing/2014/main" id="{3D72D03A-A992-48D5-B741-B1FEE16DE5B5}"/>
              </a:ext>
            </a:extLst>
          </p:cNvPr>
          <p:cNvSpPr txBox="1">
            <a:spLocks/>
          </p:cNvSpPr>
          <p:nvPr/>
        </p:nvSpPr>
        <p:spPr>
          <a:xfrm>
            <a:off x="2267039" y="561142"/>
            <a:ext cx="7620855" cy="995807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Eras Bold ITC" panose="020B0907030504020204" pitchFamily="34" charset="0"/>
              </a:rPr>
              <a:t>Process for crosscut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E49C339-3564-4C8D-BCEE-C9DD8D2E1B37}"/>
              </a:ext>
            </a:extLst>
          </p:cNvPr>
          <p:cNvGrpSpPr/>
          <p:nvPr/>
        </p:nvGrpSpPr>
        <p:grpSpPr>
          <a:xfrm>
            <a:off x="685829" y="2391281"/>
            <a:ext cx="10820342" cy="713749"/>
            <a:chOff x="2429447" y="3230720"/>
            <a:chExt cx="9135507" cy="602611"/>
          </a:xfrm>
        </p:grpSpPr>
        <p:sp>
          <p:nvSpPr>
            <p:cNvPr id="9" name="Google Shape;5123;p44">
              <a:extLst>
                <a:ext uri="{FF2B5EF4-FFF2-40B4-BE49-F238E27FC236}">
                  <a16:creationId xmlns:a16="http://schemas.microsoft.com/office/drawing/2014/main" id="{2C355850-539C-44B4-A1C2-15BE16F33A76}"/>
                </a:ext>
              </a:extLst>
            </p:cNvPr>
            <p:cNvSpPr/>
            <p:nvPr/>
          </p:nvSpPr>
          <p:spPr>
            <a:xfrm>
              <a:off x="7872537" y="3230728"/>
              <a:ext cx="1890016" cy="602603"/>
            </a:xfrm>
            <a:custGeom>
              <a:avLst/>
              <a:gdLst/>
              <a:ahLst/>
              <a:cxnLst/>
              <a:rect l="l" t="t" r="r" b="b"/>
              <a:pathLst>
                <a:path w="19910" h="6348" extrusionOk="0">
                  <a:moveTo>
                    <a:pt x="1" y="0"/>
                  </a:moveTo>
                  <a:lnTo>
                    <a:pt x="1384" y="3174"/>
                  </a:lnTo>
                  <a:lnTo>
                    <a:pt x="1" y="6347"/>
                  </a:lnTo>
                  <a:lnTo>
                    <a:pt x="18527" y="6347"/>
                  </a:lnTo>
                  <a:lnTo>
                    <a:pt x="19910" y="3174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rgbClr val="C4B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Eras Bold ITC" panose="020B0907030504020204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124;p44">
              <a:extLst>
                <a:ext uri="{FF2B5EF4-FFF2-40B4-BE49-F238E27FC236}">
                  <a16:creationId xmlns:a16="http://schemas.microsoft.com/office/drawing/2014/main" id="{7FA93409-C5F4-48F0-B6EE-F144CAA64B78}"/>
                </a:ext>
              </a:extLst>
            </p:cNvPr>
            <p:cNvSpPr/>
            <p:nvPr/>
          </p:nvSpPr>
          <p:spPr>
            <a:xfrm>
              <a:off x="6072792" y="3230728"/>
              <a:ext cx="1890016" cy="602603"/>
            </a:xfrm>
            <a:custGeom>
              <a:avLst/>
              <a:gdLst/>
              <a:ahLst/>
              <a:cxnLst/>
              <a:rect l="l" t="t" r="r" b="b"/>
              <a:pathLst>
                <a:path w="19910" h="6348" extrusionOk="0">
                  <a:moveTo>
                    <a:pt x="0" y="0"/>
                  </a:moveTo>
                  <a:lnTo>
                    <a:pt x="1384" y="3174"/>
                  </a:lnTo>
                  <a:lnTo>
                    <a:pt x="0" y="6347"/>
                  </a:lnTo>
                  <a:lnTo>
                    <a:pt x="18526" y="6347"/>
                  </a:lnTo>
                  <a:lnTo>
                    <a:pt x="19909" y="3174"/>
                  </a:lnTo>
                  <a:lnTo>
                    <a:pt x="18526" y="0"/>
                  </a:lnTo>
                  <a:close/>
                </a:path>
              </a:pathLst>
            </a:custGeom>
            <a:solidFill>
              <a:srgbClr val="A89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Eras Bold ITC" panose="020B0907030504020204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125;p44">
              <a:extLst>
                <a:ext uri="{FF2B5EF4-FFF2-40B4-BE49-F238E27FC236}">
                  <a16:creationId xmlns:a16="http://schemas.microsoft.com/office/drawing/2014/main" id="{87E78AF1-9479-4FD0-A419-C003CFDD3B1C}"/>
                </a:ext>
              </a:extLst>
            </p:cNvPr>
            <p:cNvSpPr/>
            <p:nvPr/>
          </p:nvSpPr>
          <p:spPr>
            <a:xfrm>
              <a:off x="4270391" y="3230728"/>
              <a:ext cx="1890016" cy="602603"/>
            </a:xfrm>
            <a:custGeom>
              <a:avLst/>
              <a:gdLst/>
              <a:ahLst/>
              <a:cxnLst/>
              <a:rect l="l" t="t" r="r" b="b"/>
              <a:pathLst>
                <a:path w="19910" h="6348" extrusionOk="0">
                  <a:moveTo>
                    <a:pt x="1" y="0"/>
                  </a:moveTo>
                  <a:lnTo>
                    <a:pt x="1384" y="3174"/>
                  </a:lnTo>
                  <a:lnTo>
                    <a:pt x="1" y="6347"/>
                  </a:lnTo>
                  <a:lnTo>
                    <a:pt x="18526" y="6347"/>
                  </a:lnTo>
                  <a:lnTo>
                    <a:pt x="19910" y="3174"/>
                  </a:lnTo>
                  <a:lnTo>
                    <a:pt x="18526" y="0"/>
                  </a:lnTo>
                  <a:close/>
                </a:path>
              </a:pathLst>
            </a:custGeom>
            <a:solidFill>
              <a:srgbClr val="9A8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Eras Bold ITC" panose="020B0907030504020204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126;p44">
              <a:extLst>
                <a:ext uri="{FF2B5EF4-FFF2-40B4-BE49-F238E27FC236}">
                  <a16:creationId xmlns:a16="http://schemas.microsoft.com/office/drawing/2014/main" id="{CDCA0769-F38D-4A65-8F99-887FA09A659A}"/>
                </a:ext>
              </a:extLst>
            </p:cNvPr>
            <p:cNvSpPr/>
            <p:nvPr/>
          </p:nvSpPr>
          <p:spPr>
            <a:xfrm>
              <a:off x="2429447" y="3230728"/>
              <a:ext cx="1931120" cy="602603"/>
            </a:xfrm>
            <a:custGeom>
              <a:avLst/>
              <a:gdLst/>
              <a:ahLst/>
              <a:cxnLst/>
              <a:rect l="l" t="t" r="r" b="b"/>
              <a:pathLst>
                <a:path w="20343" h="6348" extrusionOk="0">
                  <a:moveTo>
                    <a:pt x="0" y="0"/>
                  </a:moveTo>
                  <a:lnTo>
                    <a:pt x="0" y="6347"/>
                  </a:lnTo>
                  <a:lnTo>
                    <a:pt x="18933" y="6347"/>
                  </a:lnTo>
                  <a:lnTo>
                    <a:pt x="20343" y="3174"/>
                  </a:lnTo>
                  <a:lnTo>
                    <a:pt x="18933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Eras Bold ITC" panose="020B0907030504020204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123;p44">
              <a:extLst>
                <a:ext uri="{FF2B5EF4-FFF2-40B4-BE49-F238E27FC236}">
                  <a16:creationId xmlns:a16="http://schemas.microsoft.com/office/drawing/2014/main" id="{4553F14D-D66F-4407-8568-A9F65FBBB864}"/>
                </a:ext>
              </a:extLst>
            </p:cNvPr>
            <p:cNvSpPr/>
            <p:nvPr/>
          </p:nvSpPr>
          <p:spPr>
            <a:xfrm>
              <a:off x="9674938" y="3230720"/>
              <a:ext cx="1890016" cy="602603"/>
            </a:xfrm>
            <a:custGeom>
              <a:avLst/>
              <a:gdLst/>
              <a:ahLst/>
              <a:cxnLst/>
              <a:rect l="l" t="t" r="r" b="b"/>
              <a:pathLst>
                <a:path w="19910" h="6348" extrusionOk="0">
                  <a:moveTo>
                    <a:pt x="1" y="0"/>
                  </a:moveTo>
                  <a:lnTo>
                    <a:pt x="1384" y="3174"/>
                  </a:lnTo>
                  <a:lnTo>
                    <a:pt x="1" y="6347"/>
                  </a:lnTo>
                  <a:lnTo>
                    <a:pt x="18527" y="6347"/>
                  </a:lnTo>
                  <a:lnTo>
                    <a:pt x="19910" y="3174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rgbClr val="D6CD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Eras Bold ITC" panose="020B0907030504020204" pitchFamily="34" charset="0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5128;p44">
            <a:extLst>
              <a:ext uri="{FF2B5EF4-FFF2-40B4-BE49-F238E27FC236}">
                <a16:creationId xmlns:a16="http://schemas.microsoft.com/office/drawing/2014/main" id="{BB69F210-0EAB-4DE2-8389-4204E3A9D9ED}"/>
              </a:ext>
            </a:extLst>
          </p:cNvPr>
          <p:cNvSpPr txBox="1">
            <a:spLocks/>
          </p:cNvSpPr>
          <p:nvPr/>
        </p:nvSpPr>
        <p:spPr>
          <a:xfrm>
            <a:off x="967416" y="2387600"/>
            <a:ext cx="1624560" cy="530860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 2" charset="2"/>
              <a:buNone/>
            </a:pPr>
            <a:r>
              <a:rPr lang="en-US" sz="2800" b="1" dirty="0">
                <a:solidFill>
                  <a:srgbClr val="FFFFFF"/>
                </a:solidFill>
                <a:latin typeface="Eras Bold ITC" panose="020B0907030504020204" pitchFamily="34" charset="0"/>
              </a:rPr>
              <a:t>Step 1</a:t>
            </a:r>
            <a:endParaRPr lang="en-US" sz="2800" dirty="0">
              <a:solidFill>
                <a:srgbClr val="FFFFFF"/>
              </a:solidFill>
              <a:latin typeface="Eras Bold ITC" panose="020B0907030504020204" pitchFamily="34" charset="0"/>
            </a:endParaRPr>
          </a:p>
        </p:txBody>
      </p:sp>
      <p:sp>
        <p:nvSpPr>
          <p:cNvPr id="15" name="Google Shape;5130;p44">
            <a:extLst>
              <a:ext uri="{FF2B5EF4-FFF2-40B4-BE49-F238E27FC236}">
                <a16:creationId xmlns:a16="http://schemas.microsoft.com/office/drawing/2014/main" id="{E9361E26-0662-4AEF-84B5-034A822C666F}"/>
              </a:ext>
            </a:extLst>
          </p:cNvPr>
          <p:cNvSpPr txBox="1">
            <a:spLocks/>
          </p:cNvSpPr>
          <p:nvPr/>
        </p:nvSpPr>
        <p:spPr>
          <a:xfrm>
            <a:off x="3143516" y="2387605"/>
            <a:ext cx="1624560" cy="530860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 2" charset="2"/>
              <a:buNone/>
            </a:pPr>
            <a:r>
              <a:rPr lang="en-US" altLang="ko-KR" sz="2800" b="1" dirty="0">
                <a:solidFill>
                  <a:srgbClr val="FFFFFF"/>
                </a:solidFill>
                <a:latin typeface="Eras Bold ITC" panose="020B0907030504020204" pitchFamily="34" charset="0"/>
              </a:rPr>
              <a:t>Step 2</a:t>
            </a:r>
            <a:endParaRPr lang="en-US" altLang="ko-KR" sz="2800" dirty="0">
              <a:solidFill>
                <a:srgbClr val="FFFFFF"/>
              </a:solidFill>
              <a:latin typeface="Eras Bold ITC" panose="020B0907030504020204" pitchFamily="34" charset="0"/>
            </a:endParaRPr>
          </a:p>
        </p:txBody>
      </p:sp>
      <p:sp>
        <p:nvSpPr>
          <p:cNvPr id="16" name="Google Shape;5131;p44">
            <a:extLst>
              <a:ext uri="{FF2B5EF4-FFF2-40B4-BE49-F238E27FC236}">
                <a16:creationId xmlns:a16="http://schemas.microsoft.com/office/drawing/2014/main" id="{369A2AF5-3BE0-4314-996D-0D270995919F}"/>
              </a:ext>
            </a:extLst>
          </p:cNvPr>
          <p:cNvSpPr txBox="1">
            <a:spLocks/>
          </p:cNvSpPr>
          <p:nvPr/>
        </p:nvSpPr>
        <p:spPr>
          <a:xfrm>
            <a:off x="5319617" y="2387614"/>
            <a:ext cx="1624560" cy="530860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 2" charset="2"/>
              <a:buNone/>
            </a:pPr>
            <a:r>
              <a:rPr lang="en-US" altLang="ko-KR" sz="2800" b="1" dirty="0">
                <a:solidFill>
                  <a:srgbClr val="FFFFFF"/>
                </a:solidFill>
                <a:latin typeface="Eras Bold ITC" panose="020B0907030504020204" pitchFamily="34" charset="0"/>
              </a:rPr>
              <a:t>Step 3</a:t>
            </a:r>
            <a:endParaRPr lang="en-US" altLang="ko-KR" sz="2800" dirty="0">
              <a:solidFill>
                <a:srgbClr val="FFFFFF"/>
              </a:solidFill>
              <a:latin typeface="Eras Bold ITC" panose="020B0907030504020204" pitchFamily="34" charset="0"/>
            </a:endParaRPr>
          </a:p>
        </p:txBody>
      </p:sp>
      <p:sp>
        <p:nvSpPr>
          <p:cNvPr id="17" name="Google Shape;5132;p44">
            <a:extLst>
              <a:ext uri="{FF2B5EF4-FFF2-40B4-BE49-F238E27FC236}">
                <a16:creationId xmlns:a16="http://schemas.microsoft.com/office/drawing/2014/main" id="{82D556A5-AE54-49B5-A162-40C849BB304C}"/>
              </a:ext>
            </a:extLst>
          </p:cNvPr>
          <p:cNvSpPr txBox="1">
            <a:spLocks/>
          </p:cNvSpPr>
          <p:nvPr/>
        </p:nvSpPr>
        <p:spPr>
          <a:xfrm>
            <a:off x="7495717" y="2387614"/>
            <a:ext cx="1624560" cy="530860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 2" charset="2"/>
              <a:buNone/>
            </a:pPr>
            <a:r>
              <a:rPr lang="en-US" altLang="ko-KR" sz="2800" b="1" dirty="0">
                <a:solidFill>
                  <a:srgbClr val="FFFFFF"/>
                </a:solidFill>
                <a:latin typeface="Eras Bold ITC" panose="020B0907030504020204" pitchFamily="34" charset="0"/>
              </a:rPr>
              <a:t>Step 4</a:t>
            </a:r>
            <a:endParaRPr lang="en-US" altLang="ko-KR" sz="2800" dirty="0">
              <a:solidFill>
                <a:srgbClr val="FFFFFF"/>
              </a:solidFill>
              <a:latin typeface="Eras Bold ITC" panose="020B0907030504020204" pitchFamily="34" charset="0"/>
            </a:endParaRPr>
          </a:p>
        </p:txBody>
      </p:sp>
      <p:sp>
        <p:nvSpPr>
          <p:cNvPr id="19" name="Google Shape;5134;p44">
            <a:extLst>
              <a:ext uri="{FF2B5EF4-FFF2-40B4-BE49-F238E27FC236}">
                <a16:creationId xmlns:a16="http://schemas.microsoft.com/office/drawing/2014/main" id="{7375E8A7-420E-48BB-987E-EEF380461630}"/>
              </a:ext>
            </a:extLst>
          </p:cNvPr>
          <p:cNvSpPr txBox="1">
            <a:spLocks/>
          </p:cNvSpPr>
          <p:nvPr/>
        </p:nvSpPr>
        <p:spPr>
          <a:xfrm>
            <a:off x="745998" y="3295501"/>
            <a:ext cx="1944000" cy="1756758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Bold ITC" panose="020B0907030504020204" pitchFamily="34" charset="0"/>
                <a:ea typeface="inherit"/>
                <a:cs typeface="Arial" panose="020B0604020202020204" pitchFamily="34" charset="0"/>
              </a:rPr>
              <a:t>Video dataset </a:t>
            </a:r>
            <a:r>
              <a:rPr lang="en-US" altLang="ko-KR" sz="1800" b="1" dirty="0">
                <a:solidFill>
                  <a:srgbClr val="FFFFFF"/>
                </a:solidFill>
                <a:latin typeface="Eras Bold ITC" panose="020B0907030504020204" pitchFamily="34" charset="0"/>
              </a:rPr>
              <a:t>Preprocessing</a:t>
            </a:r>
            <a:endParaRPr lang="ko-KR" altLang="ko-KR" sz="1800" b="1" dirty="0">
              <a:solidFill>
                <a:srgbClr val="FFFFFF"/>
              </a:solidFill>
              <a:latin typeface="Eras Bold ITC" panose="020B0907030504020204" pitchFamily="34" charset="0"/>
            </a:endParaRPr>
          </a:p>
        </p:txBody>
      </p:sp>
      <p:sp>
        <p:nvSpPr>
          <p:cNvPr id="25" name="Google Shape;5132;p44">
            <a:extLst>
              <a:ext uri="{FF2B5EF4-FFF2-40B4-BE49-F238E27FC236}">
                <a16:creationId xmlns:a16="http://schemas.microsoft.com/office/drawing/2014/main" id="{D34CBE86-01F6-4152-B877-056EB5BE2A45}"/>
              </a:ext>
            </a:extLst>
          </p:cNvPr>
          <p:cNvSpPr txBox="1">
            <a:spLocks/>
          </p:cNvSpPr>
          <p:nvPr/>
        </p:nvSpPr>
        <p:spPr>
          <a:xfrm>
            <a:off x="9671820" y="2387600"/>
            <a:ext cx="1624560" cy="530860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 2" charset="2"/>
              <a:buNone/>
            </a:pPr>
            <a:r>
              <a:rPr lang="en-US" altLang="ko-KR" sz="2800" b="1" dirty="0">
                <a:solidFill>
                  <a:srgbClr val="FFFFFF"/>
                </a:solidFill>
                <a:latin typeface="Eras Bold ITC" panose="020B0907030504020204" pitchFamily="34" charset="0"/>
              </a:rPr>
              <a:t>Step 5</a:t>
            </a:r>
            <a:endParaRPr lang="en-US" altLang="ko-KR" sz="2800" dirty="0">
              <a:solidFill>
                <a:srgbClr val="FFFFFF"/>
              </a:solidFill>
              <a:latin typeface="Eras Bold ITC" panose="020B0907030504020204" pitchFamily="34" charset="0"/>
            </a:endParaRPr>
          </a:p>
        </p:txBody>
      </p:sp>
      <p:sp>
        <p:nvSpPr>
          <p:cNvPr id="27" name="Google Shape;5134;p44">
            <a:extLst>
              <a:ext uri="{FF2B5EF4-FFF2-40B4-BE49-F238E27FC236}">
                <a16:creationId xmlns:a16="http://schemas.microsoft.com/office/drawing/2014/main" id="{9096B34B-EB1B-4FB8-AE4F-3A87FD759F72}"/>
              </a:ext>
            </a:extLst>
          </p:cNvPr>
          <p:cNvSpPr txBox="1">
            <a:spLocks/>
          </p:cNvSpPr>
          <p:nvPr/>
        </p:nvSpPr>
        <p:spPr>
          <a:xfrm>
            <a:off x="3046800" y="3295500"/>
            <a:ext cx="1944000" cy="1756758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ln>
                  <a:noFill/>
                </a:ln>
                <a:solidFill>
                  <a:schemeClr val="tx1"/>
                </a:solidFill>
                <a:effectLst/>
                <a:latin typeface="Eras Bold ITC" panose="020B0907030504020204" pitchFamily="34" charset="0"/>
                <a:cs typeface="Arial" panose="020B0604020202020204" pitchFamily="34" charset="0"/>
              </a:rPr>
              <a:t>Searching next video clip</a:t>
            </a:r>
            <a:endParaRPr lang="ko-KR" altLang="ko-KR" sz="1800" dirty="0">
              <a:ln>
                <a:noFill/>
              </a:ln>
              <a:solidFill>
                <a:schemeClr val="tx1"/>
              </a:solidFill>
              <a:effectLst/>
              <a:latin typeface="Eras Bold ITC" panose="020B0907030504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Google Shape;5134;p44">
            <a:extLst>
              <a:ext uri="{FF2B5EF4-FFF2-40B4-BE49-F238E27FC236}">
                <a16:creationId xmlns:a16="http://schemas.microsoft.com/office/drawing/2014/main" id="{A2776E41-7CF9-471E-BE94-B755A8BAB6DB}"/>
              </a:ext>
            </a:extLst>
          </p:cNvPr>
          <p:cNvSpPr txBox="1">
            <a:spLocks/>
          </p:cNvSpPr>
          <p:nvPr/>
        </p:nvSpPr>
        <p:spPr>
          <a:xfrm>
            <a:off x="5241781" y="3295500"/>
            <a:ext cx="1944000" cy="1756758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Bold ITC" panose="020B0907030504020204" pitchFamily="34" charset="0"/>
                <a:cs typeface="Arial" panose="020B0604020202020204" pitchFamily="34" charset="0"/>
              </a:rPr>
              <a:t>Finding class boxes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ras Bold ITC" panose="020B0907030504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Google Shape;5134;p44">
            <a:extLst>
              <a:ext uri="{FF2B5EF4-FFF2-40B4-BE49-F238E27FC236}">
                <a16:creationId xmlns:a16="http://schemas.microsoft.com/office/drawing/2014/main" id="{34074D05-8B1F-4D96-B345-90522391EBB4}"/>
              </a:ext>
            </a:extLst>
          </p:cNvPr>
          <p:cNvSpPr txBox="1">
            <a:spLocks/>
          </p:cNvSpPr>
          <p:nvPr/>
        </p:nvSpPr>
        <p:spPr>
          <a:xfrm>
            <a:off x="7277178" y="3295500"/>
            <a:ext cx="1944000" cy="1756758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n>
                  <a:noFill/>
                </a:ln>
                <a:solidFill>
                  <a:schemeClr val="tx1"/>
                </a:solidFill>
                <a:effectLst/>
                <a:latin typeface="Eras Bold ITC" panose="020B0907030504020204" pitchFamily="34" charset="0"/>
                <a:cs typeface="Arial" panose="020B0604020202020204" pitchFamily="34" charset="0"/>
              </a:rPr>
              <a:t>Calculating pose distance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ras Bold ITC" panose="020B0907030504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Google Shape;5134;p44">
            <a:extLst>
              <a:ext uri="{FF2B5EF4-FFF2-40B4-BE49-F238E27FC236}">
                <a16:creationId xmlns:a16="http://schemas.microsoft.com/office/drawing/2014/main" id="{EF77BF1C-E910-47A4-B4C3-EC6EA6D673C1}"/>
              </a:ext>
            </a:extLst>
          </p:cNvPr>
          <p:cNvSpPr txBox="1">
            <a:spLocks/>
          </p:cNvSpPr>
          <p:nvPr/>
        </p:nvSpPr>
        <p:spPr>
          <a:xfrm>
            <a:off x="9384776" y="3295500"/>
            <a:ext cx="2061224" cy="1756758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Bold ITC" panose="020B0907030504020204" pitchFamily="34" charset="0"/>
                <a:ea typeface="inherit"/>
                <a:cs typeface="Arial" panose="020B0604020202020204" pitchFamily="34" charset="0"/>
              </a:rPr>
              <a:t>Concatenating video clips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ras Bold ITC" panose="020B090703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397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5134;p44">
            <a:extLst>
              <a:ext uri="{FF2B5EF4-FFF2-40B4-BE49-F238E27FC236}">
                <a16:creationId xmlns:a16="http://schemas.microsoft.com/office/drawing/2014/main" id="{7375E8A7-420E-48BB-987E-EEF380461630}"/>
              </a:ext>
            </a:extLst>
          </p:cNvPr>
          <p:cNvSpPr txBox="1">
            <a:spLocks/>
          </p:cNvSpPr>
          <p:nvPr/>
        </p:nvSpPr>
        <p:spPr>
          <a:xfrm>
            <a:off x="456225" y="1844617"/>
            <a:ext cx="4817739" cy="602603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Bold ITC" panose="020B0907030504020204" pitchFamily="34" charset="0"/>
                <a:ea typeface="inherit"/>
                <a:cs typeface="Arial" panose="020B0604020202020204" pitchFamily="34" charset="0"/>
              </a:rPr>
              <a:t>Video dataset </a:t>
            </a:r>
            <a:r>
              <a:rPr lang="en-US" altLang="ko-KR" sz="2400" b="1" dirty="0">
                <a:solidFill>
                  <a:srgbClr val="FFFFFF"/>
                </a:solidFill>
                <a:latin typeface="Eras Bold ITC" panose="020B0907030504020204" pitchFamily="34" charset="0"/>
              </a:rPr>
              <a:t>Preprocessing</a:t>
            </a:r>
            <a:endParaRPr lang="en-US" altLang="ko-KR" sz="1800" b="1" dirty="0">
              <a:solidFill>
                <a:srgbClr val="FFFFFF"/>
              </a:solidFill>
              <a:latin typeface="Eras Bold ITC" panose="020B0907030504020204" pitchFamily="34" charset="0"/>
            </a:endParaRPr>
          </a:p>
        </p:txBody>
      </p:sp>
      <p:sp>
        <p:nvSpPr>
          <p:cNvPr id="21" name="Google Shape;5127;p44">
            <a:extLst>
              <a:ext uri="{FF2B5EF4-FFF2-40B4-BE49-F238E27FC236}">
                <a16:creationId xmlns:a16="http://schemas.microsoft.com/office/drawing/2014/main" id="{3D72D03A-A992-48D5-B741-B1FEE16DE5B5}"/>
              </a:ext>
            </a:extLst>
          </p:cNvPr>
          <p:cNvSpPr txBox="1">
            <a:spLocks/>
          </p:cNvSpPr>
          <p:nvPr/>
        </p:nvSpPr>
        <p:spPr>
          <a:xfrm>
            <a:off x="346398" y="92288"/>
            <a:ext cx="7620855" cy="995807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Eras Bold ITC" panose="020B0907030504020204" pitchFamily="34" charset="0"/>
              </a:rPr>
              <a:t>Process for crosscut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3AFFB9B-9A04-329F-D02A-D47460AABFA7}"/>
              </a:ext>
            </a:extLst>
          </p:cNvPr>
          <p:cNvGrpSpPr/>
          <p:nvPr/>
        </p:nvGrpSpPr>
        <p:grpSpPr>
          <a:xfrm>
            <a:off x="456225" y="1059045"/>
            <a:ext cx="9135507" cy="605719"/>
            <a:chOff x="491927" y="256728"/>
            <a:chExt cx="9135507" cy="605719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E49C339-3564-4C8D-BCEE-C9DD8D2E1B37}"/>
                </a:ext>
              </a:extLst>
            </p:cNvPr>
            <p:cNvGrpSpPr/>
            <p:nvPr/>
          </p:nvGrpSpPr>
          <p:grpSpPr>
            <a:xfrm>
              <a:off x="491927" y="259836"/>
              <a:ext cx="9135507" cy="602611"/>
              <a:chOff x="2429447" y="3230720"/>
              <a:chExt cx="9135507" cy="602611"/>
            </a:xfrm>
          </p:grpSpPr>
          <p:sp>
            <p:nvSpPr>
              <p:cNvPr id="9" name="Google Shape;5123;p44">
                <a:extLst>
                  <a:ext uri="{FF2B5EF4-FFF2-40B4-BE49-F238E27FC236}">
                    <a16:creationId xmlns:a16="http://schemas.microsoft.com/office/drawing/2014/main" id="{2C355850-539C-44B4-A1C2-15BE16F33A76}"/>
                  </a:ext>
                </a:extLst>
              </p:cNvPr>
              <p:cNvSpPr/>
              <p:nvPr/>
            </p:nvSpPr>
            <p:spPr>
              <a:xfrm>
                <a:off x="7872537" y="3230728"/>
                <a:ext cx="1890016" cy="602603"/>
              </a:xfrm>
              <a:custGeom>
                <a:avLst/>
                <a:gdLst/>
                <a:ahLst/>
                <a:cxnLst/>
                <a:rect l="l" t="t" r="r" b="b"/>
                <a:pathLst>
                  <a:path w="19910" h="6348" extrusionOk="0">
                    <a:moveTo>
                      <a:pt x="1" y="0"/>
                    </a:moveTo>
                    <a:lnTo>
                      <a:pt x="1384" y="3174"/>
                    </a:lnTo>
                    <a:lnTo>
                      <a:pt x="1" y="6347"/>
                    </a:lnTo>
                    <a:lnTo>
                      <a:pt x="18527" y="6347"/>
                    </a:lnTo>
                    <a:lnTo>
                      <a:pt x="19910" y="3174"/>
                    </a:lnTo>
                    <a:lnTo>
                      <a:pt x="18527" y="0"/>
                    </a:lnTo>
                    <a:close/>
                  </a:path>
                </a:pathLst>
              </a:custGeom>
              <a:solidFill>
                <a:srgbClr val="C4B8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Eras Bold ITC" panose="020B0907030504020204" pitchFamily="34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5124;p44">
                <a:extLst>
                  <a:ext uri="{FF2B5EF4-FFF2-40B4-BE49-F238E27FC236}">
                    <a16:creationId xmlns:a16="http://schemas.microsoft.com/office/drawing/2014/main" id="{7FA93409-C5F4-48F0-B6EE-F144CAA64B78}"/>
                  </a:ext>
                </a:extLst>
              </p:cNvPr>
              <p:cNvSpPr/>
              <p:nvPr/>
            </p:nvSpPr>
            <p:spPr>
              <a:xfrm>
                <a:off x="6072792" y="3230728"/>
                <a:ext cx="1890016" cy="602603"/>
              </a:xfrm>
              <a:custGeom>
                <a:avLst/>
                <a:gdLst/>
                <a:ahLst/>
                <a:cxnLst/>
                <a:rect l="l" t="t" r="r" b="b"/>
                <a:pathLst>
                  <a:path w="19910" h="6348" extrusionOk="0">
                    <a:moveTo>
                      <a:pt x="0" y="0"/>
                    </a:moveTo>
                    <a:lnTo>
                      <a:pt x="1384" y="3174"/>
                    </a:lnTo>
                    <a:lnTo>
                      <a:pt x="0" y="6347"/>
                    </a:lnTo>
                    <a:lnTo>
                      <a:pt x="18526" y="6347"/>
                    </a:lnTo>
                    <a:lnTo>
                      <a:pt x="19909" y="3174"/>
                    </a:lnTo>
                    <a:lnTo>
                      <a:pt x="18526" y="0"/>
                    </a:lnTo>
                    <a:close/>
                  </a:path>
                </a:pathLst>
              </a:custGeom>
              <a:solidFill>
                <a:srgbClr val="A897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Eras Bold ITC" panose="020B0907030504020204" pitchFamily="34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5125;p44">
                <a:extLst>
                  <a:ext uri="{FF2B5EF4-FFF2-40B4-BE49-F238E27FC236}">
                    <a16:creationId xmlns:a16="http://schemas.microsoft.com/office/drawing/2014/main" id="{87E78AF1-9479-4FD0-A419-C003CFDD3B1C}"/>
                  </a:ext>
                </a:extLst>
              </p:cNvPr>
              <p:cNvSpPr/>
              <p:nvPr/>
            </p:nvSpPr>
            <p:spPr>
              <a:xfrm>
                <a:off x="4270391" y="3230728"/>
                <a:ext cx="1890016" cy="602603"/>
              </a:xfrm>
              <a:custGeom>
                <a:avLst/>
                <a:gdLst/>
                <a:ahLst/>
                <a:cxnLst/>
                <a:rect l="l" t="t" r="r" b="b"/>
                <a:pathLst>
                  <a:path w="19910" h="6348" extrusionOk="0">
                    <a:moveTo>
                      <a:pt x="1" y="0"/>
                    </a:moveTo>
                    <a:lnTo>
                      <a:pt x="1384" y="3174"/>
                    </a:lnTo>
                    <a:lnTo>
                      <a:pt x="1" y="6347"/>
                    </a:lnTo>
                    <a:lnTo>
                      <a:pt x="18526" y="6347"/>
                    </a:lnTo>
                    <a:lnTo>
                      <a:pt x="19910" y="3174"/>
                    </a:lnTo>
                    <a:lnTo>
                      <a:pt x="18526" y="0"/>
                    </a:lnTo>
                    <a:close/>
                  </a:path>
                </a:pathLst>
              </a:custGeom>
              <a:solidFill>
                <a:srgbClr val="9A87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Eras Bold ITC" panose="020B0907030504020204" pitchFamily="34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5126;p44">
                <a:extLst>
                  <a:ext uri="{FF2B5EF4-FFF2-40B4-BE49-F238E27FC236}">
                    <a16:creationId xmlns:a16="http://schemas.microsoft.com/office/drawing/2014/main" id="{CDCA0769-F38D-4A65-8F99-887FA09A659A}"/>
                  </a:ext>
                </a:extLst>
              </p:cNvPr>
              <p:cNvSpPr/>
              <p:nvPr/>
            </p:nvSpPr>
            <p:spPr>
              <a:xfrm>
                <a:off x="2429447" y="3230728"/>
                <a:ext cx="1931120" cy="602603"/>
              </a:xfrm>
              <a:custGeom>
                <a:avLst/>
                <a:gdLst/>
                <a:ahLst/>
                <a:cxnLst/>
                <a:rect l="l" t="t" r="r" b="b"/>
                <a:pathLst>
                  <a:path w="20343" h="6348" extrusionOk="0">
                    <a:moveTo>
                      <a:pt x="0" y="0"/>
                    </a:moveTo>
                    <a:lnTo>
                      <a:pt x="0" y="6347"/>
                    </a:lnTo>
                    <a:lnTo>
                      <a:pt x="18933" y="6347"/>
                    </a:lnTo>
                    <a:lnTo>
                      <a:pt x="20343" y="3174"/>
                    </a:lnTo>
                    <a:lnTo>
                      <a:pt x="18933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glow rad="228600">
                  <a:schemeClr val="tx1">
                    <a:alpha val="80000"/>
                  </a:schemeClr>
                </a:glo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Eras Bold ITC" panose="020B0907030504020204" pitchFamily="34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5123;p44">
                <a:extLst>
                  <a:ext uri="{FF2B5EF4-FFF2-40B4-BE49-F238E27FC236}">
                    <a16:creationId xmlns:a16="http://schemas.microsoft.com/office/drawing/2014/main" id="{4553F14D-D66F-4407-8568-A9F65FBBB864}"/>
                  </a:ext>
                </a:extLst>
              </p:cNvPr>
              <p:cNvSpPr/>
              <p:nvPr/>
            </p:nvSpPr>
            <p:spPr>
              <a:xfrm>
                <a:off x="9674938" y="3230720"/>
                <a:ext cx="1890016" cy="602603"/>
              </a:xfrm>
              <a:custGeom>
                <a:avLst/>
                <a:gdLst/>
                <a:ahLst/>
                <a:cxnLst/>
                <a:rect l="l" t="t" r="r" b="b"/>
                <a:pathLst>
                  <a:path w="19910" h="6348" extrusionOk="0">
                    <a:moveTo>
                      <a:pt x="1" y="0"/>
                    </a:moveTo>
                    <a:lnTo>
                      <a:pt x="1384" y="3174"/>
                    </a:lnTo>
                    <a:lnTo>
                      <a:pt x="1" y="6347"/>
                    </a:lnTo>
                    <a:lnTo>
                      <a:pt x="18527" y="6347"/>
                    </a:lnTo>
                    <a:lnTo>
                      <a:pt x="19910" y="3174"/>
                    </a:lnTo>
                    <a:lnTo>
                      <a:pt x="18527" y="0"/>
                    </a:lnTo>
                    <a:close/>
                  </a:path>
                </a:pathLst>
              </a:custGeom>
              <a:solidFill>
                <a:srgbClr val="D6CD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Eras Bold ITC" panose="020B0907030504020204" pitchFamily="34" charset="0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" name="Google Shape;5128;p44">
              <a:extLst>
                <a:ext uri="{FF2B5EF4-FFF2-40B4-BE49-F238E27FC236}">
                  <a16:creationId xmlns:a16="http://schemas.microsoft.com/office/drawing/2014/main" id="{BB69F210-0EAB-4DE2-8389-4204E3A9D9ED}"/>
                </a:ext>
              </a:extLst>
            </p:cNvPr>
            <p:cNvSpPr txBox="1">
              <a:spLocks/>
            </p:cNvSpPr>
            <p:nvPr/>
          </p:nvSpPr>
          <p:spPr>
            <a:xfrm>
              <a:off x="729668" y="256728"/>
              <a:ext cx="1371600" cy="448200"/>
            </a:xfrm>
            <a:prstGeom prst="rect">
              <a:avLst/>
            </a:prstGeom>
            <a:noFill/>
            <a:ln>
              <a:noFill/>
            </a:ln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spcFirstLastPara="1" vert="horz" wrap="square" lIns="91425" tIns="91425" rIns="91425" bIns="91425" rtlCol="0" anchor="t" anchorCtr="0">
              <a:noAutofit/>
            </a:bodyPr>
            <a:lstStyle>
              <a:lvl1pPr marL="342900" indent="-30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Wingdings 2" charset="2"/>
                <a:buNone/>
              </a:pPr>
              <a:r>
                <a:rPr lang="en-US" sz="2400" b="1" dirty="0">
                  <a:solidFill>
                    <a:srgbClr val="FFFFFF"/>
                  </a:solidFill>
                  <a:latin typeface="Eras Bold ITC" panose="020B0907030504020204" pitchFamily="34" charset="0"/>
                </a:rPr>
                <a:t>Step 1</a:t>
              </a:r>
              <a:endParaRPr lang="en-US" sz="2400" dirty="0">
                <a:solidFill>
                  <a:srgbClr val="FFFFFF"/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15" name="Google Shape;5130;p44">
              <a:extLst>
                <a:ext uri="{FF2B5EF4-FFF2-40B4-BE49-F238E27FC236}">
                  <a16:creationId xmlns:a16="http://schemas.microsoft.com/office/drawing/2014/main" id="{E9361E26-0662-4AEF-84B5-034A822C666F}"/>
                </a:ext>
              </a:extLst>
            </p:cNvPr>
            <p:cNvSpPr txBox="1">
              <a:spLocks/>
            </p:cNvSpPr>
            <p:nvPr/>
          </p:nvSpPr>
          <p:spPr>
            <a:xfrm>
              <a:off x="2566928" y="256732"/>
              <a:ext cx="1371600" cy="448200"/>
            </a:xfrm>
            <a:prstGeom prst="rect">
              <a:avLst/>
            </a:prstGeom>
            <a:noFill/>
            <a:ln>
              <a:noFill/>
            </a:ln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spcFirstLastPara="1" vert="horz" wrap="square" lIns="91425" tIns="91425" rIns="91425" bIns="91425" rtlCol="0" anchor="t" anchorCtr="0">
              <a:noAutofit/>
            </a:bodyPr>
            <a:lstStyle>
              <a:lvl1pPr marL="342900" indent="-30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Wingdings 2" charset="2"/>
                <a:buNone/>
              </a:pPr>
              <a:r>
                <a:rPr lang="en-US" altLang="ko-KR" sz="2400" b="1" dirty="0">
                  <a:solidFill>
                    <a:srgbClr val="FFFFFF"/>
                  </a:solidFill>
                  <a:latin typeface="Eras Bold ITC" panose="020B0907030504020204" pitchFamily="34" charset="0"/>
                </a:rPr>
                <a:t>Step 2</a:t>
              </a:r>
              <a:endParaRPr lang="en-US" altLang="ko-KR" sz="2400" dirty="0">
                <a:solidFill>
                  <a:srgbClr val="FFFFFF"/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16" name="Google Shape;5131;p44">
              <a:extLst>
                <a:ext uri="{FF2B5EF4-FFF2-40B4-BE49-F238E27FC236}">
                  <a16:creationId xmlns:a16="http://schemas.microsoft.com/office/drawing/2014/main" id="{369A2AF5-3BE0-4314-996D-0D270995919F}"/>
                </a:ext>
              </a:extLst>
            </p:cNvPr>
            <p:cNvSpPr txBox="1">
              <a:spLocks/>
            </p:cNvSpPr>
            <p:nvPr/>
          </p:nvSpPr>
          <p:spPr>
            <a:xfrm>
              <a:off x="4404188" y="256740"/>
              <a:ext cx="1371600" cy="448200"/>
            </a:xfrm>
            <a:prstGeom prst="rect">
              <a:avLst/>
            </a:prstGeom>
            <a:noFill/>
            <a:ln>
              <a:noFill/>
            </a:ln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spcFirstLastPara="1" vert="horz" wrap="square" lIns="91425" tIns="91425" rIns="91425" bIns="91425" rtlCol="0" anchor="t" anchorCtr="0">
              <a:noAutofit/>
            </a:bodyPr>
            <a:lstStyle>
              <a:lvl1pPr marL="342900" indent="-30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Wingdings 2" charset="2"/>
                <a:buNone/>
              </a:pPr>
              <a:r>
                <a:rPr lang="en-US" altLang="ko-KR" sz="2400" b="1" dirty="0">
                  <a:solidFill>
                    <a:srgbClr val="FFFFFF"/>
                  </a:solidFill>
                  <a:latin typeface="Eras Bold ITC" panose="020B0907030504020204" pitchFamily="34" charset="0"/>
                </a:rPr>
                <a:t>Step 3</a:t>
              </a:r>
              <a:endParaRPr lang="en-US" altLang="ko-KR" sz="2400" dirty="0">
                <a:solidFill>
                  <a:srgbClr val="FFFFFF"/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17" name="Google Shape;5132;p44">
              <a:extLst>
                <a:ext uri="{FF2B5EF4-FFF2-40B4-BE49-F238E27FC236}">
                  <a16:creationId xmlns:a16="http://schemas.microsoft.com/office/drawing/2014/main" id="{82D556A5-AE54-49B5-A162-40C849BB304C}"/>
                </a:ext>
              </a:extLst>
            </p:cNvPr>
            <p:cNvSpPr txBox="1">
              <a:spLocks/>
            </p:cNvSpPr>
            <p:nvPr/>
          </p:nvSpPr>
          <p:spPr>
            <a:xfrm>
              <a:off x="6241448" y="256740"/>
              <a:ext cx="1371600" cy="448200"/>
            </a:xfrm>
            <a:prstGeom prst="rect">
              <a:avLst/>
            </a:prstGeom>
            <a:noFill/>
            <a:ln>
              <a:noFill/>
            </a:ln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spcFirstLastPara="1" vert="horz" wrap="square" lIns="91425" tIns="91425" rIns="91425" bIns="91425" rtlCol="0" anchor="t" anchorCtr="0">
              <a:noAutofit/>
            </a:bodyPr>
            <a:lstStyle>
              <a:lvl1pPr marL="342900" indent="-30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Wingdings 2" charset="2"/>
                <a:buNone/>
              </a:pPr>
              <a:r>
                <a:rPr lang="en-US" altLang="ko-KR" sz="2400" b="1" dirty="0">
                  <a:solidFill>
                    <a:srgbClr val="FFFFFF"/>
                  </a:solidFill>
                  <a:latin typeface="Eras Bold ITC" panose="020B0907030504020204" pitchFamily="34" charset="0"/>
                </a:rPr>
                <a:t>Step 4</a:t>
              </a:r>
              <a:endParaRPr lang="en-US" altLang="ko-KR" sz="2400" dirty="0">
                <a:solidFill>
                  <a:srgbClr val="FFFFFF"/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25" name="Google Shape;5132;p44">
              <a:extLst>
                <a:ext uri="{FF2B5EF4-FFF2-40B4-BE49-F238E27FC236}">
                  <a16:creationId xmlns:a16="http://schemas.microsoft.com/office/drawing/2014/main" id="{D34CBE86-01F6-4152-B877-056EB5BE2A45}"/>
                </a:ext>
              </a:extLst>
            </p:cNvPr>
            <p:cNvSpPr txBox="1">
              <a:spLocks/>
            </p:cNvSpPr>
            <p:nvPr/>
          </p:nvSpPr>
          <p:spPr>
            <a:xfrm>
              <a:off x="8078710" y="256728"/>
              <a:ext cx="1371600" cy="448200"/>
            </a:xfrm>
            <a:prstGeom prst="rect">
              <a:avLst/>
            </a:prstGeom>
            <a:noFill/>
            <a:ln>
              <a:noFill/>
            </a:ln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spcFirstLastPara="1" vert="horz" wrap="square" lIns="91425" tIns="91425" rIns="91425" bIns="91425" rtlCol="0" anchor="t" anchorCtr="0">
              <a:noAutofit/>
            </a:bodyPr>
            <a:lstStyle>
              <a:lvl1pPr marL="342900" indent="-30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Wingdings 2" charset="2"/>
                <a:buNone/>
              </a:pPr>
              <a:r>
                <a:rPr lang="en-US" altLang="ko-KR" sz="2400" b="1" dirty="0">
                  <a:solidFill>
                    <a:srgbClr val="FFFFFF"/>
                  </a:solidFill>
                  <a:latin typeface="Eras Bold ITC" panose="020B0907030504020204" pitchFamily="34" charset="0"/>
                </a:rPr>
                <a:t>Step 5</a:t>
              </a:r>
              <a:endParaRPr lang="en-US" altLang="ko-KR" sz="2400" dirty="0">
                <a:solidFill>
                  <a:srgbClr val="FFFFFF"/>
                </a:solidFill>
                <a:latin typeface="Eras Bold ITC" panose="020B0907030504020204" pitchFamily="34" charset="0"/>
              </a:endParaRPr>
            </a:p>
          </p:txBody>
        </p:sp>
      </p:grpSp>
      <p:sp>
        <p:nvSpPr>
          <p:cNvPr id="20" name="Google Shape;5134;p44">
            <a:extLst>
              <a:ext uri="{FF2B5EF4-FFF2-40B4-BE49-F238E27FC236}">
                <a16:creationId xmlns:a16="http://schemas.microsoft.com/office/drawing/2014/main" id="{3D2A7A4B-6DE7-7CF2-7DD6-9709873CCA68}"/>
              </a:ext>
            </a:extLst>
          </p:cNvPr>
          <p:cNvSpPr txBox="1">
            <a:spLocks/>
          </p:cNvSpPr>
          <p:nvPr/>
        </p:nvSpPr>
        <p:spPr>
          <a:xfrm>
            <a:off x="6524515" y="2532726"/>
            <a:ext cx="4817739" cy="3263113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적용 내용</a:t>
            </a:r>
            <a:endParaRPr lang="en-US" altLang="ko-KR" b="1" dirty="0">
              <a:solidFill>
                <a:srgbClr val="FFFFFF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 개  영상의 </a:t>
            </a:r>
            <a:r>
              <a:rPr lang="en-US" altLang="ko-KR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audio</a:t>
            </a:r>
            <a:r>
              <a:rPr lang="ko-KR" altLang="en-US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만을 사용한다</a:t>
            </a:r>
            <a:r>
              <a:rPr lang="en-US" altLang="ko-KR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음악이 나오는 구간으로 영상의 길이를 통일한다</a:t>
            </a:r>
            <a:r>
              <a:rPr lang="en-US" altLang="ko-KR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mp4 format</a:t>
            </a:r>
            <a:r>
              <a:rPr lang="ko-KR" altLang="en-US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</a:t>
            </a:r>
            <a:r>
              <a:rPr lang="en-US" altLang="ko-KR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사용한다</a:t>
            </a:r>
            <a:endParaRPr lang="en-US" altLang="ko-KR" sz="1600" dirty="0">
              <a:solidFill>
                <a:srgbClr val="FFFFFF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>
              <a:solidFill>
                <a:srgbClr val="FFFFFF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- </a:t>
            </a:r>
            <a:r>
              <a:rPr lang="en-US" altLang="ko-KR" sz="1600" dirty="0" err="1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bandicut</a:t>
            </a:r>
            <a:r>
              <a:rPr lang="en-US" altLang="ko-KR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 err="1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programe</a:t>
            </a:r>
            <a:r>
              <a:rPr lang="ko-KR" altLang="en-US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영상 길이를 편집</a:t>
            </a:r>
            <a:endParaRPr lang="en-US" altLang="ko-KR" sz="1600" dirty="0">
              <a:solidFill>
                <a:srgbClr val="FFFFFF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b="1" dirty="0">
              <a:solidFill>
                <a:srgbClr val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- </a:t>
            </a:r>
            <a:r>
              <a:rPr lang="en-US" altLang="ko-KR" sz="1600" b="1" dirty="0" err="1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Moviepy</a:t>
            </a:r>
            <a:r>
              <a:rPr lang="en-US" altLang="ko-KR" sz="1600" b="1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b="1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라이브러리로 </a:t>
            </a:r>
            <a:r>
              <a:rPr lang="en-US" altLang="ko-KR" sz="1600" b="1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video file clip</a:t>
            </a:r>
          </a:p>
        </p:txBody>
      </p:sp>
      <p:sp>
        <p:nvSpPr>
          <p:cNvPr id="22" name="Google Shape;5134;p44">
            <a:extLst>
              <a:ext uri="{FF2B5EF4-FFF2-40B4-BE49-F238E27FC236}">
                <a16:creationId xmlns:a16="http://schemas.microsoft.com/office/drawing/2014/main" id="{B205F507-CA95-8062-CBF5-44F987725B47}"/>
              </a:ext>
            </a:extLst>
          </p:cNvPr>
          <p:cNvSpPr txBox="1">
            <a:spLocks/>
          </p:cNvSpPr>
          <p:nvPr/>
        </p:nvSpPr>
        <p:spPr>
          <a:xfrm>
            <a:off x="456225" y="2532726"/>
            <a:ext cx="4287225" cy="3263113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문제점</a:t>
            </a:r>
            <a:endParaRPr lang="en-US" altLang="ko-KR" b="1" dirty="0">
              <a:solidFill>
                <a:srgbClr val="FFFFFF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안무를 시작하는 시간이 다르다 </a:t>
            </a:r>
            <a:endParaRPr lang="en-US" altLang="ko-KR" sz="1600" dirty="0">
              <a:solidFill>
                <a:srgbClr val="FFFFFF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 영상길이가 다르다</a:t>
            </a:r>
            <a:r>
              <a:rPr lang="en-US" altLang="ko-KR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녹음된 소리의 크기가 다르다</a:t>
            </a:r>
            <a:r>
              <a:rPr lang="en-US" altLang="ko-KR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ko-KR" sz="1600" dirty="0">
              <a:solidFill>
                <a:srgbClr val="FFFFFF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ko-KR" altLang="en-US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영상이 바뀌면서 소리 크기가 변하거나 싱크가 맞지 않다면 어색한 편집이 된다</a:t>
            </a:r>
            <a:r>
              <a:rPr lang="en-US" altLang="ko-KR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en-US" altLang="ko-KR" sz="1600" b="1" dirty="0">
              <a:solidFill>
                <a:srgbClr val="FFFFFF"/>
              </a:solidFill>
              <a:latin typeface="Eras Bold ITC" panose="020B0907030504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01BEBC-5D71-0CB1-A30B-8780A71AA97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111580" y="3746490"/>
            <a:ext cx="876422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6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5134;p44">
            <a:extLst>
              <a:ext uri="{FF2B5EF4-FFF2-40B4-BE49-F238E27FC236}">
                <a16:creationId xmlns:a16="http://schemas.microsoft.com/office/drawing/2014/main" id="{7375E8A7-420E-48BB-987E-EEF380461630}"/>
              </a:ext>
            </a:extLst>
          </p:cNvPr>
          <p:cNvSpPr txBox="1">
            <a:spLocks/>
          </p:cNvSpPr>
          <p:nvPr/>
        </p:nvSpPr>
        <p:spPr>
          <a:xfrm>
            <a:off x="456225" y="1844617"/>
            <a:ext cx="4817739" cy="602603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2400" dirty="0">
                <a:ln>
                  <a:noFill/>
                </a:ln>
                <a:solidFill>
                  <a:schemeClr val="tx1"/>
                </a:solidFill>
                <a:effectLst/>
                <a:latin typeface="Eras Bold ITC" panose="020B0907030504020204" pitchFamily="34" charset="0"/>
                <a:cs typeface="Arial" panose="020B0604020202020204" pitchFamily="34" charset="0"/>
              </a:rPr>
              <a:t>Searching next video clip</a:t>
            </a:r>
            <a:endParaRPr lang="ko-KR" altLang="ko-KR" sz="2400" dirty="0">
              <a:ln>
                <a:noFill/>
              </a:ln>
              <a:solidFill>
                <a:schemeClr val="tx1"/>
              </a:solidFill>
              <a:effectLst/>
              <a:latin typeface="Eras Bold ITC" panose="020B0907030504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Google Shape;5127;p44">
            <a:extLst>
              <a:ext uri="{FF2B5EF4-FFF2-40B4-BE49-F238E27FC236}">
                <a16:creationId xmlns:a16="http://schemas.microsoft.com/office/drawing/2014/main" id="{3D72D03A-A992-48D5-B741-B1FEE16DE5B5}"/>
              </a:ext>
            </a:extLst>
          </p:cNvPr>
          <p:cNvSpPr txBox="1">
            <a:spLocks/>
          </p:cNvSpPr>
          <p:nvPr/>
        </p:nvSpPr>
        <p:spPr>
          <a:xfrm>
            <a:off x="346398" y="92288"/>
            <a:ext cx="7620855" cy="995807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Eras Bold ITC" panose="020B0907030504020204" pitchFamily="34" charset="0"/>
              </a:rPr>
              <a:t>Process for crosscut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3AFFB9B-9A04-329F-D02A-D47460AABFA7}"/>
              </a:ext>
            </a:extLst>
          </p:cNvPr>
          <p:cNvGrpSpPr/>
          <p:nvPr/>
        </p:nvGrpSpPr>
        <p:grpSpPr>
          <a:xfrm>
            <a:off x="456225" y="1059045"/>
            <a:ext cx="9135507" cy="605719"/>
            <a:chOff x="491927" y="256728"/>
            <a:chExt cx="9135507" cy="605719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E49C339-3564-4C8D-BCEE-C9DD8D2E1B37}"/>
                </a:ext>
              </a:extLst>
            </p:cNvPr>
            <p:cNvGrpSpPr/>
            <p:nvPr/>
          </p:nvGrpSpPr>
          <p:grpSpPr>
            <a:xfrm>
              <a:off x="491927" y="259836"/>
              <a:ext cx="9135507" cy="602611"/>
              <a:chOff x="2429447" y="3230720"/>
              <a:chExt cx="9135507" cy="602611"/>
            </a:xfrm>
          </p:grpSpPr>
          <p:sp>
            <p:nvSpPr>
              <p:cNvPr id="9" name="Google Shape;5123;p44">
                <a:extLst>
                  <a:ext uri="{FF2B5EF4-FFF2-40B4-BE49-F238E27FC236}">
                    <a16:creationId xmlns:a16="http://schemas.microsoft.com/office/drawing/2014/main" id="{2C355850-539C-44B4-A1C2-15BE16F33A76}"/>
                  </a:ext>
                </a:extLst>
              </p:cNvPr>
              <p:cNvSpPr/>
              <p:nvPr/>
            </p:nvSpPr>
            <p:spPr>
              <a:xfrm>
                <a:off x="7872537" y="3230728"/>
                <a:ext cx="1890016" cy="602603"/>
              </a:xfrm>
              <a:custGeom>
                <a:avLst/>
                <a:gdLst/>
                <a:ahLst/>
                <a:cxnLst/>
                <a:rect l="l" t="t" r="r" b="b"/>
                <a:pathLst>
                  <a:path w="19910" h="6348" extrusionOk="0">
                    <a:moveTo>
                      <a:pt x="1" y="0"/>
                    </a:moveTo>
                    <a:lnTo>
                      <a:pt x="1384" y="3174"/>
                    </a:lnTo>
                    <a:lnTo>
                      <a:pt x="1" y="6347"/>
                    </a:lnTo>
                    <a:lnTo>
                      <a:pt x="18527" y="6347"/>
                    </a:lnTo>
                    <a:lnTo>
                      <a:pt x="19910" y="3174"/>
                    </a:lnTo>
                    <a:lnTo>
                      <a:pt x="18527" y="0"/>
                    </a:lnTo>
                    <a:close/>
                  </a:path>
                </a:pathLst>
              </a:custGeom>
              <a:solidFill>
                <a:srgbClr val="C4B8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Eras Bold ITC" panose="020B0907030504020204" pitchFamily="34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5124;p44">
                <a:extLst>
                  <a:ext uri="{FF2B5EF4-FFF2-40B4-BE49-F238E27FC236}">
                    <a16:creationId xmlns:a16="http://schemas.microsoft.com/office/drawing/2014/main" id="{7FA93409-C5F4-48F0-B6EE-F144CAA64B78}"/>
                  </a:ext>
                </a:extLst>
              </p:cNvPr>
              <p:cNvSpPr/>
              <p:nvPr/>
            </p:nvSpPr>
            <p:spPr>
              <a:xfrm>
                <a:off x="6072792" y="3230728"/>
                <a:ext cx="1890016" cy="602603"/>
              </a:xfrm>
              <a:custGeom>
                <a:avLst/>
                <a:gdLst/>
                <a:ahLst/>
                <a:cxnLst/>
                <a:rect l="l" t="t" r="r" b="b"/>
                <a:pathLst>
                  <a:path w="19910" h="6348" extrusionOk="0">
                    <a:moveTo>
                      <a:pt x="0" y="0"/>
                    </a:moveTo>
                    <a:lnTo>
                      <a:pt x="1384" y="3174"/>
                    </a:lnTo>
                    <a:lnTo>
                      <a:pt x="0" y="6347"/>
                    </a:lnTo>
                    <a:lnTo>
                      <a:pt x="18526" y="6347"/>
                    </a:lnTo>
                    <a:lnTo>
                      <a:pt x="19909" y="3174"/>
                    </a:lnTo>
                    <a:lnTo>
                      <a:pt x="18526" y="0"/>
                    </a:lnTo>
                    <a:close/>
                  </a:path>
                </a:pathLst>
              </a:custGeom>
              <a:solidFill>
                <a:srgbClr val="A897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Eras Bold ITC" panose="020B0907030504020204" pitchFamily="34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5126;p44">
                <a:extLst>
                  <a:ext uri="{FF2B5EF4-FFF2-40B4-BE49-F238E27FC236}">
                    <a16:creationId xmlns:a16="http://schemas.microsoft.com/office/drawing/2014/main" id="{CDCA0769-F38D-4A65-8F99-887FA09A659A}"/>
                  </a:ext>
                </a:extLst>
              </p:cNvPr>
              <p:cNvSpPr/>
              <p:nvPr/>
            </p:nvSpPr>
            <p:spPr>
              <a:xfrm>
                <a:off x="2429447" y="3230728"/>
                <a:ext cx="1931120" cy="602603"/>
              </a:xfrm>
              <a:custGeom>
                <a:avLst/>
                <a:gdLst/>
                <a:ahLst/>
                <a:cxnLst/>
                <a:rect l="l" t="t" r="r" b="b"/>
                <a:pathLst>
                  <a:path w="20343" h="6348" extrusionOk="0">
                    <a:moveTo>
                      <a:pt x="0" y="0"/>
                    </a:moveTo>
                    <a:lnTo>
                      <a:pt x="0" y="6347"/>
                    </a:lnTo>
                    <a:lnTo>
                      <a:pt x="18933" y="6347"/>
                    </a:lnTo>
                    <a:lnTo>
                      <a:pt x="20343" y="3174"/>
                    </a:lnTo>
                    <a:lnTo>
                      <a:pt x="18933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glow rad="228600">
                  <a:schemeClr val="tx1">
                    <a:alpha val="0"/>
                  </a:schemeClr>
                </a:glo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Eras Bold ITC" panose="020B0907030504020204" pitchFamily="34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5123;p44">
                <a:extLst>
                  <a:ext uri="{FF2B5EF4-FFF2-40B4-BE49-F238E27FC236}">
                    <a16:creationId xmlns:a16="http://schemas.microsoft.com/office/drawing/2014/main" id="{4553F14D-D66F-4407-8568-A9F65FBBB864}"/>
                  </a:ext>
                </a:extLst>
              </p:cNvPr>
              <p:cNvSpPr/>
              <p:nvPr/>
            </p:nvSpPr>
            <p:spPr>
              <a:xfrm>
                <a:off x="9674938" y="3230720"/>
                <a:ext cx="1890016" cy="602603"/>
              </a:xfrm>
              <a:custGeom>
                <a:avLst/>
                <a:gdLst/>
                <a:ahLst/>
                <a:cxnLst/>
                <a:rect l="l" t="t" r="r" b="b"/>
                <a:pathLst>
                  <a:path w="19910" h="6348" extrusionOk="0">
                    <a:moveTo>
                      <a:pt x="1" y="0"/>
                    </a:moveTo>
                    <a:lnTo>
                      <a:pt x="1384" y="3174"/>
                    </a:lnTo>
                    <a:lnTo>
                      <a:pt x="1" y="6347"/>
                    </a:lnTo>
                    <a:lnTo>
                      <a:pt x="18527" y="6347"/>
                    </a:lnTo>
                    <a:lnTo>
                      <a:pt x="19910" y="3174"/>
                    </a:lnTo>
                    <a:lnTo>
                      <a:pt x="18527" y="0"/>
                    </a:lnTo>
                    <a:close/>
                  </a:path>
                </a:pathLst>
              </a:custGeom>
              <a:solidFill>
                <a:srgbClr val="D6CD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Eras Bold ITC" panose="020B0907030504020204" pitchFamily="34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5125;p44">
                <a:extLst>
                  <a:ext uri="{FF2B5EF4-FFF2-40B4-BE49-F238E27FC236}">
                    <a16:creationId xmlns:a16="http://schemas.microsoft.com/office/drawing/2014/main" id="{87E78AF1-9479-4FD0-A419-C003CFDD3B1C}"/>
                  </a:ext>
                </a:extLst>
              </p:cNvPr>
              <p:cNvSpPr/>
              <p:nvPr/>
            </p:nvSpPr>
            <p:spPr>
              <a:xfrm>
                <a:off x="4270391" y="3230728"/>
                <a:ext cx="1890016" cy="602603"/>
              </a:xfrm>
              <a:custGeom>
                <a:avLst/>
                <a:gdLst/>
                <a:ahLst/>
                <a:cxnLst/>
                <a:rect l="l" t="t" r="r" b="b"/>
                <a:pathLst>
                  <a:path w="19910" h="6348" extrusionOk="0">
                    <a:moveTo>
                      <a:pt x="1" y="0"/>
                    </a:moveTo>
                    <a:lnTo>
                      <a:pt x="1384" y="3174"/>
                    </a:lnTo>
                    <a:lnTo>
                      <a:pt x="1" y="6347"/>
                    </a:lnTo>
                    <a:lnTo>
                      <a:pt x="18526" y="6347"/>
                    </a:lnTo>
                    <a:lnTo>
                      <a:pt x="19910" y="3174"/>
                    </a:lnTo>
                    <a:lnTo>
                      <a:pt x="18526" y="0"/>
                    </a:lnTo>
                    <a:close/>
                  </a:path>
                </a:pathLst>
              </a:custGeom>
              <a:solidFill>
                <a:srgbClr val="9A8760"/>
              </a:solidFill>
              <a:ln>
                <a:noFill/>
              </a:ln>
              <a:effectLst>
                <a:glow rad="228600">
                  <a:schemeClr val="tx1">
                    <a:alpha val="80000"/>
                  </a:schemeClr>
                </a:glo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2400" b="0" i="0" u="none" strike="noStrike" cap="none" dirty="0">
                  <a:solidFill>
                    <a:srgbClr val="000000"/>
                  </a:solidFill>
                  <a:effectLst>
                    <a:glow rad="127000">
                      <a:schemeClr val="accent1">
                        <a:alpha val="98000"/>
                      </a:schemeClr>
                    </a:glow>
                  </a:effectLst>
                  <a:latin typeface="Eras Bold ITC" panose="020B0907030504020204" pitchFamily="34" charset="0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" name="Google Shape;5128;p44">
              <a:extLst>
                <a:ext uri="{FF2B5EF4-FFF2-40B4-BE49-F238E27FC236}">
                  <a16:creationId xmlns:a16="http://schemas.microsoft.com/office/drawing/2014/main" id="{BB69F210-0EAB-4DE2-8389-4204E3A9D9ED}"/>
                </a:ext>
              </a:extLst>
            </p:cNvPr>
            <p:cNvSpPr txBox="1">
              <a:spLocks/>
            </p:cNvSpPr>
            <p:nvPr/>
          </p:nvSpPr>
          <p:spPr>
            <a:xfrm>
              <a:off x="729668" y="256728"/>
              <a:ext cx="1371600" cy="448200"/>
            </a:xfrm>
            <a:prstGeom prst="rect">
              <a:avLst/>
            </a:prstGeom>
            <a:noFill/>
            <a:ln>
              <a:noFill/>
            </a:ln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spcFirstLastPara="1" vert="horz" wrap="square" lIns="91425" tIns="91425" rIns="91425" bIns="91425" rtlCol="0" anchor="t" anchorCtr="0">
              <a:noAutofit/>
            </a:bodyPr>
            <a:lstStyle>
              <a:lvl1pPr marL="342900" indent="-30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Wingdings 2" charset="2"/>
                <a:buNone/>
              </a:pPr>
              <a:r>
                <a:rPr lang="en-US" sz="2400" b="1" dirty="0">
                  <a:solidFill>
                    <a:srgbClr val="FFFFFF"/>
                  </a:solidFill>
                  <a:latin typeface="Eras Bold ITC" panose="020B0907030504020204" pitchFamily="34" charset="0"/>
                </a:rPr>
                <a:t>Step 1</a:t>
              </a:r>
              <a:endParaRPr lang="en-US" sz="2400" dirty="0">
                <a:solidFill>
                  <a:srgbClr val="FFFFFF"/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15" name="Google Shape;5130;p44">
              <a:extLst>
                <a:ext uri="{FF2B5EF4-FFF2-40B4-BE49-F238E27FC236}">
                  <a16:creationId xmlns:a16="http://schemas.microsoft.com/office/drawing/2014/main" id="{E9361E26-0662-4AEF-84B5-034A822C666F}"/>
                </a:ext>
              </a:extLst>
            </p:cNvPr>
            <p:cNvSpPr txBox="1">
              <a:spLocks/>
            </p:cNvSpPr>
            <p:nvPr/>
          </p:nvSpPr>
          <p:spPr>
            <a:xfrm>
              <a:off x="2566928" y="256732"/>
              <a:ext cx="1371600" cy="448200"/>
            </a:xfrm>
            <a:prstGeom prst="rect">
              <a:avLst/>
            </a:prstGeom>
            <a:noFill/>
            <a:ln>
              <a:noFill/>
            </a:ln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spcFirstLastPara="1" vert="horz" wrap="square" lIns="91425" tIns="91425" rIns="91425" bIns="91425" rtlCol="0" anchor="t" anchorCtr="0">
              <a:noAutofit/>
            </a:bodyPr>
            <a:lstStyle>
              <a:lvl1pPr marL="342900" indent="-30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Wingdings 2" charset="2"/>
                <a:buNone/>
              </a:pPr>
              <a:r>
                <a:rPr lang="en-US" altLang="ko-KR" sz="2400" b="1" dirty="0">
                  <a:solidFill>
                    <a:srgbClr val="FFFFFF"/>
                  </a:solidFill>
                  <a:latin typeface="Eras Bold ITC" panose="020B0907030504020204" pitchFamily="34" charset="0"/>
                </a:rPr>
                <a:t>Step 2</a:t>
              </a:r>
              <a:endParaRPr lang="en-US" altLang="ko-KR" sz="2400" dirty="0">
                <a:solidFill>
                  <a:srgbClr val="FFFFFF"/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16" name="Google Shape;5131;p44">
              <a:extLst>
                <a:ext uri="{FF2B5EF4-FFF2-40B4-BE49-F238E27FC236}">
                  <a16:creationId xmlns:a16="http://schemas.microsoft.com/office/drawing/2014/main" id="{369A2AF5-3BE0-4314-996D-0D270995919F}"/>
                </a:ext>
              </a:extLst>
            </p:cNvPr>
            <p:cNvSpPr txBox="1">
              <a:spLocks/>
            </p:cNvSpPr>
            <p:nvPr/>
          </p:nvSpPr>
          <p:spPr>
            <a:xfrm>
              <a:off x="4404188" y="256740"/>
              <a:ext cx="1371600" cy="448200"/>
            </a:xfrm>
            <a:prstGeom prst="rect">
              <a:avLst/>
            </a:prstGeom>
            <a:noFill/>
            <a:ln>
              <a:noFill/>
            </a:ln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spcFirstLastPara="1" vert="horz" wrap="square" lIns="91425" tIns="91425" rIns="91425" bIns="91425" rtlCol="0" anchor="t" anchorCtr="0">
              <a:noAutofit/>
            </a:bodyPr>
            <a:lstStyle>
              <a:lvl1pPr marL="342900" indent="-30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Wingdings 2" charset="2"/>
                <a:buNone/>
              </a:pPr>
              <a:r>
                <a:rPr lang="en-US" altLang="ko-KR" sz="2400" b="1" dirty="0">
                  <a:solidFill>
                    <a:srgbClr val="FFFFFF"/>
                  </a:solidFill>
                  <a:latin typeface="Eras Bold ITC" panose="020B0907030504020204" pitchFamily="34" charset="0"/>
                </a:rPr>
                <a:t>Step 3</a:t>
              </a:r>
              <a:endParaRPr lang="en-US" altLang="ko-KR" sz="2400" dirty="0">
                <a:solidFill>
                  <a:srgbClr val="FFFFFF"/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17" name="Google Shape;5132;p44">
              <a:extLst>
                <a:ext uri="{FF2B5EF4-FFF2-40B4-BE49-F238E27FC236}">
                  <a16:creationId xmlns:a16="http://schemas.microsoft.com/office/drawing/2014/main" id="{82D556A5-AE54-49B5-A162-40C849BB304C}"/>
                </a:ext>
              </a:extLst>
            </p:cNvPr>
            <p:cNvSpPr txBox="1">
              <a:spLocks/>
            </p:cNvSpPr>
            <p:nvPr/>
          </p:nvSpPr>
          <p:spPr>
            <a:xfrm>
              <a:off x="6241448" y="256740"/>
              <a:ext cx="1371600" cy="448200"/>
            </a:xfrm>
            <a:prstGeom prst="rect">
              <a:avLst/>
            </a:prstGeom>
            <a:noFill/>
            <a:ln>
              <a:noFill/>
            </a:ln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spcFirstLastPara="1" vert="horz" wrap="square" lIns="91425" tIns="91425" rIns="91425" bIns="91425" rtlCol="0" anchor="t" anchorCtr="0">
              <a:noAutofit/>
            </a:bodyPr>
            <a:lstStyle>
              <a:lvl1pPr marL="342900" indent="-30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Wingdings 2" charset="2"/>
                <a:buNone/>
              </a:pPr>
              <a:r>
                <a:rPr lang="en-US" altLang="ko-KR" sz="2400" b="1" dirty="0">
                  <a:solidFill>
                    <a:srgbClr val="FFFFFF"/>
                  </a:solidFill>
                  <a:latin typeface="Eras Bold ITC" panose="020B0907030504020204" pitchFamily="34" charset="0"/>
                </a:rPr>
                <a:t>Step 4</a:t>
              </a:r>
              <a:endParaRPr lang="en-US" altLang="ko-KR" sz="2400" dirty="0">
                <a:solidFill>
                  <a:srgbClr val="FFFFFF"/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25" name="Google Shape;5132;p44">
              <a:extLst>
                <a:ext uri="{FF2B5EF4-FFF2-40B4-BE49-F238E27FC236}">
                  <a16:creationId xmlns:a16="http://schemas.microsoft.com/office/drawing/2014/main" id="{D34CBE86-01F6-4152-B877-056EB5BE2A45}"/>
                </a:ext>
              </a:extLst>
            </p:cNvPr>
            <p:cNvSpPr txBox="1">
              <a:spLocks/>
            </p:cNvSpPr>
            <p:nvPr/>
          </p:nvSpPr>
          <p:spPr>
            <a:xfrm>
              <a:off x="8078710" y="256728"/>
              <a:ext cx="1371600" cy="448200"/>
            </a:xfrm>
            <a:prstGeom prst="rect">
              <a:avLst/>
            </a:prstGeom>
            <a:noFill/>
            <a:ln>
              <a:noFill/>
            </a:ln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spcFirstLastPara="1" vert="horz" wrap="square" lIns="91425" tIns="91425" rIns="91425" bIns="91425" rtlCol="0" anchor="t" anchorCtr="0">
              <a:noAutofit/>
            </a:bodyPr>
            <a:lstStyle>
              <a:lvl1pPr marL="342900" indent="-30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Wingdings 2" charset="2"/>
                <a:buNone/>
              </a:pPr>
              <a:r>
                <a:rPr lang="en-US" altLang="ko-KR" sz="2400" b="1" dirty="0">
                  <a:solidFill>
                    <a:srgbClr val="FFFFFF"/>
                  </a:solidFill>
                  <a:latin typeface="Eras Bold ITC" panose="020B0907030504020204" pitchFamily="34" charset="0"/>
                </a:rPr>
                <a:t>Step 5</a:t>
              </a:r>
              <a:endParaRPr lang="en-US" altLang="ko-KR" sz="2400" dirty="0">
                <a:solidFill>
                  <a:srgbClr val="FFFFFF"/>
                </a:solidFill>
                <a:latin typeface="Eras Bold ITC" panose="020B0907030504020204" pitchFamily="34" charset="0"/>
              </a:endParaRPr>
            </a:p>
          </p:txBody>
        </p:sp>
      </p:grpSp>
      <p:sp>
        <p:nvSpPr>
          <p:cNvPr id="20" name="Google Shape;5134;p44">
            <a:extLst>
              <a:ext uri="{FF2B5EF4-FFF2-40B4-BE49-F238E27FC236}">
                <a16:creationId xmlns:a16="http://schemas.microsoft.com/office/drawing/2014/main" id="{3D2A7A4B-6DE7-7CF2-7DD6-9709873CCA68}"/>
              </a:ext>
            </a:extLst>
          </p:cNvPr>
          <p:cNvSpPr txBox="1">
            <a:spLocks/>
          </p:cNvSpPr>
          <p:nvPr/>
        </p:nvSpPr>
        <p:spPr>
          <a:xfrm>
            <a:off x="6524515" y="2532726"/>
            <a:ext cx="4817739" cy="3563274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방법</a:t>
            </a:r>
            <a:endParaRPr lang="en-US" altLang="ko-KR" b="1" dirty="0">
              <a:solidFill>
                <a:srgbClr val="FFFFFF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Reference clip</a:t>
            </a:r>
            <a:r>
              <a:rPr lang="ko-KR" altLang="en-US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frame </a:t>
            </a:r>
            <a:r>
              <a:rPr lang="ko-KR" altLang="en-US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들을 다른 영상의 </a:t>
            </a:r>
            <a:r>
              <a:rPr lang="en-US" altLang="ko-KR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frame</a:t>
            </a:r>
            <a:r>
              <a:rPr lang="ko-KR" altLang="en-US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들과 비교하여 비슷한 </a:t>
            </a:r>
            <a:r>
              <a:rPr lang="en-US" altLang="ko-KR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new </a:t>
            </a:r>
            <a:r>
              <a:rPr lang="ko-KR" altLang="en-US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영상을 찾는다</a:t>
            </a:r>
            <a:r>
              <a:rPr lang="en-US" altLang="ko-KR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ko-KR" altLang="en-US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비교하는 </a:t>
            </a:r>
            <a:r>
              <a:rPr lang="en-US" altLang="ko-KR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frame</a:t>
            </a:r>
            <a:r>
              <a:rPr lang="ko-KR" altLang="en-US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개수는 </a:t>
            </a:r>
            <a:r>
              <a:rPr lang="en-US" altLang="ko-KR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window </a:t>
            </a:r>
            <a:r>
              <a:rPr lang="ko-KR" altLang="en-US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범위내에서 </a:t>
            </a:r>
            <a:r>
              <a:rPr lang="en-US" altLang="ko-KR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skip frame </a:t>
            </a:r>
            <a:r>
              <a:rPr lang="ko-KR" altLang="en-US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수를 조절하여 정한다</a:t>
            </a:r>
            <a:r>
              <a:rPr lang="en-US" altLang="ko-KR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pPr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new</a:t>
            </a:r>
            <a:r>
              <a:rPr lang="ko-KR" altLang="en-US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영상을 </a:t>
            </a:r>
            <a:r>
              <a:rPr lang="en-US" altLang="ko-KR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padding time</a:t>
            </a:r>
            <a:r>
              <a:rPr lang="ko-KR" altLang="en-US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만큼 잘라내어 </a:t>
            </a:r>
            <a:r>
              <a:rPr lang="en-US" altLang="ko-KR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clip list</a:t>
            </a:r>
            <a:r>
              <a:rPr lang="ko-KR" altLang="en-US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추가한다</a:t>
            </a:r>
            <a:r>
              <a:rPr lang="en-US" altLang="ko-KR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new </a:t>
            </a:r>
            <a:r>
              <a:rPr lang="ko-KR" altLang="en-US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영상은 </a:t>
            </a:r>
            <a:r>
              <a:rPr lang="en-US" altLang="ko-KR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reference clip </a:t>
            </a:r>
            <a:r>
              <a:rPr lang="ko-KR" altLang="en-US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되고 다음 비교를 진행한다</a:t>
            </a:r>
            <a:r>
              <a:rPr lang="en-US" altLang="ko-KR" sz="1600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en-US" altLang="ko-KR" sz="1600" b="1" dirty="0">
              <a:solidFill>
                <a:srgbClr val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Google Shape;5134;p44">
            <a:extLst>
              <a:ext uri="{FF2B5EF4-FFF2-40B4-BE49-F238E27FC236}">
                <a16:creationId xmlns:a16="http://schemas.microsoft.com/office/drawing/2014/main" id="{B205F507-CA95-8062-CBF5-44F987725B47}"/>
              </a:ext>
            </a:extLst>
          </p:cNvPr>
          <p:cNvSpPr txBox="1">
            <a:spLocks/>
          </p:cNvSpPr>
          <p:nvPr/>
        </p:nvSpPr>
        <p:spPr>
          <a:xfrm>
            <a:off x="456225" y="3160798"/>
            <a:ext cx="4287225" cy="2307129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목표</a:t>
            </a:r>
            <a:endParaRPr lang="en-US" altLang="ko-KR" b="1" dirty="0">
              <a:solidFill>
                <a:srgbClr val="FFFFFF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68288" marR="0" lvl="0" indent="-2682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Reference clip</a:t>
            </a:r>
            <a:r>
              <a:rPr lang="ko-KR" altLang="en-US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 비슷한 </a:t>
            </a: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new </a:t>
            </a:r>
            <a:r>
              <a:rPr lang="ko-KR" altLang="en-US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영상을 찾는다</a:t>
            </a:r>
            <a:endParaRPr lang="en-US" altLang="ko-KR" sz="1600" b="1" dirty="0">
              <a:solidFill>
                <a:srgbClr val="FFFFFF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b="1" dirty="0">
              <a:solidFill>
                <a:srgbClr val="FFFFFF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68288" marR="0" lvl="0" indent="-2682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비슷한 영상을 일정구간 잘라 </a:t>
            </a: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video clip</a:t>
            </a:r>
            <a:r>
              <a:rPr lang="ko-KR" altLang="en-US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만들고 </a:t>
            </a:r>
            <a:r>
              <a:rPr lang="en-US" altLang="ko-KR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(1) </a:t>
            </a:r>
            <a:r>
              <a:rPr lang="ko-KR" altLang="en-US" sz="1600" b="1" dirty="0">
                <a:solidFill>
                  <a:srgbClr val="FFFFFF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반복한다</a:t>
            </a:r>
            <a:endParaRPr lang="en-US" altLang="ko-KR" sz="1600" b="1" dirty="0">
              <a:solidFill>
                <a:srgbClr val="FFFFFF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01BEBC-5D71-0CB1-A30B-8780A71AA97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111580" y="3746490"/>
            <a:ext cx="876422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37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373</TotalTime>
  <Words>866</Words>
  <Application>Microsoft Office PowerPoint</Application>
  <PresentationFormat>와이드스크린</PresentationFormat>
  <Paragraphs>149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나눔고딕 ExtraBold</vt:lpstr>
      <vt:lpstr>한컴산뜻돋움</vt:lpstr>
      <vt:lpstr>Arial</vt:lpstr>
      <vt:lpstr>Arial Black</vt:lpstr>
      <vt:lpstr>Calisto MT</vt:lpstr>
      <vt:lpstr>Eras Bold ITC</vt:lpstr>
      <vt:lpstr>Wingdings 2</vt:lpstr>
      <vt:lpstr>슬레이트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</dc:creator>
  <cp:lastModifiedBy>kim hyunju</cp:lastModifiedBy>
  <cp:revision>27</cp:revision>
  <dcterms:created xsi:type="dcterms:W3CDTF">2021-09-27T11:46:37Z</dcterms:created>
  <dcterms:modified xsi:type="dcterms:W3CDTF">2022-08-03T09:14:57Z</dcterms:modified>
</cp:coreProperties>
</file>