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2573E-9871-4CB1-9709-41C8CAEE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0E082-AB09-40A1-AD9A-840D1EA1E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F1870-0FF9-4651-B105-C11F3146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FE7D-6D66-4390-9E7F-2995B3F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818D7-463C-4AC3-89C6-76823CC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DC74-6E41-436A-B56A-600B14BB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8FDBA-9573-4B7B-A30C-B7D97814B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E5808-76E2-42D9-BD5F-B7F833F0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32D8F-AA09-4510-B1E6-15F790A2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4A06-5E9C-42F1-B20F-5DA5725C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6244B-DC9C-4B15-9DF9-8F122917E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03CF9-E595-4EBA-BBAF-61761AAC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94C33-D13E-444E-91E7-8263C01B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42B9B-4752-49AC-8229-E64743F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F379-C840-4D14-9A10-B5CA0F3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C74C8-9D14-43AE-8F9D-8B6C9D4E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DB804-9109-4411-AF1D-3F123A47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09AF9-4A68-484C-B051-F11D59B7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39E24-D23A-4323-A40E-AC575447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52E11-364D-4A2F-ABC3-DA977F4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B207-ADC1-4DB5-92A9-72811025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3B4B2-C33F-4500-AD7D-92C3057F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0D8E6-002F-4731-A0DD-2DF697A6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19F8D-3AE9-42C0-A90E-AFD4CCB9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68F7A-6F8F-48B0-86F8-F47E03F2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B4210-F7CE-4344-A352-77D43CB2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DDFFE-4B1A-42C2-8A3D-2BE2BA4B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9DE1C-0297-4FE7-87B7-495946A4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FD14D-2B39-4B88-B2B0-B01C6101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83C8F-6DA1-4777-9F73-2066442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6E89F-DE2F-4BB1-AE50-06DE731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C3C13-0953-4064-B23F-AF69879B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BFA7-B684-4EBE-ADE5-75A6E0E2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2F3FB-76AA-4601-B2A8-085A3E8A3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7D34F-CA7E-47AF-9ADD-C8C5827AF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20E579-6D8D-4826-A2D3-3F768AFAF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569CA-9DF7-45B2-BC3A-3DD43DCC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0EC21-65F1-465D-BD57-33314DD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D2E24B-8278-43DE-816D-F3D8C763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1CE04-9D3C-49E2-AAD7-1B128BBD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FD35-B2E8-48A8-B3AD-BDED7EC8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CFA660-F8FF-4008-A5CE-6E225B9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50486-6729-4E7A-BAE0-23D9F6C0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A94164-7F77-4A70-BBA4-93479746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BB287-32B8-47EF-98DC-B0C1FADC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C7B0F-2C42-4617-B18D-DE0718AE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2E2A-0CC0-435C-BBB4-C5044D34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7FD99-66D8-41A0-93D8-A0C0FED6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C6E5D-0E11-4C81-9C9C-68E92B3A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EF79B-288E-4B54-9461-55B29F0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29C08-553B-423F-B921-DADB6F90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C3D35-042F-4FAC-A4FB-9D99D4C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9345E-366E-4507-A4D6-92FDBEB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4FF45-8B0E-477D-8B21-2BD8B7F7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207E4-14A9-4A8A-A152-F477C400A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78BDF-EC28-4144-9AD6-13AF9AEA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A496C-D6EB-4D08-AAAD-16B8CD7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993F-78C6-4CFF-90DB-FEF5390E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F89FB9-0F40-464E-A25B-32D69B44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3042B-A506-4758-84DF-0FD37891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8BFD6-C420-4856-B5B0-E5DB33758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CD17-E455-45CC-8C7B-96798D78ED4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4A8A2-FCD5-44FB-9582-A2AC4D6A4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CD36A-209F-4B28-8D82-E5858CF6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E267-8EE5-473A-8BDF-21E70C385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F8DD92A-6956-26C8-A3B2-0D4A8DA4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47655"/>
              </p:ext>
            </p:extLst>
          </p:nvPr>
        </p:nvGraphicFramePr>
        <p:xfrm>
          <a:off x="229326" y="919962"/>
          <a:ext cx="3851367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F13236-1D09-6BA5-8CEF-DD5E4D98B353}"/>
              </a:ext>
            </a:extLst>
          </p:cNvPr>
          <p:cNvSpPr txBox="1"/>
          <p:nvPr/>
        </p:nvSpPr>
        <p:spPr>
          <a:xfrm>
            <a:off x="679269" y="261257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1AD0CA7-76E9-F5BE-86D0-AD3611A8A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8393"/>
              </p:ext>
            </p:extLst>
          </p:nvPr>
        </p:nvGraphicFramePr>
        <p:xfrm>
          <a:off x="6190343" y="919962"/>
          <a:ext cx="3851367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E619CB-82B2-15F7-601E-CF42187CB6CF}"/>
              </a:ext>
            </a:extLst>
          </p:cNvPr>
          <p:cNvSpPr txBox="1"/>
          <p:nvPr/>
        </p:nvSpPr>
        <p:spPr>
          <a:xfrm>
            <a:off x="6889461" y="26125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minor </a:t>
            </a:r>
            <a:r>
              <a:rPr lang="ko-KR" altLang="en-US" dirty="0"/>
              <a:t>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F260CCB1-00F7-C29C-ECFD-538C860C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0132"/>
              </p:ext>
            </p:extLst>
          </p:nvPr>
        </p:nvGraphicFramePr>
        <p:xfrm>
          <a:off x="229326" y="4320661"/>
          <a:ext cx="3851367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8CF8DD-C452-A996-275A-F3DAF6FE8694}"/>
              </a:ext>
            </a:extLst>
          </p:cNvPr>
          <p:cNvSpPr txBox="1"/>
          <p:nvPr/>
        </p:nvSpPr>
        <p:spPr>
          <a:xfrm>
            <a:off x="679269" y="3661957"/>
            <a:ext cx="32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MLB Barrel</a:t>
            </a:r>
            <a:r>
              <a:rPr lang="ko-KR" altLang="en-US" dirty="0"/>
              <a:t>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960A444-27C4-4A8E-B0A6-4B0400F65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96581"/>
              </p:ext>
            </p:extLst>
          </p:nvPr>
        </p:nvGraphicFramePr>
        <p:xfrm>
          <a:off x="6334299" y="4320661"/>
          <a:ext cx="3851367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081FF-BBFA-FCB2-9739-0A3BAE3A7BFC}"/>
              </a:ext>
            </a:extLst>
          </p:cNvPr>
          <p:cNvSpPr txBox="1"/>
          <p:nvPr/>
        </p:nvSpPr>
        <p:spPr>
          <a:xfrm>
            <a:off x="6784242" y="366195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얼굴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3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5A313D-0DF2-EF0C-6E95-9B2A674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85143"/>
              </p:ext>
            </p:extLst>
          </p:nvPr>
        </p:nvGraphicFramePr>
        <p:xfrm>
          <a:off x="2032000" y="719666"/>
          <a:ext cx="52832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6">
                  <a:extLst>
                    <a:ext uri="{9D8B030D-6E8A-4147-A177-3AD203B41FA5}">
                      <a16:colId xmlns:a16="http://schemas.microsoft.com/office/drawing/2014/main" val="2477258823"/>
                    </a:ext>
                  </a:extLst>
                </a:gridCol>
                <a:gridCol w="2872863">
                  <a:extLst>
                    <a:ext uri="{9D8B030D-6E8A-4147-A177-3AD203B41FA5}">
                      <a16:colId xmlns:a16="http://schemas.microsoft.com/office/drawing/2014/main" val="58091859"/>
                    </a:ext>
                  </a:extLst>
                </a:gridCol>
                <a:gridCol w="1319271">
                  <a:extLst>
                    <a:ext uri="{9D8B030D-6E8A-4147-A177-3AD203B41FA5}">
                      <a16:colId xmlns:a16="http://schemas.microsoft.com/office/drawing/2014/main" val="26175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시험문제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독립변수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정답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종속변수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0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모의고사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입단 시즌 직전 </a:t>
                      </a:r>
                      <a:r>
                        <a:rPr lang="en-US" altLang="ko-KR" sz="1200" dirty="0"/>
                        <a:t>MiLB </a:t>
                      </a:r>
                      <a:r>
                        <a:rPr lang="ko-KR" altLang="en-US" sz="1200" dirty="0"/>
                        <a:t>기록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재계약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74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모의고사 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입단 시즌 직전 </a:t>
                      </a:r>
                      <a:r>
                        <a:rPr lang="en-US" altLang="ko-KR" sz="1200" dirty="0"/>
                        <a:t>MLB </a:t>
                      </a:r>
                      <a:r>
                        <a:rPr lang="ko-KR" altLang="en-US" sz="1200" dirty="0" err="1"/>
                        <a:t>트랙맨</a:t>
                      </a:r>
                      <a:r>
                        <a:rPr lang="ko-KR" altLang="en-US" sz="1200" dirty="0"/>
                        <a:t> 기록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모의고사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MiLB </a:t>
                      </a:r>
                      <a:r>
                        <a:rPr lang="ko-KR" altLang="en-US" sz="1200" dirty="0"/>
                        <a:t>기록 </a:t>
                      </a:r>
                      <a:r>
                        <a:rPr lang="en-US" altLang="ko-KR" sz="1200" dirty="0"/>
                        <a:t>+ MLB </a:t>
                      </a:r>
                      <a:r>
                        <a:rPr lang="ko-KR" altLang="en-US" sz="1200" dirty="0" err="1"/>
                        <a:t>트랙맨</a:t>
                      </a:r>
                      <a:r>
                        <a:rPr lang="ko-KR" altLang="en-US" sz="1200" dirty="0"/>
                        <a:t> 기록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35749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EEF4A71-D039-508C-0FEE-18616AC98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7938"/>
              </p:ext>
            </p:extLst>
          </p:nvPr>
        </p:nvGraphicFramePr>
        <p:xfrm>
          <a:off x="2161851" y="2440354"/>
          <a:ext cx="7998149" cy="1601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769">
                  <a:extLst>
                    <a:ext uri="{9D8B030D-6E8A-4147-A177-3AD203B41FA5}">
                      <a16:colId xmlns:a16="http://schemas.microsoft.com/office/drawing/2014/main" val="196100724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3715830263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1662531867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667583443"/>
                    </a:ext>
                  </a:extLst>
                </a:gridCol>
                <a:gridCol w="2999304">
                  <a:extLst>
                    <a:ext uri="{9D8B030D-6E8A-4147-A177-3AD203B41FA5}">
                      <a16:colId xmlns:a16="http://schemas.microsoft.com/office/drawing/2014/main" val="2755341266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157689307"/>
                    </a:ext>
                  </a:extLst>
                </a:gridCol>
              </a:tblGrid>
              <a:tr h="4003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발사각도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테임즈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.897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7.95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759229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 </a:t>
                      </a:r>
                      <a:r>
                        <a:rPr lang="ko-KR" altLang="en-US" sz="1200" dirty="0" err="1"/>
                        <a:t>슬라이크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85.5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.756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322319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소크라테스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88.9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14.7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.823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5.77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283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BFAE12-BC23-DF76-BEC5-76F1614779BC}"/>
              </a:ext>
            </a:extLst>
          </p:cNvPr>
          <p:cNvSpPr txBox="1"/>
          <p:nvPr/>
        </p:nvSpPr>
        <p:spPr>
          <a:xfrm>
            <a:off x="831890" y="4568615"/>
            <a:ext cx="69172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모의고사 </a:t>
            </a:r>
            <a:r>
              <a:rPr lang="en-US" altLang="ko-KR" sz="1050" b="1" dirty="0"/>
              <a:t>3</a:t>
            </a:r>
            <a:r>
              <a:rPr lang="en-US" altLang="ko-KR" sz="1000" dirty="0"/>
              <a:t>							</a:t>
            </a:r>
            <a:r>
              <a:rPr lang="ko-KR" altLang="en-US" sz="1050" b="1" dirty="0"/>
              <a:t>정답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 err="1"/>
              <a:t>테임즈의</a:t>
            </a:r>
            <a:r>
              <a:rPr lang="ko-KR" altLang="en-US" sz="1000" dirty="0"/>
              <a:t> </a:t>
            </a:r>
            <a:r>
              <a:rPr lang="en-US" altLang="ko-KR" sz="1000" dirty="0"/>
              <a:t>MiLB </a:t>
            </a:r>
            <a:r>
              <a:rPr lang="ko-KR" altLang="en-US" sz="1000" dirty="0"/>
              <a:t>기록 및 </a:t>
            </a:r>
            <a:r>
              <a:rPr lang="en-US" altLang="ko-KR" sz="1000" dirty="0"/>
              <a:t>MLB </a:t>
            </a:r>
            <a:r>
              <a:rPr lang="ko-KR" altLang="en-US" sz="1000" dirty="0" err="1"/>
              <a:t>트랙맨</a:t>
            </a:r>
            <a:r>
              <a:rPr lang="ko-KR" altLang="en-US" sz="1000" dirty="0"/>
              <a:t> 기록은 아래와 같다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테임즈는</a:t>
            </a:r>
            <a:r>
              <a:rPr lang="ko-KR" altLang="en-US" sz="1000" dirty="0"/>
              <a:t> </a:t>
            </a:r>
            <a:r>
              <a:rPr lang="en-US" altLang="ko-KR" sz="1000" dirty="0"/>
              <a:t>KBO</a:t>
            </a:r>
            <a:r>
              <a:rPr lang="ko-KR" altLang="en-US" sz="1000" dirty="0"/>
              <a:t>에서 재계약을 할 수 있을까</a:t>
            </a:r>
            <a:r>
              <a:rPr lang="en-US" altLang="ko-KR" sz="1000" dirty="0"/>
              <a:t> 	  O</a:t>
            </a:r>
            <a:endParaRPr lang="ko-KR" altLang="en-US" sz="10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5130276-A21A-46A0-2E80-6C02786A6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36511"/>
              </p:ext>
            </p:extLst>
          </p:nvPr>
        </p:nvGraphicFramePr>
        <p:xfrm>
          <a:off x="1014051" y="5202291"/>
          <a:ext cx="5081949" cy="42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44">
                  <a:extLst>
                    <a:ext uri="{9D8B030D-6E8A-4147-A177-3AD203B41FA5}">
                      <a16:colId xmlns:a16="http://schemas.microsoft.com/office/drawing/2014/main" val="196100724"/>
                    </a:ext>
                  </a:extLst>
                </a:gridCol>
                <a:gridCol w="635244">
                  <a:extLst>
                    <a:ext uri="{9D8B030D-6E8A-4147-A177-3AD203B41FA5}">
                      <a16:colId xmlns:a16="http://schemas.microsoft.com/office/drawing/2014/main" val="3715830263"/>
                    </a:ext>
                  </a:extLst>
                </a:gridCol>
                <a:gridCol w="635244">
                  <a:extLst>
                    <a:ext uri="{9D8B030D-6E8A-4147-A177-3AD203B41FA5}">
                      <a16:colId xmlns:a16="http://schemas.microsoft.com/office/drawing/2014/main" val="1662531867"/>
                    </a:ext>
                  </a:extLst>
                </a:gridCol>
                <a:gridCol w="635244">
                  <a:extLst>
                    <a:ext uri="{9D8B030D-6E8A-4147-A177-3AD203B41FA5}">
                      <a16:colId xmlns:a16="http://schemas.microsoft.com/office/drawing/2014/main" val="2667583443"/>
                    </a:ext>
                  </a:extLst>
                </a:gridCol>
                <a:gridCol w="1905729">
                  <a:extLst>
                    <a:ext uri="{9D8B030D-6E8A-4147-A177-3AD203B41FA5}">
                      <a16:colId xmlns:a16="http://schemas.microsoft.com/office/drawing/2014/main" val="2755341266"/>
                    </a:ext>
                  </a:extLst>
                </a:gridCol>
                <a:gridCol w="635244">
                  <a:extLst>
                    <a:ext uri="{9D8B030D-6E8A-4147-A177-3AD203B41FA5}">
                      <a16:colId xmlns:a16="http://schemas.microsoft.com/office/drawing/2014/main" val="2157689307"/>
                    </a:ext>
                  </a:extLst>
                </a:gridCol>
              </a:tblGrid>
              <a:tr h="1974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Barrels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타구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발사 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홈런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197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테임즈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90.8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15.6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75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45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AF96E13-0ADE-9A4A-E42D-E210A0BB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10005"/>
              </p:ext>
            </p:extLst>
          </p:nvPr>
        </p:nvGraphicFramePr>
        <p:xfrm>
          <a:off x="360484" y="1624465"/>
          <a:ext cx="3487112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112">
                  <a:extLst>
                    <a:ext uri="{9D8B030D-6E8A-4147-A177-3AD203B41FA5}">
                      <a16:colId xmlns:a16="http://schemas.microsoft.com/office/drawing/2014/main" val="3912603403"/>
                    </a:ext>
                  </a:extLst>
                </a:gridCol>
                <a:gridCol w="928112">
                  <a:extLst>
                    <a:ext uri="{9D8B030D-6E8A-4147-A177-3AD203B41FA5}">
                      <a16:colId xmlns:a16="http://schemas.microsoft.com/office/drawing/2014/main" val="1724467728"/>
                    </a:ext>
                  </a:extLst>
                </a:gridCol>
                <a:gridCol w="1630888">
                  <a:extLst>
                    <a:ext uri="{9D8B030D-6E8A-4147-A177-3AD203B41FA5}">
                      <a16:colId xmlns:a16="http://schemas.microsoft.com/office/drawing/2014/main" val="84861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LogisticRegression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98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채점방식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정확도</a:t>
                      </a:r>
                      <a:r>
                        <a:rPr lang="en-US" altLang="ko-KR" sz="1200" dirty="0"/>
                        <a:t>(Accuracy)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04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채점방식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정밀도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(Precision)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1052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4FF092-215C-C969-2886-94F22457C52D}"/>
                  </a:ext>
                </a:extLst>
              </p:cNvPr>
              <p:cNvSpPr txBox="1"/>
              <p:nvPr/>
            </p:nvSpPr>
            <p:spPr>
              <a:xfrm>
                <a:off x="4035669" y="5498124"/>
                <a:ext cx="4392677" cy="63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정밀도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것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측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4FF092-215C-C969-2886-94F22457C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69" y="5498124"/>
                <a:ext cx="4392677" cy="636008"/>
              </a:xfrm>
              <a:prstGeom prst="rect">
                <a:avLst/>
              </a:prstGeo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B0035D6E-C8A4-E257-4118-C046BB7F6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89460"/>
              </p:ext>
            </p:extLst>
          </p:nvPr>
        </p:nvGraphicFramePr>
        <p:xfrm>
          <a:off x="5387143" y="1158472"/>
          <a:ext cx="4187679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1724467728"/>
                    </a:ext>
                  </a:extLst>
                </a:gridCol>
                <a:gridCol w="1630028">
                  <a:extLst>
                    <a:ext uri="{9D8B030D-6E8A-4147-A177-3AD203B41FA5}">
                      <a16:colId xmlns:a16="http://schemas.microsoft.com/office/drawing/2014/main" val="848618217"/>
                    </a:ext>
                  </a:extLst>
                </a:gridCol>
                <a:gridCol w="1630028">
                  <a:extLst>
                    <a:ext uri="{9D8B030D-6E8A-4147-A177-3AD203B41FA5}">
                      <a16:colId xmlns:a16="http://schemas.microsoft.com/office/drawing/2014/main" val="179618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CatBoost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스카우트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정확도</a:t>
                      </a:r>
                      <a:r>
                        <a:rPr lang="en-US" altLang="ko-KR" sz="1200" dirty="0"/>
                        <a:t>(Accuracy)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4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정밀도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(Precision)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52028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0D23648-C2AA-47A9-F885-DA8AD2F8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18804"/>
              </p:ext>
            </p:extLst>
          </p:nvPr>
        </p:nvGraphicFramePr>
        <p:xfrm>
          <a:off x="5012005" y="3129049"/>
          <a:ext cx="4187679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1724467728"/>
                    </a:ext>
                  </a:extLst>
                </a:gridCol>
                <a:gridCol w="1630028">
                  <a:extLst>
                    <a:ext uri="{9D8B030D-6E8A-4147-A177-3AD203B41FA5}">
                      <a16:colId xmlns:a16="http://schemas.microsoft.com/office/drawing/2014/main" val="848618217"/>
                    </a:ext>
                  </a:extLst>
                </a:gridCol>
                <a:gridCol w="1630028">
                  <a:extLst>
                    <a:ext uri="{9D8B030D-6E8A-4147-A177-3AD203B41FA5}">
                      <a16:colId xmlns:a16="http://schemas.microsoft.com/office/drawing/2014/main" val="179618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CatBoost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스카우트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정확도</a:t>
                      </a:r>
                      <a:r>
                        <a:rPr lang="en-US" altLang="ko-KR" sz="1200" dirty="0"/>
                        <a:t>(Accuracy)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4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정밀도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(Precision)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53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5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0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66F772-F54E-8397-D703-2291A1D4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77723"/>
              </p:ext>
            </p:extLst>
          </p:nvPr>
        </p:nvGraphicFramePr>
        <p:xfrm>
          <a:off x="1274886" y="822570"/>
          <a:ext cx="7998149" cy="1601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769">
                  <a:extLst>
                    <a:ext uri="{9D8B030D-6E8A-4147-A177-3AD203B41FA5}">
                      <a16:colId xmlns:a16="http://schemas.microsoft.com/office/drawing/2014/main" val="196100724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3715830263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1662531867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667583443"/>
                    </a:ext>
                  </a:extLst>
                </a:gridCol>
                <a:gridCol w="2999304">
                  <a:extLst>
                    <a:ext uri="{9D8B030D-6E8A-4147-A177-3AD203B41FA5}">
                      <a16:colId xmlns:a16="http://schemas.microsoft.com/office/drawing/2014/main" val="2755341266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157689307"/>
                    </a:ext>
                  </a:extLst>
                </a:gridCol>
              </a:tblGrid>
              <a:tr h="4003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발사각도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테임즈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.897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7.95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759229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 </a:t>
                      </a:r>
                      <a:r>
                        <a:rPr lang="ko-KR" altLang="en-US" sz="1200" dirty="0" err="1"/>
                        <a:t>슬라이크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85.5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.756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322319"/>
                  </a:ext>
                </a:extLst>
              </a:tr>
              <a:tr h="4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소크라테스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88.9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14.7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.823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5.77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283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102440-D401-31CB-3AD3-C75A6003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32631"/>
              </p:ext>
            </p:extLst>
          </p:nvPr>
        </p:nvGraphicFramePr>
        <p:xfrm>
          <a:off x="1274885" y="5450253"/>
          <a:ext cx="7998150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769">
                  <a:extLst>
                    <a:ext uri="{9D8B030D-6E8A-4147-A177-3AD203B41FA5}">
                      <a16:colId xmlns:a16="http://schemas.microsoft.com/office/drawing/2014/main" val="196100724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3715830263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1662531867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667583443"/>
                    </a:ext>
                  </a:extLst>
                </a:gridCol>
                <a:gridCol w="2999305">
                  <a:extLst>
                    <a:ext uri="{9D8B030D-6E8A-4147-A177-3AD203B41FA5}">
                      <a16:colId xmlns:a16="http://schemas.microsoft.com/office/drawing/2014/main" val="2755341266"/>
                    </a:ext>
                  </a:extLst>
                </a:gridCol>
                <a:gridCol w="999769">
                  <a:extLst>
                    <a:ext uri="{9D8B030D-6E8A-4147-A177-3AD203B41FA5}">
                      <a16:colId xmlns:a16="http://schemas.microsoft.com/office/drawing/2014/main" val="21576893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발사각도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에레디아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84.7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.822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166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708135-5126-0258-2089-1762BC4D0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996"/>
              </p:ext>
            </p:extLst>
          </p:nvPr>
        </p:nvGraphicFramePr>
        <p:xfrm>
          <a:off x="10506806" y="5450253"/>
          <a:ext cx="84406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4064">
                  <a:extLst>
                    <a:ext uri="{9D8B030D-6E8A-4147-A177-3AD203B41FA5}">
                      <a16:colId xmlns:a16="http://schemas.microsoft.com/office/drawing/2014/main" val="132990666"/>
                    </a:ext>
                  </a:extLst>
                </a:gridCol>
              </a:tblGrid>
              <a:tr h="391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재계약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233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?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16610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9D66B6BC-B40E-522D-E92D-946F6545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3737"/>
              </p:ext>
            </p:extLst>
          </p:nvPr>
        </p:nvGraphicFramePr>
        <p:xfrm>
          <a:off x="10506806" y="822570"/>
          <a:ext cx="844063" cy="1569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44063">
                  <a:extLst>
                    <a:ext uri="{9D8B030D-6E8A-4147-A177-3AD203B41FA5}">
                      <a16:colId xmlns:a16="http://schemas.microsoft.com/office/drawing/2014/main" val="13299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재계약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38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75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32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28371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1EFF734B-1072-AC00-2DEE-73DCCF8FD379}"/>
              </a:ext>
            </a:extLst>
          </p:cNvPr>
          <p:cNvGrpSpPr/>
          <p:nvPr/>
        </p:nvGrpSpPr>
        <p:grpSpPr>
          <a:xfrm>
            <a:off x="2737338" y="3348514"/>
            <a:ext cx="6799464" cy="1586558"/>
            <a:chOff x="2060331" y="3348514"/>
            <a:chExt cx="6799464" cy="1586558"/>
          </a:xfrm>
        </p:grpSpPr>
        <p:pic>
          <p:nvPicPr>
            <p:cNvPr id="2050" name="Picture 2" descr="AI랑 산다] #1 인공지능 역사로 알아보는 핵쉬운 용어사전 | | LiVE LG - LG전자 소셜 매거진">
              <a:extLst>
                <a:ext uri="{FF2B5EF4-FFF2-40B4-BE49-F238E27FC236}">
                  <a16:creationId xmlns:a16="http://schemas.microsoft.com/office/drawing/2014/main" id="{D4CA7AB3-2A64-88A2-118A-A81213975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31" y="3619758"/>
              <a:ext cx="2971800" cy="105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17AA4-180A-AEA2-D363-C6A84DE362BF}"/>
                </a:ext>
              </a:extLst>
            </p:cNvPr>
            <p:cNvSpPr txBox="1"/>
            <p:nvPr/>
          </p:nvSpPr>
          <p:spPr>
            <a:xfrm>
              <a:off x="7323990" y="348125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CatBoostClassifier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10E11F-3F49-D8F9-B0A6-670D916D8DA2}"/>
                </a:ext>
              </a:extLst>
            </p:cNvPr>
            <p:cNvSpPr txBox="1"/>
            <p:nvPr/>
          </p:nvSpPr>
          <p:spPr>
            <a:xfrm>
              <a:off x="7323990" y="4498633"/>
              <a:ext cx="1535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LogisticRegression</a:t>
              </a:r>
              <a:endParaRPr lang="ko-KR" altLang="en-US" sz="1200" b="1" dirty="0"/>
            </a:p>
          </p:txBody>
        </p:sp>
        <p:pic>
          <p:nvPicPr>
            <p:cNvPr id="11" name="그래픽 10" descr="머리 안의 뇌 윤곽선">
              <a:extLst>
                <a:ext uri="{FF2B5EF4-FFF2-40B4-BE49-F238E27FC236}">
                  <a16:creationId xmlns:a16="http://schemas.microsoft.com/office/drawing/2014/main" id="{F4FF8C21-1531-55A3-2C0B-85BA0B31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12522" y="3348514"/>
              <a:ext cx="527006" cy="527006"/>
            </a:xfrm>
            <a:prstGeom prst="rect">
              <a:avLst/>
            </a:prstGeom>
          </p:spPr>
        </p:pic>
        <p:pic>
          <p:nvPicPr>
            <p:cNvPr id="13" name="그래픽 12" descr="머리 안의 뇌 단색으로 채워진">
              <a:extLst>
                <a:ext uri="{FF2B5EF4-FFF2-40B4-BE49-F238E27FC236}">
                  <a16:creationId xmlns:a16="http://schemas.microsoft.com/office/drawing/2014/main" id="{2DEA9392-9FF3-3285-0B41-BFDC5AFB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522" y="4408066"/>
              <a:ext cx="527006" cy="527006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E11BD77-6692-FB4C-9B6E-8D7AD2227B82}"/>
                </a:ext>
              </a:extLst>
            </p:cNvPr>
            <p:cNvCxnSpPr>
              <a:stCxn id="2050" idx="3"/>
              <a:endCxn id="11" idx="1"/>
            </p:cNvCxnSpPr>
            <p:nvPr/>
          </p:nvCxnSpPr>
          <p:spPr>
            <a:xfrm flipV="1">
              <a:off x="5032131" y="3612017"/>
              <a:ext cx="1380391" cy="537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2D7ECBB-582B-179B-2EE6-5909257298BC}"/>
                </a:ext>
              </a:extLst>
            </p:cNvPr>
            <p:cNvCxnSpPr>
              <a:stCxn id="2050" idx="3"/>
              <a:endCxn id="13" idx="1"/>
            </p:cNvCxnSpPr>
            <p:nvPr/>
          </p:nvCxnSpPr>
          <p:spPr>
            <a:xfrm>
              <a:off x="5032131" y="4149534"/>
              <a:ext cx="1380391" cy="52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42A96EE2-686D-2CE5-C6D3-0845F029931E}"/>
              </a:ext>
            </a:extLst>
          </p:cNvPr>
          <p:cNvSpPr/>
          <p:nvPr/>
        </p:nvSpPr>
        <p:spPr>
          <a:xfrm rot="5400000">
            <a:off x="5533335" y="-2849511"/>
            <a:ext cx="460048" cy="66206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870EC-4836-7C8F-6AB7-3D8D233249A9}"/>
              </a:ext>
            </a:extLst>
          </p:cNvPr>
          <p:cNvSpPr/>
          <p:nvPr/>
        </p:nvSpPr>
        <p:spPr>
          <a:xfrm>
            <a:off x="4867974" y="108181"/>
            <a:ext cx="1462519" cy="52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독립변수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8DFE7E-2C65-F53F-16FB-940C53F14DCE}"/>
              </a:ext>
            </a:extLst>
          </p:cNvPr>
          <p:cNvSpPr/>
          <p:nvPr/>
        </p:nvSpPr>
        <p:spPr>
          <a:xfrm>
            <a:off x="1002323" y="79131"/>
            <a:ext cx="10876085" cy="288694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5D6088E1-6D17-E7DB-A090-3C6A8C2BBACF}"/>
              </a:ext>
            </a:extLst>
          </p:cNvPr>
          <p:cNvSpPr/>
          <p:nvPr/>
        </p:nvSpPr>
        <p:spPr>
          <a:xfrm rot="5400000">
            <a:off x="1323262" y="3194058"/>
            <a:ext cx="1447762" cy="991802"/>
          </a:xfrm>
          <a:prstGeom prst="bentUpArrow">
            <a:avLst>
              <a:gd name="adj1" fmla="val 26852"/>
              <a:gd name="adj2" fmla="val 24074"/>
              <a:gd name="adj3" fmla="val 37963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11353D19-3E66-9575-1BD2-CC44F4F2A705}"/>
              </a:ext>
            </a:extLst>
          </p:cNvPr>
          <p:cNvSpPr/>
          <p:nvPr/>
        </p:nvSpPr>
        <p:spPr>
          <a:xfrm rot="10800000" flipH="1">
            <a:off x="9780122" y="4002732"/>
            <a:ext cx="1453368" cy="991802"/>
          </a:xfrm>
          <a:prstGeom prst="bentUpArrow">
            <a:avLst>
              <a:gd name="adj1" fmla="val 26852"/>
              <a:gd name="adj2" fmla="val 24074"/>
              <a:gd name="adj3" fmla="val 37963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1653FB-91DC-9930-6608-2E6784828598}"/>
              </a:ext>
            </a:extLst>
          </p:cNvPr>
          <p:cNvSpPr/>
          <p:nvPr/>
        </p:nvSpPr>
        <p:spPr>
          <a:xfrm>
            <a:off x="1044821" y="5290814"/>
            <a:ext cx="10876085" cy="11768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933EF5-BE65-4D40-D6F9-C12032DD3342}"/>
              </a:ext>
            </a:extLst>
          </p:cNvPr>
          <p:cNvSpPr txBox="1"/>
          <p:nvPr/>
        </p:nvSpPr>
        <p:spPr>
          <a:xfrm>
            <a:off x="686640" y="3820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학습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274829-39BD-2116-34FF-E611625E9912}"/>
              </a:ext>
            </a:extLst>
          </p:cNvPr>
          <p:cNvSpPr txBox="1"/>
          <p:nvPr/>
        </p:nvSpPr>
        <p:spPr>
          <a:xfrm>
            <a:off x="11334669" y="41984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예측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F0641D90-2CB3-616F-6032-B2EE626F9A21}"/>
              </a:ext>
            </a:extLst>
          </p:cNvPr>
          <p:cNvSpPr/>
          <p:nvPr/>
        </p:nvSpPr>
        <p:spPr>
          <a:xfrm rot="5400000">
            <a:off x="10701812" y="38765"/>
            <a:ext cx="460048" cy="8440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6730A4-7800-656A-3416-9E4787403FBE}"/>
              </a:ext>
            </a:extLst>
          </p:cNvPr>
          <p:cNvSpPr/>
          <p:nvPr/>
        </p:nvSpPr>
        <p:spPr>
          <a:xfrm>
            <a:off x="10475283" y="240652"/>
            <a:ext cx="907108" cy="25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종속변수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2CDD75-2AE1-CABC-9493-6A582D45D536}"/>
              </a:ext>
            </a:extLst>
          </p:cNvPr>
          <p:cNvSpPr/>
          <p:nvPr/>
        </p:nvSpPr>
        <p:spPr>
          <a:xfrm>
            <a:off x="1090115" y="0"/>
            <a:ext cx="1362938" cy="436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2014 ~ 2022</a:t>
            </a: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외국인 타자 데이터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CDD5B9-8093-07B9-C5EF-C117418A38D4}"/>
              </a:ext>
            </a:extLst>
          </p:cNvPr>
          <p:cNvSpPr/>
          <p:nvPr/>
        </p:nvSpPr>
        <p:spPr>
          <a:xfrm>
            <a:off x="1090115" y="4956132"/>
            <a:ext cx="1362938" cy="436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2023</a:t>
            </a: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외국인 타자 데이터</a:t>
            </a:r>
          </a:p>
        </p:txBody>
      </p:sp>
    </p:spTree>
    <p:extLst>
      <p:ext uri="{BB962C8B-B14F-4D97-AF65-F5344CB8AC3E}">
        <p14:creationId xmlns:p14="http://schemas.microsoft.com/office/powerpoint/2010/main" val="32599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803A05-5387-EDED-A723-1267E1E95B6A}"/>
              </a:ext>
            </a:extLst>
          </p:cNvPr>
          <p:cNvSpPr txBox="1"/>
          <p:nvPr/>
        </p:nvSpPr>
        <p:spPr>
          <a:xfrm>
            <a:off x="240212" y="53098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PCA4</a:t>
            </a:r>
            <a:r>
              <a:rPr lang="ko-KR" altLang="en-US" dirty="0"/>
              <a:t>까지 </a:t>
            </a:r>
            <a:r>
              <a:rPr lang="ko-KR" altLang="en-US" dirty="0" err="1"/>
              <a:t>누적설명률</a:t>
            </a:r>
            <a:r>
              <a:rPr lang="ko-KR" altLang="en-US" dirty="0"/>
              <a:t> </a:t>
            </a:r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0B4A8-5CF8-3F9A-37A4-3D4820C870CD}"/>
              </a:ext>
            </a:extLst>
          </p:cNvPr>
          <p:cNvSpPr txBox="1"/>
          <p:nvPr/>
        </p:nvSpPr>
        <p:spPr>
          <a:xfrm>
            <a:off x="240212" y="781110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+ PCA</a:t>
            </a:r>
            <a:r>
              <a:rPr lang="ko-KR" altLang="en-US" dirty="0"/>
              <a:t>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4A134-AABC-45DC-8C9B-215F172DC3C2}"/>
              </a:ext>
            </a:extLst>
          </p:cNvPr>
          <p:cNvSpPr txBox="1"/>
          <p:nvPr/>
        </p:nvSpPr>
        <p:spPr>
          <a:xfrm>
            <a:off x="320040" y="3711817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MLB Barrel</a:t>
            </a:r>
            <a:r>
              <a:rPr lang="ko-KR" altLang="en-US" dirty="0"/>
              <a:t>성적 </a:t>
            </a:r>
            <a:r>
              <a:rPr lang="en-US" altLang="ko-KR" dirty="0"/>
              <a:t>+ PCA</a:t>
            </a:r>
            <a:r>
              <a:rPr lang="ko-KR" altLang="en-US" dirty="0"/>
              <a:t>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DC403BF3-9693-4B8F-39EC-E081EE02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46004"/>
              </p:ext>
            </p:extLst>
          </p:nvPr>
        </p:nvGraphicFramePr>
        <p:xfrm>
          <a:off x="229326" y="4320661"/>
          <a:ext cx="560541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54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1189367339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17D97F63-6C6F-2196-44B5-363219A3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98474"/>
              </p:ext>
            </p:extLst>
          </p:nvPr>
        </p:nvGraphicFramePr>
        <p:xfrm>
          <a:off x="229326" y="1150442"/>
          <a:ext cx="560541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54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  <a:gridCol w="1401354">
                  <a:extLst>
                    <a:ext uri="{9D8B030D-6E8A-4147-A177-3AD203B41FA5}">
                      <a16:colId xmlns:a16="http://schemas.microsoft.com/office/drawing/2014/main" val="4199498844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22D15C2-0564-3DD6-E230-063340B43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4437"/>
              </p:ext>
            </p:extLst>
          </p:nvPr>
        </p:nvGraphicFramePr>
        <p:xfrm>
          <a:off x="7207068" y="919962"/>
          <a:ext cx="4832532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33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08133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08133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  <a:gridCol w="1208133">
                  <a:extLst>
                    <a:ext uri="{9D8B030D-6E8A-4147-A177-3AD203B41FA5}">
                      <a16:colId xmlns:a16="http://schemas.microsoft.com/office/drawing/2014/main" val="170006858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1E7B644-FD57-13CA-711F-70F2A703F903}"/>
              </a:ext>
            </a:extLst>
          </p:cNvPr>
          <p:cNvSpPr txBox="1"/>
          <p:nvPr/>
        </p:nvSpPr>
        <p:spPr>
          <a:xfrm>
            <a:off x="7657012" y="261257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B5278BD8-4F6F-60CA-B7D2-F0F56856D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68132"/>
              </p:ext>
            </p:extLst>
          </p:nvPr>
        </p:nvGraphicFramePr>
        <p:xfrm>
          <a:off x="7207068" y="4320661"/>
          <a:ext cx="4755604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901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188901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188901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  <a:gridCol w="1188901">
                  <a:extLst>
                    <a:ext uri="{9D8B030D-6E8A-4147-A177-3AD203B41FA5}">
                      <a16:colId xmlns:a16="http://schemas.microsoft.com/office/drawing/2014/main" val="1787854542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25A432-946B-5853-BC21-A204C1AA5DB0}"/>
              </a:ext>
            </a:extLst>
          </p:cNvPr>
          <p:cNvSpPr txBox="1"/>
          <p:nvPr/>
        </p:nvSpPr>
        <p:spPr>
          <a:xfrm>
            <a:off x="7657012" y="3661957"/>
            <a:ext cx="32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MLB Barrel</a:t>
            </a:r>
            <a:r>
              <a:rPr lang="ko-KR" altLang="en-US" dirty="0"/>
              <a:t>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07CEF1F9-3B96-3D65-ED7E-3D5124DBC2A9}"/>
              </a:ext>
            </a:extLst>
          </p:cNvPr>
          <p:cNvSpPr/>
          <p:nvPr/>
        </p:nvSpPr>
        <p:spPr>
          <a:xfrm>
            <a:off x="6019800" y="1905000"/>
            <a:ext cx="816429" cy="402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/오른쪽 21">
            <a:extLst>
              <a:ext uri="{FF2B5EF4-FFF2-40B4-BE49-F238E27FC236}">
                <a16:creationId xmlns:a16="http://schemas.microsoft.com/office/drawing/2014/main" id="{7041017D-BFAD-1614-819D-DBD61C44D578}"/>
              </a:ext>
            </a:extLst>
          </p:cNvPr>
          <p:cNvSpPr/>
          <p:nvPr/>
        </p:nvSpPr>
        <p:spPr>
          <a:xfrm>
            <a:off x="6112691" y="5257316"/>
            <a:ext cx="816429" cy="402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5BD6DC-65D4-4C6B-9ADC-60D69C90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92887"/>
              </p:ext>
            </p:extLst>
          </p:nvPr>
        </p:nvGraphicFramePr>
        <p:xfrm>
          <a:off x="229326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2A43AA-F57C-4868-A580-D9E7A9BDF8A3}"/>
              </a:ext>
            </a:extLst>
          </p:cNvPr>
          <p:cNvSpPr txBox="1"/>
          <p:nvPr/>
        </p:nvSpPr>
        <p:spPr>
          <a:xfrm>
            <a:off x="679269" y="261257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9A9DE4E-4836-4C42-8EB6-71C5CE19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00402"/>
              </p:ext>
            </p:extLst>
          </p:nvPr>
        </p:nvGraphicFramePr>
        <p:xfrm>
          <a:off x="6190343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BAFAF4-4DD9-40C7-8DDA-54F5550A514B}"/>
              </a:ext>
            </a:extLst>
          </p:cNvPr>
          <p:cNvSpPr txBox="1"/>
          <p:nvPr/>
        </p:nvSpPr>
        <p:spPr>
          <a:xfrm>
            <a:off x="6889461" y="26125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minor </a:t>
            </a:r>
            <a:r>
              <a:rPr lang="ko-KR" altLang="en-US" dirty="0"/>
              <a:t>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59B3CB1C-6637-49B8-AA6C-72D692B54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22325"/>
              </p:ext>
            </p:extLst>
          </p:nvPr>
        </p:nvGraphicFramePr>
        <p:xfrm>
          <a:off x="229326" y="4295315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3049D44-C951-4A46-B801-2A019034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92156"/>
              </p:ext>
            </p:extLst>
          </p:nvPr>
        </p:nvGraphicFramePr>
        <p:xfrm>
          <a:off x="6190343" y="4295315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43417F-295B-4AC1-958F-BC763BE59E51}"/>
              </a:ext>
            </a:extLst>
          </p:cNvPr>
          <p:cNvSpPr txBox="1"/>
          <p:nvPr/>
        </p:nvSpPr>
        <p:spPr>
          <a:xfrm>
            <a:off x="570412" y="3661957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투수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BF51C-D880-4524-9968-023417C6FC52}"/>
              </a:ext>
            </a:extLst>
          </p:cNvPr>
          <p:cNvSpPr txBox="1"/>
          <p:nvPr/>
        </p:nvSpPr>
        <p:spPr>
          <a:xfrm>
            <a:off x="6889460" y="366195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투수 </a:t>
            </a:r>
            <a:r>
              <a:rPr lang="en-US" altLang="ko-KR" dirty="0"/>
              <a:t>minor </a:t>
            </a:r>
            <a:r>
              <a:rPr lang="ko-KR" altLang="en-US" dirty="0"/>
              <a:t>성적 </a:t>
            </a:r>
            <a:r>
              <a:rPr lang="en-US" altLang="ko-KR" dirty="0"/>
              <a:t>, 5 folds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5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5BD6DC-65D4-4C6B-9ADC-60D69C90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87781"/>
              </p:ext>
            </p:extLst>
          </p:nvPr>
        </p:nvGraphicFramePr>
        <p:xfrm>
          <a:off x="229326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2A43AA-F57C-4868-A580-D9E7A9BDF8A3}"/>
              </a:ext>
            </a:extLst>
          </p:cNvPr>
          <p:cNvSpPr txBox="1"/>
          <p:nvPr/>
        </p:nvSpPr>
        <p:spPr>
          <a:xfrm>
            <a:off x="679269" y="261257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</a:t>
            </a:r>
            <a:r>
              <a:rPr lang="ko-KR" altLang="en-US" dirty="0"/>
              <a:t>입단 시즌 성적 </a:t>
            </a:r>
            <a:r>
              <a:rPr lang="en-US" altLang="ko-KR" dirty="0"/>
              <a:t>, 5 folds, </a:t>
            </a:r>
            <a:r>
              <a:rPr lang="ko-KR" altLang="en-US" dirty="0" err="1"/>
              <a:t>오버샘플링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9A9DE4E-4836-4C42-8EB6-71C5CE19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14704"/>
              </p:ext>
            </p:extLst>
          </p:nvPr>
        </p:nvGraphicFramePr>
        <p:xfrm>
          <a:off x="6190343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BAFAF4-4DD9-40C7-8DDA-54F5550A514B}"/>
              </a:ext>
            </a:extLst>
          </p:cNvPr>
          <p:cNvSpPr txBox="1"/>
          <p:nvPr/>
        </p:nvSpPr>
        <p:spPr>
          <a:xfrm>
            <a:off x="6889461" y="26125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minor </a:t>
            </a:r>
            <a:r>
              <a:rPr lang="ko-KR" altLang="en-US" dirty="0"/>
              <a:t>성적 </a:t>
            </a:r>
            <a:r>
              <a:rPr lang="en-US" altLang="ko-KR" dirty="0"/>
              <a:t>, 5 folds, </a:t>
            </a:r>
            <a:r>
              <a:rPr lang="ko-KR" altLang="en-US" dirty="0" err="1"/>
              <a:t>오버샘플링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4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5BD6DC-65D4-4C6B-9ADC-60D69C90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0310"/>
              </p:ext>
            </p:extLst>
          </p:nvPr>
        </p:nvGraphicFramePr>
        <p:xfrm>
          <a:off x="229326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2A43AA-F57C-4868-A580-D9E7A9BDF8A3}"/>
              </a:ext>
            </a:extLst>
          </p:cNvPr>
          <p:cNvSpPr txBox="1"/>
          <p:nvPr/>
        </p:nvSpPr>
        <p:spPr>
          <a:xfrm>
            <a:off x="679269" y="2612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얼굴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C9A9DE4E-4836-4C42-8EB6-71C5CE19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04"/>
              </p:ext>
            </p:extLst>
          </p:nvPr>
        </p:nvGraphicFramePr>
        <p:xfrm>
          <a:off x="6190343" y="919962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BAFAF4-4DD9-40C7-8DDA-54F5550A514B}"/>
              </a:ext>
            </a:extLst>
          </p:cNvPr>
          <p:cNvSpPr txBox="1"/>
          <p:nvPr/>
        </p:nvSpPr>
        <p:spPr>
          <a:xfrm>
            <a:off x="6889461" y="26125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minor </a:t>
            </a:r>
            <a:r>
              <a:rPr lang="ko-KR" altLang="en-US" dirty="0"/>
              <a:t>성적 </a:t>
            </a:r>
            <a:r>
              <a:rPr lang="en-US" altLang="ko-KR" dirty="0"/>
              <a:t>, 5 folds, </a:t>
            </a:r>
            <a:r>
              <a:rPr lang="ko-KR" altLang="en-US" dirty="0" err="1"/>
              <a:t>오버샘플링</a:t>
            </a:r>
            <a:endParaRPr lang="ko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E98128D-7CA1-454F-9A5C-01D70180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48210"/>
              </p:ext>
            </p:extLst>
          </p:nvPr>
        </p:nvGraphicFramePr>
        <p:xfrm>
          <a:off x="229326" y="4295315"/>
          <a:ext cx="5135156" cy="227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89">
                  <a:extLst>
                    <a:ext uri="{9D8B030D-6E8A-4147-A177-3AD203B41FA5}">
                      <a16:colId xmlns:a16="http://schemas.microsoft.com/office/drawing/2014/main" val="36266543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3377924598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1560426677"/>
                    </a:ext>
                  </a:extLst>
                </a:gridCol>
                <a:gridCol w="1283789">
                  <a:extLst>
                    <a:ext uri="{9D8B030D-6E8A-4147-A177-3AD203B41FA5}">
                      <a16:colId xmlns:a16="http://schemas.microsoft.com/office/drawing/2014/main" val="2766328211"/>
                    </a:ext>
                  </a:extLst>
                </a:gridCol>
              </a:tblGrid>
              <a:tr h="379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744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2811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4900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7623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2655"/>
                  </a:ext>
                </a:extLst>
              </a:tr>
              <a:tr h="379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853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B524E9-EE14-40FF-A597-E9B6709AD68D}"/>
              </a:ext>
            </a:extLst>
          </p:cNvPr>
          <p:cNvSpPr txBox="1"/>
          <p:nvPr/>
        </p:nvSpPr>
        <p:spPr>
          <a:xfrm>
            <a:off x="570412" y="37490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투수 얼굴</a:t>
            </a:r>
          </a:p>
        </p:txBody>
      </p:sp>
    </p:spTree>
    <p:extLst>
      <p:ext uri="{BB962C8B-B14F-4D97-AF65-F5344CB8AC3E}">
        <p14:creationId xmlns:p14="http://schemas.microsoft.com/office/powerpoint/2010/main" val="7120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2D0DC-6026-42FA-B1B7-41AC145E6C23}"/>
              </a:ext>
            </a:extLst>
          </p:cNvPr>
          <p:cNvSpPr txBox="1"/>
          <p:nvPr/>
        </p:nvSpPr>
        <p:spPr>
          <a:xfrm>
            <a:off x="365760" y="217714"/>
            <a:ext cx="27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KBO features (26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79673EE-D348-4F00-8314-7D0FF2D41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1781"/>
              </p:ext>
            </p:extLst>
          </p:nvPr>
        </p:nvGraphicFramePr>
        <p:xfrm>
          <a:off x="365760" y="798043"/>
          <a:ext cx="542544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510750583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12949781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85616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4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장타율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볼넷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OPS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출루율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장타율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wOBA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1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고의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wRC</a:t>
                      </a: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삼진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0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9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희생타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루타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+2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+3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홈런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희생플라이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641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5A09E7-A2C5-4E4E-BAFD-7C7027A63CE5}"/>
              </a:ext>
            </a:extLst>
          </p:cNvPr>
          <p:cNvSpPr txBox="1"/>
          <p:nvPr/>
        </p:nvSpPr>
        <p:spPr>
          <a:xfrm>
            <a:off x="8059783" y="217714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투수 </a:t>
            </a:r>
            <a:r>
              <a:rPr lang="en-US" altLang="ko-KR" dirty="0"/>
              <a:t>KBO</a:t>
            </a:r>
            <a:r>
              <a:rPr lang="ko-KR" altLang="en-US" dirty="0"/>
              <a:t> </a:t>
            </a:r>
            <a:r>
              <a:rPr lang="en-US" altLang="ko-KR" dirty="0"/>
              <a:t>features 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F272750-1B48-4798-ACD3-B94CF71D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35381"/>
              </p:ext>
            </p:extLst>
          </p:nvPr>
        </p:nvGraphicFramePr>
        <p:xfrm>
          <a:off x="7911967" y="798043"/>
          <a:ext cx="2818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75">
                  <a:extLst>
                    <a:ext uri="{9D8B030D-6E8A-4147-A177-3AD203B41FA5}">
                      <a16:colId xmlns:a16="http://schemas.microsoft.com/office/drawing/2014/main" val="3703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WAR (</a:t>
                      </a:r>
                      <a:r>
                        <a:rPr lang="ko-KR" altLang="en-US" dirty="0"/>
                        <a:t>승리기여도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5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4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EAR(</a:t>
                      </a:r>
                      <a:r>
                        <a:rPr lang="ko-KR" altLang="en-US" dirty="0"/>
                        <a:t>방어율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1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5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2D0DC-6026-42FA-B1B7-41AC145E6C23}"/>
              </a:ext>
            </a:extLst>
          </p:cNvPr>
          <p:cNvSpPr txBox="1"/>
          <p:nvPr/>
        </p:nvSpPr>
        <p:spPr>
          <a:xfrm>
            <a:off x="365760" y="217714"/>
            <a:ext cx="296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타자 </a:t>
            </a:r>
            <a:r>
              <a:rPr lang="en-US" altLang="ko-KR" dirty="0"/>
              <a:t>minor features (24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79673EE-D348-4F00-8314-7D0FF2D41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82"/>
              </p:ext>
            </p:extLst>
          </p:nvPr>
        </p:nvGraphicFramePr>
        <p:xfrm>
          <a:off x="365760" y="798043"/>
          <a:ext cx="542544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510750583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12949781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85616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4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도루실패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희생타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볼넷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희생플라이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삼진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고의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1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장타율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0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9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OPS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출루율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장타율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루타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+2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+3</a:t>
                      </a:r>
                      <a:r>
                        <a:rPr lang="ko-KR" altLang="en-US" dirty="0" err="1"/>
                        <a:t>루타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홈런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희생플라이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병살타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641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5A09E7-A2C5-4E4E-BAFD-7C7027A63CE5}"/>
              </a:ext>
            </a:extLst>
          </p:cNvPr>
          <p:cNvSpPr txBox="1"/>
          <p:nvPr/>
        </p:nvSpPr>
        <p:spPr>
          <a:xfrm>
            <a:off x="8059783" y="217714"/>
            <a:ext cx="296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투수 </a:t>
            </a:r>
            <a:r>
              <a:rPr lang="en-US" altLang="ko-KR" dirty="0"/>
              <a:t>minor</a:t>
            </a:r>
            <a:r>
              <a:rPr lang="ko-KR" altLang="en-US" dirty="0"/>
              <a:t> </a:t>
            </a:r>
            <a:r>
              <a:rPr lang="en-US" altLang="ko-KR" dirty="0"/>
              <a:t>features (23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5E89C-3ADB-4381-901B-3C2E0970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704" y="798043"/>
            <a:ext cx="166710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EEEEFC-BE92-0156-D9FB-557F347B1241}"/>
              </a:ext>
            </a:extLst>
          </p:cNvPr>
          <p:cNvGrpSpPr/>
          <p:nvPr/>
        </p:nvGrpSpPr>
        <p:grpSpPr>
          <a:xfrm>
            <a:off x="328473" y="1312648"/>
            <a:ext cx="11263315" cy="3629025"/>
            <a:chOff x="0" y="1152850"/>
            <a:chExt cx="11263315" cy="3629025"/>
          </a:xfrm>
        </p:grpSpPr>
        <p:pic>
          <p:nvPicPr>
            <p:cNvPr id="1026" name="Picture 2" descr="자유의 몸` 된 테임즈, 일단 NC는 관심 없다. 다른 팀은? - MK스포츠">
              <a:extLst>
                <a:ext uri="{FF2B5EF4-FFF2-40B4-BE49-F238E27FC236}">
                  <a16:creationId xmlns:a16="http://schemas.microsoft.com/office/drawing/2014/main" id="{55FFA67A-FA6E-EA7B-3F6E-35B6FC48B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850"/>
              <a:ext cx="3754438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한만두 아들, 보고 있나? 여긴 야구를 한다”…두산 페르난데스 '썰어 세리머니'의 비밀 - 경향신문">
              <a:extLst>
                <a:ext uri="{FF2B5EF4-FFF2-40B4-BE49-F238E27FC236}">
                  <a16:creationId xmlns:a16="http://schemas.microsoft.com/office/drawing/2014/main" id="{EAC60FC6-2B9B-CED8-848F-6B5D3EF74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9" y="1152850"/>
              <a:ext cx="3754438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이강철 홀린 KT 알포드, 플러스로 마이너스를 덮는다">
              <a:extLst>
                <a:ext uri="{FF2B5EF4-FFF2-40B4-BE49-F238E27FC236}">
                  <a16:creationId xmlns:a16="http://schemas.microsoft.com/office/drawing/2014/main" id="{2A7A9AB3-12B8-2FB7-24E5-A0EB7FF15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77" y="1152850"/>
              <a:ext cx="3754438" cy="362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972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5A313D-0DF2-EF0C-6E95-9B2A6749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3040"/>
              </p:ext>
            </p:extLst>
          </p:nvPr>
        </p:nvGraphicFramePr>
        <p:xfrm>
          <a:off x="2032000" y="719666"/>
          <a:ext cx="52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6">
                  <a:extLst>
                    <a:ext uri="{9D8B030D-6E8A-4147-A177-3AD203B41FA5}">
                      <a16:colId xmlns:a16="http://schemas.microsoft.com/office/drawing/2014/main" val="2477258823"/>
                    </a:ext>
                  </a:extLst>
                </a:gridCol>
                <a:gridCol w="2872863">
                  <a:extLst>
                    <a:ext uri="{9D8B030D-6E8A-4147-A177-3AD203B41FA5}">
                      <a16:colId xmlns:a16="http://schemas.microsoft.com/office/drawing/2014/main" val="58091859"/>
                    </a:ext>
                  </a:extLst>
                </a:gridCol>
                <a:gridCol w="1319271">
                  <a:extLst>
                    <a:ext uri="{9D8B030D-6E8A-4147-A177-3AD203B41FA5}">
                      <a16:colId xmlns:a16="http://schemas.microsoft.com/office/drawing/2014/main" val="26175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독립변수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종속변수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0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입단 시즌 직전 </a:t>
                      </a:r>
                      <a:r>
                        <a:rPr lang="en-US" altLang="ko-KR" sz="1200" dirty="0"/>
                        <a:t>MiLB </a:t>
                      </a:r>
                      <a:r>
                        <a:rPr lang="ko-KR" altLang="en-US" sz="1200" dirty="0"/>
                        <a:t>기록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재계약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74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입단 시즌 직전 </a:t>
                      </a:r>
                      <a:r>
                        <a:rPr lang="en-US" altLang="ko-KR" sz="1200" dirty="0"/>
                        <a:t>MLB </a:t>
                      </a:r>
                      <a:r>
                        <a:rPr lang="ko-KR" altLang="en-US" sz="1200" dirty="0" err="1"/>
                        <a:t>트랙맨</a:t>
                      </a:r>
                      <a:r>
                        <a:rPr lang="ko-KR" altLang="en-US" sz="1200" dirty="0"/>
                        <a:t> 기록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 1 + Case 2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3574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C573FB-7838-5BC5-25FC-1774AF2F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77467"/>
              </p:ext>
            </p:extLst>
          </p:nvPr>
        </p:nvGraphicFramePr>
        <p:xfrm>
          <a:off x="472244" y="2582826"/>
          <a:ext cx="2548877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4441">
                  <a:extLst>
                    <a:ext uri="{9D8B030D-6E8A-4147-A177-3AD203B41FA5}">
                      <a16:colId xmlns:a16="http://schemas.microsoft.com/office/drawing/2014/main" val="1724467728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84861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LogisticRegression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정확도</a:t>
                      </a:r>
                      <a:r>
                        <a:rPr lang="en-US" altLang="ko-KR" sz="1200" dirty="0"/>
                        <a:t>(Accuracy)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4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정밀도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(Precision)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5202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EB1E927-5F78-41D0-03E0-7D8003E3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72974"/>
              </p:ext>
            </p:extLst>
          </p:nvPr>
        </p:nvGraphicFramePr>
        <p:xfrm>
          <a:off x="3683248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55058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6114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2179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461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9843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91758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8375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313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1970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213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9357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4BFD460-33C5-C7C2-6678-3F32A71A0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37043"/>
              </p:ext>
            </p:extLst>
          </p:nvPr>
        </p:nvGraphicFramePr>
        <p:xfrm>
          <a:off x="1863324" y="4247866"/>
          <a:ext cx="5451876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7292">
                  <a:extLst>
                    <a:ext uri="{9D8B030D-6E8A-4147-A177-3AD203B41FA5}">
                      <a16:colId xmlns:a16="http://schemas.microsoft.com/office/drawing/2014/main" val="1017365732"/>
                    </a:ext>
                  </a:extLst>
                </a:gridCol>
                <a:gridCol w="1817292">
                  <a:extLst>
                    <a:ext uri="{9D8B030D-6E8A-4147-A177-3AD203B41FA5}">
                      <a16:colId xmlns:a16="http://schemas.microsoft.com/office/drawing/2014/main" val="1663632775"/>
                    </a:ext>
                  </a:extLst>
                </a:gridCol>
                <a:gridCol w="1817292">
                  <a:extLst>
                    <a:ext uri="{9D8B030D-6E8A-4147-A177-3AD203B41FA5}">
                      <a16:colId xmlns:a16="http://schemas.microsoft.com/office/drawing/2014/main" val="247749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재계약 확률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2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 err="1"/>
                        <a:t>기예르모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에레디아</a:t>
                      </a:r>
                      <a:r>
                        <a:rPr lang="en-US" altLang="ko-KR" sz="1200" dirty="0"/>
                        <a:t>(SSG)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오스틴 딘</a:t>
                      </a:r>
                      <a:r>
                        <a:rPr lang="en-US" altLang="ko-KR" sz="1200" dirty="0"/>
                        <a:t>(LG)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95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제이슨 마틴</a:t>
                      </a:r>
                      <a:r>
                        <a:rPr lang="en-US" altLang="ko-KR" sz="1200" dirty="0"/>
                        <a:t>(NC)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9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호세 </a:t>
                      </a:r>
                      <a:r>
                        <a:rPr lang="ko-KR" altLang="en-US" sz="1200" dirty="0" err="1"/>
                        <a:t>로하스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두산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브라이언 </a:t>
                      </a:r>
                      <a:r>
                        <a:rPr lang="ko-KR" altLang="en-US" sz="1200" dirty="0" err="1"/>
                        <a:t>오그레디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한화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6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7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937</Words>
  <Application>Microsoft Office PowerPoint</Application>
  <PresentationFormat>와이드스크린</PresentationFormat>
  <Paragraphs>595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박태신</dc:creator>
  <cp:lastModifiedBy>박태신</cp:lastModifiedBy>
  <cp:revision>4</cp:revision>
  <dcterms:created xsi:type="dcterms:W3CDTF">2022-12-27T01:27:28Z</dcterms:created>
  <dcterms:modified xsi:type="dcterms:W3CDTF">2023-03-14T04:12:55Z</dcterms:modified>
</cp:coreProperties>
</file>