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65" r:id="rId4"/>
    <p:sldId id="261" r:id="rId5"/>
    <p:sldId id="264" r:id="rId6"/>
    <p:sldId id="262" r:id="rId7"/>
    <p:sldId id="259" r:id="rId8"/>
    <p:sldId id="267" r:id="rId9"/>
    <p:sldId id="269" r:id="rId10"/>
    <p:sldId id="268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547" userDrawn="1">
          <p15:clr>
            <a:srgbClr val="A4A3A4"/>
          </p15:clr>
        </p15:guide>
        <p15:guide id="3" pos="3182" userDrawn="1">
          <p15:clr>
            <a:srgbClr val="A4A3A4"/>
          </p15:clr>
        </p15:guide>
        <p15:guide id="4" pos="4135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2137" userDrawn="1">
          <p15:clr>
            <a:srgbClr val="A4A3A4"/>
          </p15:clr>
        </p15:guide>
        <p15:guide id="7" orient="horz" pos="2704" userDrawn="1">
          <p15:clr>
            <a:srgbClr val="A4A3A4"/>
          </p15:clr>
        </p15:guide>
        <p15:guide id="8" pos="5133" userDrawn="1">
          <p15:clr>
            <a:srgbClr val="A4A3A4"/>
          </p15:clr>
        </p15:guide>
        <p15:guide id="9" orient="horz" pos="572" userDrawn="1">
          <p15:clr>
            <a:srgbClr val="A4A3A4"/>
          </p15:clr>
        </p15:guide>
        <p15:guide id="10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55" initials="5" lastIdx="3" clrIdx="0">
    <p:extLst>
      <p:ext uri="{19B8F6BF-5375-455C-9EA6-DF929625EA0E}">
        <p15:presenceInfo xmlns:p15="http://schemas.microsoft.com/office/powerpoint/2012/main" userId="55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2F1"/>
    <a:srgbClr val="0B55B7"/>
    <a:srgbClr val="5B9BD5"/>
    <a:srgbClr val="3B8AF4"/>
    <a:srgbClr val="2A19A9"/>
    <a:srgbClr val="E6E6E6"/>
    <a:srgbClr val="F2F2F2"/>
    <a:srgbClr val="A9A7A3"/>
    <a:srgbClr val="3C8BF4"/>
    <a:srgbClr val="4E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52" autoAdjust="0"/>
  </p:normalViewPr>
  <p:slideViewPr>
    <p:cSldViewPr snapToGrid="0">
      <p:cViewPr varScale="1">
        <p:scale>
          <a:sx n="74" d="100"/>
          <a:sy n="74" d="100"/>
        </p:scale>
        <p:origin x="461" y="43"/>
      </p:cViewPr>
      <p:guideLst>
        <p:guide orient="horz" pos="3884"/>
        <p:guide pos="2547"/>
        <p:guide pos="3182"/>
        <p:guide pos="4135"/>
        <p:guide pos="7265"/>
        <p:guide orient="horz" pos="2137"/>
        <p:guide orient="horz" pos="2704"/>
        <p:guide pos="5133"/>
        <p:guide orient="horz" pos="572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1879E-82A8-4522-9DB6-D7943C830486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DBC27-462B-47BA-BB9A-F46332A12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60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DBC27-462B-47BA-BB9A-F46332A122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4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DBC27-462B-47BA-BB9A-F46332A122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49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DBC27-462B-47BA-BB9A-F46332A122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11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DBC27-462B-47BA-BB9A-F46332A122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67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DBC27-462B-47BA-BB9A-F46332A122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29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DBC27-462B-47BA-BB9A-F46332A1221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5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E9C-2A18-42A7-9B4E-3A220FD051D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86-3BF4-45E3-9CA0-7F660F7BC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0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E9C-2A18-42A7-9B4E-3A220FD051D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86-3BF4-45E3-9CA0-7F660F7BC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E9C-2A18-42A7-9B4E-3A220FD051D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86-3BF4-45E3-9CA0-7F660F7BC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0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E9C-2A18-42A7-9B4E-3A220FD051D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86-3BF4-45E3-9CA0-7F660F7BC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1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E9C-2A18-42A7-9B4E-3A220FD051D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86-3BF4-45E3-9CA0-7F660F7BC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96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E9C-2A18-42A7-9B4E-3A220FD051D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86-3BF4-45E3-9CA0-7F660F7BC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04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E9C-2A18-42A7-9B4E-3A220FD051D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86-3BF4-45E3-9CA0-7F660F7BC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15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E9C-2A18-42A7-9B4E-3A220FD051D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86-3BF4-45E3-9CA0-7F660F7BC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19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E9C-2A18-42A7-9B4E-3A220FD051D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86-3BF4-45E3-9CA0-7F660F7BC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9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E9C-2A18-42A7-9B4E-3A220FD051D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86-3BF4-45E3-9CA0-7F660F7BC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47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E9C-2A18-42A7-9B4E-3A220FD051D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86-3BF4-45E3-9CA0-7F660F7BC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0E9C-2A18-42A7-9B4E-3A220FD051DA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3BA86-3BF4-45E3-9CA0-7F660F7BC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61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/>
          <p:cNvGrpSpPr/>
          <p:nvPr/>
        </p:nvGrpSpPr>
        <p:grpSpPr>
          <a:xfrm>
            <a:off x="1228479" y="-969016"/>
            <a:ext cx="13767391" cy="6981525"/>
            <a:chOff x="1228479" y="-969016"/>
            <a:chExt cx="13767391" cy="6981525"/>
          </a:xfrm>
        </p:grpSpPr>
        <p:sp>
          <p:nvSpPr>
            <p:cNvPr id="17" name="Блок-схема: процесс 16"/>
            <p:cNvSpPr/>
            <p:nvPr/>
          </p:nvSpPr>
          <p:spPr>
            <a:xfrm rot="2517115">
              <a:off x="1228479" y="2673107"/>
              <a:ext cx="11972105" cy="157247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053 w 10000"/>
                <a:gd name="connsiteY0" fmla="*/ 6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053 w 10000"/>
                <a:gd name="connsiteY4" fmla="*/ 66 h 10000"/>
                <a:gd name="connsiteX0" fmla="*/ 1236 w 10000"/>
                <a:gd name="connsiteY0" fmla="*/ 16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236 w 10000"/>
                <a:gd name="connsiteY4" fmla="*/ 164 h 10000"/>
                <a:gd name="connsiteX0" fmla="*/ 1044 w 9808"/>
                <a:gd name="connsiteY0" fmla="*/ 164 h 10000"/>
                <a:gd name="connsiteX1" fmla="*/ 9808 w 9808"/>
                <a:gd name="connsiteY1" fmla="*/ 0 h 10000"/>
                <a:gd name="connsiteX2" fmla="*/ 9808 w 9808"/>
                <a:gd name="connsiteY2" fmla="*/ 10000 h 10000"/>
                <a:gd name="connsiteX3" fmla="*/ 0 w 9808"/>
                <a:gd name="connsiteY3" fmla="*/ 9749 h 10000"/>
                <a:gd name="connsiteX4" fmla="*/ 1044 w 9808"/>
                <a:gd name="connsiteY4" fmla="*/ 164 h 10000"/>
                <a:gd name="connsiteX0" fmla="*/ 1064 w 10000"/>
                <a:gd name="connsiteY0" fmla="*/ 164 h 9851"/>
                <a:gd name="connsiteX1" fmla="*/ 10000 w 10000"/>
                <a:gd name="connsiteY1" fmla="*/ 0 h 9851"/>
                <a:gd name="connsiteX2" fmla="*/ 8632 w 10000"/>
                <a:gd name="connsiteY2" fmla="*/ 9851 h 9851"/>
                <a:gd name="connsiteX3" fmla="*/ 0 w 10000"/>
                <a:gd name="connsiteY3" fmla="*/ 9749 h 9851"/>
                <a:gd name="connsiteX4" fmla="*/ 1064 w 10000"/>
                <a:gd name="connsiteY4" fmla="*/ 164 h 9851"/>
                <a:gd name="connsiteX0" fmla="*/ 1064 w 9840"/>
                <a:gd name="connsiteY0" fmla="*/ 0 h 9834"/>
                <a:gd name="connsiteX1" fmla="*/ 9840 w 9840"/>
                <a:gd name="connsiteY1" fmla="*/ 36 h 9834"/>
                <a:gd name="connsiteX2" fmla="*/ 8632 w 9840"/>
                <a:gd name="connsiteY2" fmla="*/ 9834 h 9834"/>
                <a:gd name="connsiteX3" fmla="*/ 0 w 9840"/>
                <a:gd name="connsiteY3" fmla="*/ 9730 h 9834"/>
                <a:gd name="connsiteX4" fmla="*/ 1064 w 9840"/>
                <a:gd name="connsiteY4" fmla="*/ 0 h 9834"/>
                <a:gd name="connsiteX0" fmla="*/ 1081 w 10000"/>
                <a:gd name="connsiteY0" fmla="*/ 0 h 10077"/>
                <a:gd name="connsiteX1" fmla="*/ 10000 w 10000"/>
                <a:gd name="connsiteY1" fmla="*/ 37 h 10077"/>
                <a:gd name="connsiteX2" fmla="*/ 8779 w 10000"/>
                <a:gd name="connsiteY2" fmla="*/ 10077 h 10077"/>
                <a:gd name="connsiteX3" fmla="*/ 0 w 10000"/>
                <a:gd name="connsiteY3" fmla="*/ 9894 h 10077"/>
                <a:gd name="connsiteX4" fmla="*/ 1081 w 10000"/>
                <a:gd name="connsiteY4" fmla="*/ 0 h 10077"/>
                <a:gd name="connsiteX0" fmla="*/ 1081 w 9978"/>
                <a:gd name="connsiteY0" fmla="*/ 0 h 10077"/>
                <a:gd name="connsiteX1" fmla="*/ 9978 w 9978"/>
                <a:gd name="connsiteY1" fmla="*/ 98 h 10077"/>
                <a:gd name="connsiteX2" fmla="*/ 8779 w 9978"/>
                <a:gd name="connsiteY2" fmla="*/ 10077 h 10077"/>
                <a:gd name="connsiteX3" fmla="*/ 0 w 9978"/>
                <a:gd name="connsiteY3" fmla="*/ 9894 h 10077"/>
                <a:gd name="connsiteX4" fmla="*/ 1081 w 9978"/>
                <a:gd name="connsiteY4" fmla="*/ 0 h 10077"/>
                <a:gd name="connsiteX0" fmla="*/ 1083 w 10000"/>
                <a:gd name="connsiteY0" fmla="*/ 0 h 10076"/>
                <a:gd name="connsiteX1" fmla="*/ 10000 w 10000"/>
                <a:gd name="connsiteY1" fmla="*/ 97 h 10076"/>
                <a:gd name="connsiteX2" fmla="*/ 8805 w 10000"/>
                <a:gd name="connsiteY2" fmla="*/ 10076 h 10076"/>
                <a:gd name="connsiteX3" fmla="*/ 0 w 10000"/>
                <a:gd name="connsiteY3" fmla="*/ 9818 h 10076"/>
                <a:gd name="connsiteX4" fmla="*/ 1083 w 10000"/>
                <a:gd name="connsiteY4" fmla="*/ 0 h 10076"/>
                <a:gd name="connsiteX0" fmla="*/ 1083 w 9985"/>
                <a:gd name="connsiteY0" fmla="*/ 0 h 10076"/>
                <a:gd name="connsiteX1" fmla="*/ 9985 w 9985"/>
                <a:gd name="connsiteY1" fmla="*/ 89 h 10076"/>
                <a:gd name="connsiteX2" fmla="*/ 8805 w 9985"/>
                <a:gd name="connsiteY2" fmla="*/ 10076 h 10076"/>
                <a:gd name="connsiteX3" fmla="*/ 0 w 9985"/>
                <a:gd name="connsiteY3" fmla="*/ 9818 h 10076"/>
                <a:gd name="connsiteX4" fmla="*/ 1083 w 9985"/>
                <a:gd name="connsiteY4" fmla="*/ 0 h 10076"/>
                <a:gd name="connsiteX0" fmla="*/ 1085 w 10015"/>
                <a:gd name="connsiteY0" fmla="*/ 48 h 10048"/>
                <a:gd name="connsiteX1" fmla="*/ 10015 w 10015"/>
                <a:gd name="connsiteY1" fmla="*/ 0 h 10048"/>
                <a:gd name="connsiteX2" fmla="*/ 8818 w 10015"/>
                <a:gd name="connsiteY2" fmla="*/ 10048 h 10048"/>
                <a:gd name="connsiteX3" fmla="*/ 0 w 10015"/>
                <a:gd name="connsiteY3" fmla="*/ 9792 h 10048"/>
                <a:gd name="connsiteX4" fmla="*/ 1085 w 10015"/>
                <a:gd name="connsiteY4" fmla="*/ 48 h 10048"/>
                <a:gd name="connsiteX0" fmla="*/ 1431 w 10361"/>
                <a:gd name="connsiteY0" fmla="*/ 48 h 10048"/>
                <a:gd name="connsiteX1" fmla="*/ 10361 w 10361"/>
                <a:gd name="connsiteY1" fmla="*/ 0 h 10048"/>
                <a:gd name="connsiteX2" fmla="*/ 9164 w 10361"/>
                <a:gd name="connsiteY2" fmla="*/ 10048 h 10048"/>
                <a:gd name="connsiteX3" fmla="*/ 0 w 10361"/>
                <a:gd name="connsiteY3" fmla="*/ 9819 h 10048"/>
                <a:gd name="connsiteX4" fmla="*/ 1431 w 10361"/>
                <a:gd name="connsiteY4" fmla="*/ 48 h 10048"/>
                <a:gd name="connsiteX0" fmla="*/ 1431 w 10361"/>
                <a:gd name="connsiteY0" fmla="*/ 48 h 10087"/>
                <a:gd name="connsiteX1" fmla="*/ 10361 w 10361"/>
                <a:gd name="connsiteY1" fmla="*/ 0 h 10087"/>
                <a:gd name="connsiteX2" fmla="*/ 8848 w 10361"/>
                <a:gd name="connsiteY2" fmla="*/ 10087 h 10087"/>
                <a:gd name="connsiteX3" fmla="*/ 0 w 10361"/>
                <a:gd name="connsiteY3" fmla="*/ 9819 h 10087"/>
                <a:gd name="connsiteX4" fmla="*/ 1431 w 10361"/>
                <a:gd name="connsiteY4" fmla="*/ 48 h 10087"/>
                <a:gd name="connsiteX0" fmla="*/ 1423 w 10361"/>
                <a:gd name="connsiteY0" fmla="*/ 0 h 10105"/>
                <a:gd name="connsiteX1" fmla="*/ 10361 w 10361"/>
                <a:gd name="connsiteY1" fmla="*/ 18 h 10105"/>
                <a:gd name="connsiteX2" fmla="*/ 8848 w 10361"/>
                <a:gd name="connsiteY2" fmla="*/ 10105 h 10105"/>
                <a:gd name="connsiteX3" fmla="*/ 0 w 10361"/>
                <a:gd name="connsiteY3" fmla="*/ 9837 h 10105"/>
                <a:gd name="connsiteX4" fmla="*/ 1423 w 10361"/>
                <a:gd name="connsiteY4" fmla="*/ 0 h 10105"/>
                <a:gd name="connsiteX0" fmla="*/ 1439 w 10377"/>
                <a:gd name="connsiteY0" fmla="*/ 0 h 10105"/>
                <a:gd name="connsiteX1" fmla="*/ 10377 w 10377"/>
                <a:gd name="connsiteY1" fmla="*/ 18 h 10105"/>
                <a:gd name="connsiteX2" fmla="*/ 8864 w 10377"/>
                <a:gd name="connsiteY2" fmla="*/ 10105 h 10105"/>
                <a:gd name="connsiteX3" fmla="*/ 0 w 10377"/>
                <a:gd name="connsiteY3" fmla="*/ 9790 h 10105"/>
                <a:gd name="connsiteX4" fmla="*/ 1439 w 10377"/>
                <a:gd name="connsiteY4" fmla="*/ 0 h 1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7" h="10105">
                  <a:moveTo>
                    <a:pt x="1439" y="0"/>
                  </a:moveTo>
                  <a:lnTo>
                    <a:pt x="10377" y="18"/>
                  </a:lnTo>
                  <a:lnTo>
                    <a:pt x="8864" y="10105"/>
                  </a:lnTo>
                  <a:lnTo>
                    <a:pt x="0" y="9790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127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ROBOTO"/>
              </a:endParaRPr>
            </a:p>
          </p:txBody>
        </p:sp>
        <p:sp>
          <p:nvSpPr>
            <p:cNvPr id="22" name="Равнобедренный треугольник 21"/>
            <p:cNvSpPr/>
            <p:nvPr/>
          </p:nvSpPr>
          <p:spPr>
            <a:xfrm rot="16682738">
              <a:off x="8389160" y="1863818"/>
              <a:ext cx="4481403" cy="3815980"/>
            </a:xfrm>
            <a:custGeom>
              <a:avLst/>
              <a:gdLst>
                <a:gd name="connsiteX0" fmla="*/ 0 w 4557010"/>
                <a:gd name="connsiteY0" fmla="*/ 3741596 h 3741596"/>
                <a:gd name="connsiteX1" fmla="*/ 2278505 w 4557010"/>
                <a:gd name="connsiteY1" fmla="*/ 0 h 3741596"/>
                <a:gd name="connsiteX2" fmla="*/ 4557010 w 4557010"/>
                <a:gd name="connsiteY2" fmla="*/ 3741596 h 3741596"/>
                <a:gd name="connsiteX3" fmla="*/ 0 w 4557010"/>
                <a:gd name="connsiteY3" fmla="*/ 3741596 h 3741596"/>
                <a:gd name="connsiteX0" fmla="*/ 0 w 4866057"/>
                <a:gd name="connsiteY0" fmla="*/ 3976199 h 3976199"/>
                <a:gd name="connsiteX1" fmla="*/ 2587552 w 4866057"/>
                <a:gd name="connsiteY1" fmla="*/ 0 h 3976199"/>
                <a:gd name="connsiteX2" fmla="*/ 4866057 w 4866057"/>
                <a:gd name="connsiteY2" fmla="*/ 3741596 h 3976199"/>
                <a:gd name="connsiteX3" fmla="*/ 0 w 4866057"/>
                <a:gd name="connsiteY3" fmla="*/ 3976199 h 3976199"/>
                <a:gd name="connsiteX0" fmla="*/ 0 w 4602733"/>
                <a:gd name="connsiteY0" fmla="*/ 3577701 h 3741596"/>
                <a:gd name="connsiteX1" fmla="*/ 2324228 w 4602733"/>
                <a:gd name="connsiteY1" fmla="*/ 0 h 3741596"/>
                <a:gd name="connsiteX2" fmla="*/ 4602733 w 4602733"/>
                <a:gd name="connsiteY2" fmla="*/ 3741596 h 3741596"/>
                <a:gd name="connsiteX3" fmla="*/ 0 w 4602733"/>
                <a:gd name="connsiteY3" fmla="*/ 3577701 h 3741596"/>
                <a:gd name="connsiteX0" fmla="*/ 0 w 4322277"/>
                <a:gd name="connsiteY0" fmla="*/ 3577701 h 3577701"/>
                <a:gd name="connsiteX1" fmla="*/ 2324228 w 4322277"/>
                <a:gd name="connsiteY1" fmla="*/ 0 h 3577701"/>
                <a:gd name="connsiteX2" fmla="*/ 4322277 w 4322277"/>
                <a:gd name="connsiteY2" fmla="*/ 2989584 h 3577701"/>
                <a:gd name="connsiteX3" fmla="*/ 0 w 4322277"/>
                <a:gd name="connsiteY3" fmla="*/ 3577701 h 3577701"/>
                <a:gd name="connsiteX0" fmla="*/ 0 w 4370557"/>
                <a:gd name="connsiteY0" fmla="*/ 3577701 h 3577701"/>
                <a:gd name="connsiteX1" fmla="*/ 2324228 w 4370557"/>
                <a:gd name="connsiteY1" fmla="*/ 0 h 3577701"/>
                <a:gd name="connsiteX2" fmla="*/ 4370557 w 4370557"/>
                <a:gd name="connsiteY2" fmla="*/ 3080337 h 3577701"/>
                <a:gd name="connsiteX3" fmla="*/ 0 w 4370557"/>
                <a:gd name="connsiteY3" fmla="*/ 3577701 h 3577701"/>
                <a:gd name="connsiteX0" fmla="*/ 0 w 4373117"/>
                <a:gd name="connsiteY0" fmla="*/ 3650842 h 3650842"/>
                <a:gd name="connsiteX1" fmla="*/ 2326788 w 4373117"/>
                <a:gd name="connsiteY1" fmla="*/ 0 h 3650842"/>
                <a:gd name="connsiteX2" fmla="*/ 4373117 w 4373117"/>
                <a:gd name="connsiteY2" fmla="*/ 3080337 h 3650842"/>
                <a:gd name="connsiteX3" fmla="*/ 0 w 4373117"/>
                <a:gd name="connsiteY3" fmla="*/ 3650842 h 3650842"/>
                <a:gd name="connsiteX0" fmla="*/ 0 w 4428081"/>
                <a:gd name="connsiteY0" fmla="*/ 3694440 h 3694440"/>
                <a:gd name="connsiteX1" fmla="*/ 2381752 w 4428081"/>
                <a:gd name="connsiteY1" fmla="*/ 0 h 3694440"/>
                <a:gd name="connsiteX2" fmla="*/ 4428081 w 4428081"/>
                <a:gd name="connsiteY2" fmla="*/ 3080337 h 3694440"/>
                <a:gd name="connsiteX3" fmla="*/ 0 w 4428081"/>
                <a:gd name="connsiteY3" fmla="*/ 3694440 h 3694440"/>
                <a:gd name="connsiteX0" fmla="*/ 0 w 4403930"/>
                <a:gd name="connsiteY0" fmla="*/ 3694440 h 3694440"/>
                <a:gd name="connsiteX1" fmla="*/ 2381752 w 4403930"/>
                <a:gd name="connsiteY1" fmla="*/ 0 h 3694440"/>
                <a:gd name="connsiteX2" fmla="*/ 4403930 w 4403930"/>
                <a:gd name="connsiteY2" fmla="*/ 3061908 h 3694440"/>
                <a:gd name="connsiteX3" fmla="*/ 0 w 4403930"/>
                <a:gd name="connsiteY3" fmla="*/ 3694440 h 3694440"/>
                <a:gd name="connsiteX0" fmla="*/ 0 w 4414511"/>
                <a:gd name="connsiteY0" fmla="*/ 3695958 h 3695958"/>
                <a:gd name="connsiteX1" fmla="*/ 2392333 w 4414511"/>
                <a:gd name="connsiteY1" fmla="*/ 0 h 3695958"/>
                <a:gd name="connsiteX2" fmla="*/ 4414511 w 4414511"/>
                <a:gd name="connsiteY2" fmla="*/ 3061908 h 3695958"/>
                <a:gd name="connsiteX3" fmla="*/ 0 w 4414511"/>
                <a:gd name="connsiteY3" fmla="*/ 3695958 h 3695958"/>
                <a:gd name="connsiteX0" fmla="*/ 0 w 4366096"/>
                <a:gd name="connsiteY0" fmla="*/ 3695958 h 3695958"/>
                <a:gd name="connsiteX1" fmla="*/ 2392333 w 4366096"/>
                <a:gd name="connsiteY1" fmla="*/ 0 h 3695958"/>
                <a:gd name="connsiteX2" fmla="*/ 4366096 w 4366096"/>
                <a:gd name="connsiteY2" fmla="*/ 3101688 h 3695958"/>
                <a:gd name="connsiteX3" fmla="*/ 0 w 4366096"/>
                <a:gd name="connsiteY3" fmla="*/ 3695958 h 3695958"/>
                <a:gd name="connsiteX0" fmla="*/ 0 w 4366096"/>
                <a:gd name="connsiteY0" fmla="*/ 3663765 h 3663765"/>
                <a:gd name="connsiteX1" fmla="*/ 2396820 w 4366096"/>
                <a:gd name="connsiteY1" fmla="*/ 0 h 3663765"/>
                <a:gd name="connsiteX2" fmla="*/ 4366096 w 4366096"/>
                <a:gd name="connsiteY2" fmla="*/ 3069495 h 3663765"/>
                <a:gd name="connsiteX3" fmla="*/ 0 w 4366096"/>
                <a:gd name="connsiteY3" fmla="*/ 3663765 h 3663765"/>
                <a:gd name="connsiteX0" fmla="*/ 0 w 4361170"/>
                <a:gd name="connsiteY0" fmla="*/ 3699116 h 3699116"/>
                <a:gd name="connsiteX1" fmla="*/ 2391894 w 4361170"/>
                <a:gd name="connsiteY1" fmla="*/ 0 h 3699116"/>
                <a:gd name="connsiteX2" fmla="*/ 4361170 w 4361170"/>
                <a:gd name="connsiteY2" fmla="*/ 3069495 h 3699116"/>
                <a:gd name="connsiteX3" fmla="*/ 0 w 4361170"/>
                <a:gd name="connsiteY3" fmla="*/ 3699116 h 3699116"/>
                <a:gd name="connsiteX0" fmla="*/ 0 w 4361170"/>
                <a:gd name="connsiteY0" fmla="*/ 3699116 h 3699116"/>
                <a:gd name="connsiteX1" fmla="*/ 2391894 w 4361170"/>
                <a:gd name="connsiteY1" fmla="*/ 0 h 3699116"/>
                <a:gd name="connsiteX2" fmla="*/ 4361170 w 4361170"/>
                <a:gd name="connsiteY2" fmla="*/ 3069495 h 3699116"/>
                <a:gd name="connsiteX3" fmla="*/ 0 w 4361170"/>
                <a:gd name="connsiteY3" fmla="*/ 3699116 h 3699116"/>
                <a:gd name="connsiteX0" fmla="*/ 0 w 4389564"/>
                <a:gd name="connsiteY0" fmla="*/ 3747633 h 3747633"/>
                <a:gd name="connsiteX1" fmla="*/ 2420288 w 4389564"/>
                <a:gd name="connsiteY1" fmla="*/ 0 h 3747633"/>
                <a:gd name="connsiteX2" fmla="*/ 4389564 w 4389564"/>
                <a:gd name="connsiteY2" fmla="*/ 3069495 h 3747633"/>
                <a:gd name="connsiteX3" fmla="*/ 0 w 4389564"/>
                <a:gd name="connsiteY3" fmla="*/ 3747633 h 3747633"/>
                <a:gd name="connsiteX0" fmla="*/ 0 w 4437549"/>
                <a:gd name="connsiteY0" fmla="*/ 3747633 h 3747633"/>
                <a:gd name="connsiteX1" fmla="*/ 2420288 w 4437549"/>
                <a:gd name="connsiteY1" fmla="*/ 0 h 3747633"/>
                <a:gd name="connsiteX2" fmla="*/ 4437549 w 4437549"/>
                <a:gd name="connsiteY2" fmla="*/ 3098204 h 3747633"/>
                <a:gd name="connsiteX3" fmla="*/ 0 w 4437549"/>
                <a:gd name="connsiteY3" fmla="*/ 3747633 h 3747633"/>
                <a:gd name="connsiteX0" fmla="*/ 0 w 4438768"/>
                <a:gd name="connsiteY0" fmla="*/ 3747633 h 3747633"/>
                <a:gd name="connsiteX1" fmla="*/ 2420288 w 4438768"/>
                <a:gd name="connsiteY1" fmla="*/ 0 h 3747633"/>
                <a:gd name="connsiteX2" fmla="*/ 4438768 w 4438768"/>
                <a:gd name="connsiteY2" fmla="*/ 3106921 h 3747633"/>
                <a:gd name="connsiteX3" fmla="*/ 0 w 4438768"/>
                <a:gd name="connsiteY3" fmla="*/ 3747633 h 3747633"/>
                <a:gd name="connsiteX0" fmla="*/ 0 w 4172272"/>
                <a:gd name="connsiteY0" fmla="*/ 3747633 h 3747633"/>
                <a:gd name="connsiteX1" fmla="*/ 2420288 w 4172272"/>
                <a:gd name="connsiteY1" fmla="*/ 0 h 3747633"/>
                <a:gd name="connsiteX2" fmla="*/ 4172272 w 4172272"/>
                <a:gd name="connsiteY2" fmla="*/ 3078646 h 3747633"/>
                <a:gd name="connsiteX3" fmla="*/ 0 w 4172272"/>
                <a:gd name="connsiteY3" fmla="*/ 3747633 h 3747633"/>
                <a:gd name="connsiteX0" fmla="*/ 0 w 4276377"/>
                <a:gd name="connsiteY0" fmla="*/ 3747633 h 3747633"/>
                <a:gd name="connsiteX1" fmla="*/ 2420288 w 4276377"/>
                <a:gd name="connsiteY1" fmla="*/ 0 h 3747633"/>
                <a:gd name="connsiteX2" fmla="*/ 4276377 w 4276377"/>
                <a:gd name="connsiteY2" fmla="*/ 3119070 h 3747633"/>
                <a:gd name="connsiteX3" fmla="*/ 0 w 4276377"/>
                <a:gd name="connsiteY3" fmla="*/ 3747633 h 3747633"/>
                <a:gd name="connsiteX0" fmla="*/ 0 w 4352968"/>
                <a:gd name="connsiteY0" fmla="*/ 3747633 h 3747633"/>
                <a:gd name="connsiteX1" fmla="*/ 2420288 w 4352968"/>
                <a:gd name="connsiteY1" fmla="*/ 0 h 3747633"/>
                <a:gd name="connsiteX2" fmla="*/ 4352968 w 4352968"/>
                <a:gd name="connsiteY2" fmla="*/ 3119186 h 3747633"/>
                <a:gd name="connsiteX3" fmla="*/ 0 w 4352968"/>
                <a:gd name="connsiteY3" fmla="*/ 3747633 h 374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2968" h="3747633">
                  <a:moveTo>
                    <a:pt x="0" y="3747633"/>
                  </a:moveTo>
                  <a:lnTo>
                    <a:pt x="2420288" y="0"/>
                  </a:lnTo>
                  <a:lnTo>
                    <a:pt x="4352968" y="3119186"/>
                  </a:lnTo>
                  <a:lnTo>
                    <a:pt x="0" y="3747633"/>
                  </a:lnTo>
                  <a:close/>
                </a:path>
              </a:pathLst>
            </a:custGeom>
            <a:solidFill>
              <a:srgbClr val="127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Блок-схема: процесс 22"/>
            <p:cNvSpPr/>
            <p:nvPr/>
          </p:nvSpPr>
          <p:spPr>
            <a:xfrm rot="8286307">
              <a:off x="4300845" y="-104658"/>
              <a:ext cx="2448286" cy="10321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84"/>
                <a:gd name="connsiteX1" fmla="*/ 10000 w 10000"/>
                <a:gd name="connsiteY1" fmla="*/ 0 h 10084"/>
                <a:gd name="connsiteX2" fmla="*/ 10000 w 10000"/>
                <a:gd name="connsiteY2" fmla="*/ 10000 h 10084"/>
                <a:gd name="connsiteX3" fmla="*/ 4151 w 10000"/>
                <a:gd name="connsiteY3" fmla="*/ 10084 h 10084"/>
                <a:gd name="connsiteX4" fmla="*/ 0 w 10000"/>
                <a:gd name="connsiteY4" fmla="*/ 0 h 10084"/>
                <a:gd name="connsiteX0" fmla="*/ 0 w 10000"/>
                <a:gd name="connsiteY0" fmla="*/ 0 h 10065"/>
                <a:gd name="connsiteX1" fmla="*/ 10000 w 10000"/>
                <a:gd name="connsiteY1" fmla="*/ 0 h 10065"/>
                <a:gd name="connsiteX2" fmla="*/ 10000 w 10000"/>
                <a:gd name="connsiteY2" fmla="*/ 10000 h 10065"/>
                <a:gd name="connsiteX3" fmla="*/ 3996 w 10000"/>
                <a:gd name="connsiteY3" fmla="*/ 10065 h 10065"/>
                <a:gd name="connsiteX4" fmla="*/ 0 w 10000"/>
                <a:gd name="connsiteY4" fmla="*/ 0 h 10065"/>
                <a:gd name="connsiteX0" fmla="*/ 0 w 10000"/>
                <a:gd name="connsiteY0" fmla="*/ 0 h 10076"/>
                <a:gd name="connsiteX1" fmla="*/ 10000 w 10000"/>
                <a:gd name="connsiteY1" fmla="*/ 0 h 10076"/>
                <a:gd name="connsiteX2" fmla="*/ 10000 w 10000"/>
                <a:gd name="connsiteY2" fmla="*/ 10000 h 10076"/>
                <a:gd name="connsiteX3" fmla="*/ 4336 w 10000"/>
                <a:gd name="connsiteY3" fmla="*/ 10076 h 10076"/>
                <a:gd name="connsiteX4" fmla="*/ 0 w 10000"/>
                <a:gd name="connsiteY4" fmla="*/ 0 h 10076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4322 w 10000"/>
                <a:gd name="connsiteY3" fmla="*/ 9603 h 10000"/>
                <a:gd name="connsiteX4" fmla="*/ 0 w 10000"/>
                <a:gd name="connsiteY4" fmla="*/ 0 h 10000"/>
                <a:gd name="connsiteX0" fmla="*/ 0 w 9943"/>
                <a:gd name="connsiteY0" fmla="*/ 0 h 10170"/>
                <a:gd name="connsiteX1" fmla="*/ 9943 w 9943"/>
                <a:gd name="connsiteY1" fmla="*/ 170 h 10170"/>
                <a:gd name="connsiteX2" fmla="*/ 9943 w 9943"/>
                <a:gd name="connsiteY2" fmla="*/ 10170 h 10170"/>
                <a:gd name="connsiteX3" fmla="*/ 4265 w 9943"/>
                <a:gd name="connsiteY3" fmla="*/ 9773 h 10170"/>
                <a:gd name="connsiteX4" fmla="*/ 0 w 9943"/>
                <a:gd name="connsiteY4" fmla="*/ 0 h 10170"/>
                <a:gd name="connsiteX0" fmla="*/ 0 w 10000"/>
                <a:gd name="connsiteY0" fmla="*/ 0 h 10000"/>
                <a:gd name="connsiteX1" fmla="*/ 10000 w 10000"/>
                <a:gd name="connsiteY1" fmla="*/ 167 h 10000"/>
                <a:gd name="connsiteX2" fmla="*/ 10000 w 10000"/>
                <a:gd name="connsiteY2" fmla="*/ 10000 h 10000"/>
                <a:gd name="connsiteX3" fmla="*/ 4408 w 10000"/>
                <a:gd name="connsiteY3" fmla="*/ 9431 h 10000"/>
                <a:gd name="connsiteX4" fmla="*/ 0 w 10000"/>
                <a:gd name="connsiteY4" fmla="*/ 0 h 10000"/>
                <a:gd name="connsiteX0" fmla="*/ 0 w 9848"/>
                <a:gd name="connsiteY0" fmla="*/ 0 h 10426"/>
                <a:gd name="connsiteX1" fmla="*/ 9848 w 9848"/>
                <a:gd name="connsiteY1" fmla="*/ 593 h 10426"/>
                <a:gd name="connsiteX2" fmla="*/ 9848 w 9848"/>
                <a:gd name="connsiteY2" fmla="*/ 10426 h 10426"/>
                <a:gd name="connsiteX3" fmla="*/ 4256 w 9848"/>
                <a:gd name="connsiteY3" fmla="*/ 9857 h 10426"/>
                <a:gd name="connsiteX4" fmla="*/ 0 w 9848"/>
                <a:gd name="connsiteY4" fmla="*/ 0 h 10426"/>
                <a:gd name="connsiteX0" fmla="*/ 0 w 10000"/>
                <a:gd name="connsiteY0" fmla="*/ 0 h 10000"/>
                <a:gd name="connsiteX1" fmla="*/ 10000 w 10000"/>
                <a:gd name="connsiteY1" fmla="*/ 569 h 10000"/>
                <a:gd name="connsiteX2" fmla="*/ 10000 w 10000"/>
                <a:gd name="connsiteY2" fmla="*/ 10000 h 10000"/>
                <a:gd name="connsiteX3" fmla="*/ 4322 w 10000"/>
                <a:gd name="connsiteY3" fmla="*/ 9454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569 h 10000"/>
                <a:gd name="connsiteX2" fmla="*/ 10000 w 10000"/>
                <a:gd name="connsiteY2" fmla="*/ 10000 h 10000"/>
                <a:gd name="connsiteX3" fmla="*/ 4477 w 10000"/>
                <a:gd name="connsiteY3" fmla="*/ 9434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569"/>
                  </a:lnTo>
                  <a:lnTo>
                    <a:pt x="10000" y="10000"/>
                  </a:lnTo>
                  <a:lnTo>
                    <a:pt x="4477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7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Блок-схема: процесс 23"/>
            <p:cNvSpPr/>
            <p:nvPr/>
          </p:nvSpPr>
          <p:spPr>
            <a:xfrm rot="3911834">
              <a:off x="5862737" y="-1022879"/>
              <a:ext cx="4054762" cy="416248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3122 w 10000"/>
                <a:gd name="connsiteY0" fmla="*/ 284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3122 w 10000"/>
                <a:gd name="connsiteY4" fmla="*/ 2843 h 10000"/>
                <a:gd name="connsiteX0" fmla="*/ 3180 w 10058"/>
                <a:gd name="connsiteY0" fmla="*/ 2843 h 10000"/>
                <a:gd name="connsiteX1" fmla="*/ 10058 w 10058"/>
                <a:gd name="connsiteY1" fmla="*/ 0 h 10000"/>
                <a:gd name="connsiteX2" fmla="*/ 10058 w 10058"/>
                <a:gd name="connsiteY2" fmla="*/ 10000 h 10000"/>
                <a:gd name="connsiteX3" fmla="*/ 0 w 10058"/>
                <a:gd name="connsiteY3" fmla="*/ 9682 h 10000"/>
                <a:gd name="connsiteX4" fmla="*/ 3180 w 10058"/>
                <a:gd name="connsiteY4" fmla="*/ 2843 h 10000"/>
                <a:gd name="connsiteX0" fmla="*/ 3086 w 10058"/>
                <a:gd name="connsiteY0" fmla="*/ 2917 h 10000"/>
                <a:gd name="connsiteX1" fmla="*/ 10058 w 10058"/>
                <a:gd name="connsiteY1" fmla="*/ 0 h 10000"/>
                <a:gd name="connsiteX2" fmla="*/ 10058 w 10058"/>
                <a:gd name="connsiteY2" fmla="*/ 10000 h 10000"/>
                <a:gd name="connsiteX3" fmla="*/ 0 w 10058"/>
                <a:gd name="connsiteY3" fmla="*/ 9682 h 10000"/>
                <a:gd name="connsiteX4" fmla="*/ 3086 w 10058"/>
                <a:gd name="connsiteY4" fmla="*/ 2917 h 10000"/>
                <a:gd name="connsiteX0" fmla="*/ 3088 w 10060"/>
                <a:gd name="connsiteY0" fmla="*/ 2917 h 10000"/>
                <a:gd name="connsiteX1" fmla="*/ 10060 w 10060"/>
                <a:gd name="connsiteY1" fmla="*/ 0 h 10000"/>
                <a:gd name="connsiteX2" fmla="*/ 10060 w 10060"/>
                <a:gd name="connsiteY2" fmla="*/ 10000 h 10000"/>
                <a:gd name="connsiteX3" fmla="*/ 0 w 10060"/>
                <a:gd name="connsiteY3" fmla="*/ 9623 h 10000"/>
                <a:gd name="connsiteX4" fmla="*/ 3088 w 10060"/>
                <a:gd name="connsiteY4" fmla="*/ 2917 h 10000"/>
                <a:gd name="connsiteX0" fmla="*/ 3088 w 10060"/>
                <a:gd name="connsiteY0" fmla="*/ 2917 h 10000"/>
                <a:gd name="connsiteX1" fmla="*/ 10060 w 10060"/>
                <a:gd name="connsiteY1" fmla="*/ 0 h 10000"/>
                <a:gd name="connsiteX2" fmla="*/ 10060 w 10060"/>
                <a:gd name="connsiteY2" fmla="*/ 10000 h 10000"/>
                <a:gd name="connsiteX3" fmla="*/ 0 w 10060"/>
                <a:gd name="connsiteY3" fmla="*/ 9623 h 10000"/>
                <a:gd name="connsiteX4" fmla="*/ 3088 w 10060"/>
                <a:gd name="connsiteY4" fmla="*/ 2917 h 10000"/>
                <a:gd name="connsiteX0" fmla="*/ 3088 w 10060"/>
                <a:gd name="connsiteY0" fmla="*/ 2917 h 10121"/>
                <a:gd name="connsiteX1" fmla="*/ 10060 w 10060"/>
                <a:gd name="connsiteY1" fmla="*/ 0 h 10121"/>
                <a:gd name="connsiteX2" fmla="*/ 10060 w 10060"/>
                <a:gd name="connsiteY2" fmla="*/ 10000 h 10121"/>
                <a:gd name="connsiteX3" fmla="*/ 0 w 10060"/>
                <a:gd name="connsiteY3" fmla="*/ 9623 h 10121"/>
                <a:gd name="connsiteX4" fmla="*/ 3088 w 10060"/>
                <a:gd name="connsiteY4" fmla="*/ 2917 h 10121"/>
                <a:gd name="connsiteX0" fmla="*/ 3128 w 10060"/>
                <a:gd name="connsiteY0" fmla="*/ 2935 h 10121"/>
                <a:gd name="connsiteX1" fmla="*/ 10060 w 10060"/>
                <a:gd name="connsiteY1" fmla="*/ 0 h 10121"/>
                <a:gd name="connsiteX2" fmla="*/ 10060 w 10060"/>
                <a:gd name="connsiteY2" fmla="*/ 10000 h 10121"/>
                <a:gd name="connsiteX3" fmla="*/ 0 w 10060"/>
                <a:gd name="connsiteY3" fmla="*/ 9623 h 10121"/>
                <a:gd name="connsiteX4" fmla="*/ 3128 w 10060"/>
                <a:gd name="connsiteY4" fmla="*/ 2935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" h="10121">
                  <a:moveTo>
                    <a:pt x="3128" y="2935"/>
                  </a:moveTo>
                  <a:lnTo>
                    <a:pt x="10060" y="0"/>
                  </a:lnTo>
                  <a:lnTo>
                    <a:pt x="10060" y="10000"/>
                  </a:lnTo>
                  <a:cubicBezTo>
                    <a:pt x="6707" y="9874"/>
                    <a:pt x="3064" y="10551"/>
                    <a:pt x="0" y="9623"/>
                  </a:cubicBezTo>
                  <a:lnTo>
                    <a:pt x="3128" y="2935"/>
                  </a:lnTo>
                  <a:close/>
                </a:path>
              </a:pathLst>
            </a:custGeom>
            <a:solidFill>
              <a:srgbClr val="127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авнобедренный треугольник 24"/>
            <p:cNvSpPr/>
            <p:nvPr/>
          </p:nvSpPr>
          <p:spPr>
            <a:xfrm rot="10800000">
              <a:off x="8873317" y="-34841"/>
              <a:ext cx="6122553" cy="1894114"/>
            </a:xfrm>
            <a:custGeom>
              <a:avLst/>
              <a:gdLst>
                <a:gd name="connsiteX0" fmla="*/ 0 w 4032496"/>
                <a:gd name="connsiteY0" fmla="*/ 1861457 h 1861457"/>
                <a:gd name="connsiteX1" fmla="*/ 2016248 w 4032496"/>
                <a:gd name="connsiteY1" fmla="*/ 0 h 1861457"/>
                <a:gd name="connsiteX2" fmla="*/ 4032496 w 4032496"/>
                <a:gd name="connsiteY2" fmla="*/ 1861457 h 1861457"/>
                <a:gd name="connsiteX3" fmla="*/ 0 w 4032496"/>
                <a:gd name="connsiteY3" fmla="*/ 1861457 h 1861457"/>
                <a:gd name="connsiteX0" fmla="*/ 0 w 4076039"/>
                <a:gd name="connsiteY0" fmla="*/ 1861457 h 1861457"/>
                <a:gd name="connsiteX1" fmla="*/ 2016248 w 4076039"/>
                <a:gd name="connsiteY1" fmla="*/ 0 h 1861457"/>
                <a:gd name="connsiteX2" fmla="*/ 4076039 w 4076039"/>
                <a:gd name="connsiteY2" fmla="*/ 1861457 h 1861457"/>
                <a:gd name="connsiteX3" fmla="*/ 0 w 4076039"/>
                <a:gd name="connsiteY3" fmla="*/ 1861457 h 1861457"/>
                <a:gd name="connsiteX0" fmla="*/ 0 w 6100782"/>
                <a:gd name="connsiteY0" fmla="*/ 1872342 h 1872342"/>
                <a:gd name="connsiteX1" fmla="*/ 4040991 w 6100782"/>
                <a:gd name="connsiteY1" fmla="*/ 0 h 1872342"/>
                <a:gd name="connsiteX2" fmla="*/ 6100782 w 6100782"/>
                <a:gd name="connsiteY2" fmla="*/ 1861457 h 1872342"/>
                <a:gd name="connsiteX3" fmla="*/ 0 w 6100782"/>
                <a:gd name="connsiteY3" fmla="*/ 1872342 h 1872342"/>
                <a:gd name="connsiteX0" fmla="*/ 0 w 6122553"/>
                <a:gd name="connsiteY0" fmla="*/ 1872342 h 1894114"/>
                <a:gd name="connsiteX1" fmla="*/ 4040991 w 6122553"/>
                <a:gd name="connsiteY1" fmla="*/ 0 h 1894114"/>
                <a:gd name="connsiteX2" fmla="*/ 6122553 w 6122553"/>
                <a:gd name="connsiteY2" fmla="*/ 1894114 h 1894114"/>
                <a:gd name="connsiteX3" fmla="*/ 0 w 6122553"/>
                <a:gd name="connsiteY3" fmla="*/ 1872342 h 189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2553" h="1894114">
                  <a:moveTo>
                    <a:pt x="0" y="1872342"/>
                  </a:moveTo>
                  <a:lnTo>
                    <a:pt x="4040991" y="0"/>
                  </a:lnTo>
                  <a:lnTo>
                    <a:pt x="6122553" y="1894114"/>
                  </a:lnTo>
                  <a:lnTo>
                    <a:pt x="0" y="1872342"/>
                  </a:lnTo>
                  <a:close/>
                </a:path>
              </a:pathLst>
            </a:custGeom>
            <a:solidFill>
              <a:srgbClr val="127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9" name="Равнобедренный треугольник 28"/>
          <p:cNvSpPr/>
          <p:nvPr/>
        </p:nvSpPr>
        <p:spPr>
          <a:xfrm rot="10800000">
            <a:off x="359203" y="2430180"/>
            <a:ext cx="783771" cy="461934"/>
          </a:xfrm>
          <a:prstGeom prst="triangle">
            <a:avLst/>
          </a:prstGeom>
          <a:solidFill>
            <a:srgbClr val="127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99371" y="2785222"/>
            <a:ext cx="6364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cs typeface="Arial" panose="020B0604020202020204" pitchFamily="34" charset="0"/>
              </a:rPr>
              <a:t>Шифрование</a:t>
            </a:r>
            <a:endParaRPr lang="en-US" sz="4400" dirty="0" smtClean="0">
              <a:cs typeface="Arial" panose="020B0604020202020204" pitchFamily="34" charset="0"/>
            </a:endParaRPr>
          </a:p>
          <a:p>
            <a:r>
              <a:rPr lang="ru-RU" sz="4400" dirty="0" smtClean="0">
                <a:cs typeface="Arial" panose="020B0604020202020204" pitchFamily="34" charset="0"/>
              </a:rPr>
              <a:t>на языке </a:t>
            </a:r>
            <a:r>
              <a:rPr lang="en-US" sz="4400" dirty="0" smtClean="0">
                <a:cs typeface="Arial" panose="020B0604020202020204" pitchFamily="34" charset="0"/>
              </a:rPr>
              <a:t>Python</a:t>
            </a:r>
            <a:endParaRPr lang="ru-RU" sz="4400" dirty="0">
              <a:cs typeface="Arial" panose="020B0604020202020204" pitchFamily="34" charset="0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904" y="99877"/>
            <a:ext cx="1726623" cy="1350039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4656516" y="6085792"/>
            <a:ext cx="2375117" cy="923330"/>
            <a:chOff x="4839414" y="5974841"/>
            <a:chExt cx="2375117" cy="923330"/>
          </a:xfrm>
        </p:grpSpPr>
        <p:sp>
          <p:nvSpPr>
            <p:cNvPr id="33" name="TextBox 32"/>
            <p:cNvSpPr txBox="1"/>
            <p:nvPr/>
          </p:nvSpPr>
          <p:spPr>
            <a:xfrm>
              <a:off x="4839414" y="5974841"/>
              <a:ext cx="23751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cs typeface="Arial" panose="020B0604020202020204" pitchFamily="34" charset="0"/>
                </a:rPr>
                <a:t>ЦЦОД </a:t>
              </a:r>
              <a:r>
                <a:rPr lang="en-US" b="1" dirty="0">
                  <a:cs typeface="Arial" panose="020B0604020202020204" pitchFamily="34" charset="0"/>
                </a:rPr>
                <a:t>IT-</a:t>
              </a:r>
              <a:r>
                <a:rPr lang="ru-RU" b="1" dirty="0" smtClean="0">
                  <a:cs typeface="Arial" panose="020B0604020202020204" pitchFamily="34" charset="0"/>
                </a:rPr>
                <a:t>Куб.</a:t>
              </a:r>
              <a:r>
                <a:rPr lang="en-US" b="1" dirty="0">
                  <a:cs typeface="Arial" panose="020B0604020202020204" pitchFamily="34" charset="0"/>
                </a:rPr>
                <a:t> </a:t>
              </a:r>
              <a:r>
                <a:rPr lang="ru-RU" b="1" dirty="0" smtClean="0">
                  <a:cs typeface="Arial" panose="020B0604020202020204" pitchFamily="34" charset="0"/>
                </a:rPr>
                <a:t>г. Ядрин</a:t>
              </a:r>
              <a:r>
                <a:rPr lang="en-US" b="1" dirty="0" smtClean="0">
                  <a:cs typeface="Arial" panose="020B0604020202020204" pitchFamily="34" charset="0"/>
                </a:rPr>
                <a:t> </a:t>
              </a:r>
              <a:r>
                <a:rPr lang="ru-RU" b="1" dirty="0" smtClean="0">
                  <a:cs typeface="Arial" panose="020B0604020202020204" pitchFamily="34" charset="0"/>
                </a:rPr>
                <a:t>2023</a:t>
              </a:r>
              <a:endParaRPr lang="ru-RU" b="1" dirty="0" smtClean="0">
                <a:effectLst/>
                <a:cs typeface="Arial" panose="020B0604020202020204" pitchFamily="34" charset="0"/>
              </a:endParaRPr>
            </a:p>
            <a:p>
              <a:endParaRPr lang="ru-RU" dirty="0"/>
            </a:p>
          </p:txBody>
        </p: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4839414" y="6556664"/>
              <a:ext cx="2375117" cy="8352"/>
            </a:xfrm>
            <a:prstGeom prst="line">
              <a:avLst/>
            </a:prstGeom>
            <a:ln w="31750">
              <a:solidFill>
                <a:srgbClr val="0B55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Прямоугольный треугольник 2"/>
          <p:cNvSpPr/>
          <p:nvPr/>
        </p:nvSpPr>
        <p:spPr>
          <a:xfrm rot="10800000" flipH="1">
            <a:off x="12192000" y="-107788"/>
            <a:ext cx="3077536" cy="1557704"/>
          </a:xfrm>
          <a:custGeom>
            <a:avLst/>
            <a:gdLst>
              <a:gd name="connsiteX0" fmla="*/ 0 w 2791786"/>
              <a:gd name="connsiteY0" fmla="*/ 1317704 h 1317704"/>
              <a:gd name="connsiteX1" fmla="*/ 0 w 2791786"/>
              <a:gd name="connsiteY1" fmla="*/ 0 h 1317704"/>
              <a:gd name="connsiteX2" fmla="*/ 2791786 w 2791786"/>
              <a:gd name="connsiteY2" fmla="*/ 1317704 h 1317704"/>
              <a:gd name="connsiteX3" fmla="*/ 0 w 2791786"/>
              <a:gd name="connsiteY3" fmla="*/ 1317704 h 1317704"/>
              <a:gd name="connsiteX0" fmla="*/ 0 w 3077536"/>
              <a:gd name="connsiteY0" fmla="*/ 1317704 h 1393904"/>
              <a:gd name="connsiteX1" fmla="*/ 0 w 3077536"/>
              <a:gd name="connsiteY1" fmla="*/ 0 h 1393904"/>
              <a:gd name="connsiteX2" fmla="*/ 3077536 w 3077536"/>
              <a:gd name="connsiteY2" fmla="*/ 1393904 h 1393904"/>
              <a:gd name="connsiteX3" fmla="*/ 0 w 3077536"/>
              <a:gd name="connsiteY3" fmla="*/ 1317704 h 1393904"/>
              <a:gd name="connsiteX0" fmla="*/ 0 w 3077536"/>
              <a:gd name="connsiteY0" fmla="*/ 1470104 h 1546304"/>
              <a:gd name="connsiteX1" fmla="*/ 38100 w 3077536"/>
              <a:gd name="connsiteY1" fmla="*/ 0 h 1546304"/>
              <a:gd name="connsiteX2" fmla="*/ 3077536 w 3077536"/>
              <a:gd name="connsiteY2" fmla="*/ 1546304 h 1546304"/>
              <a:gd name="connsiteX3" fmla="*/ 0 w 3077536"/>
              <a:gd name="connsiteY3" fmla="*/ 1470104 h 15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536" h="1546304">
                <a:moveTo>
                  <a:pt x="0" y="1470104"/>
                </a:moveTo>
                <a:lnTo>
                  <a:pt x="38100" y="0"/>
                </a:lnTo>
                <a:lnTo>
                  <a:pt x="3077536" y="1546304"/>
                </a:lnTo>
                <a:lnTo>
                  <a:pt x="0" y="147010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1853530" y="6333623"/>
            <a:ext cx="65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1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17049" y="5295005"/>
            <a:ext cx="3271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Руководитель проекта</a:t>
            </a:r>
            <a:r>
              <a:rPr lang="en-US" sz="2000" b="1" dirty="0" smtClean="0"/>
              <a:t>:</a:t>
            </a:r>
          </a:p>
          <a:p>
            <a:r>
              <a:rPr lang="ru-RU" sz="2000" b="1" dirty="0" smtClean="0"/>
              <a:t>Волков Алексей Александрович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3038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900" y="616793"/>
            <a:ext cx="522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25913" algn="l"/>
              </a:tabLst>
            </a:pPr>
            <a:r>
              <a:rPr lang="ru-RU" sz="2000" b="1" dirty="0" smtClean="0"/>
              <a:t>Список участников проекта: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2900" y="1145511"/>
            <a:ext cx="114651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Григорьева Дарья Алексеевна - Графический дизайн, функционал, 11 класс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Васильев Семен Александрович - Графический дизайн, функционал, 11 класс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err="1" smtClean="0"/>
              <a:t>Лапташкин</a:t>
            </a:r>
            <a:r>
              <a:rPr lang="ru-RU" dirty="0" smtClean="0"/>
              <a:t> Виталий Иванович - Логика построения программы, чистота кода, 11 класс </a:t>
            </a:r>
          </a:p>
          <a:p>
            <a:pPr marL="342900" indent="-342900">
              <a:buAutoNum type="arabicPeriod"/>
            </a:pPr>
            <a:r>
              <a:rPr lang="ru-RU" dirty="0" err="1" smtClean="0"/>
              <a:t>Дербенев</a:t>
            </a:r>
            <a:r>
              <a:rPr lang="ru-RU" dirty="0" smtClean="0"/>
              <a:t> Егор Владимирович - Логика построения программы, чистота кода, 11 класс </a:t>
            </a:r>
          </a:p>
          <a:p>
            <a:pPr marL="342900" indent="-342900">
              <a:buAutoNum type="arabicPeriod"/>
            </a:pPr>
            <a:r>
              <a:rPr lang="ru-RU" dirty="0" smtClean="0"/>
              <a:t>Александров Александр Константинович - Графический дизайн, теория шифрования, 11 класс 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/>
              <a:t>Бобылев Даниил Сергеевич - Графический дизайн, теория шифрования, 11 класс</a:t>
            </a:r>
            <a:r>
              <a:rPr lang="en-US" dirty="0" smtClean="0"/>
              <a:t> </a:t>
            </a:r>
            <a:endParaRPr lang="ru-RU" dirty="0" smtClean="0"/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Васильев Александр Юрьевич - теория шифрования</a:t>
            </a:r>
            <a:r>
              <a:rPr lang="en-US" dirty="0" smtClean="0"/>
              <a:t>, </a:t>
            </a:r>
            <a:r>
              <a:rPr lang="ru-RU" dirty="0" smtClean="0"/>
              <a:t>функционал ,11 класс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 flipV="1">
            <a:off x="691605" y="1016902"/>
            <a:ext cx="3745313" cy="61553"/>
          </a:xfrm>
          <a:prstGeom prst="roundRect">
            <a:avLst/>
          </a:prstGeom>
          <a:solidFill>
            <a:srgbClr val="127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B55B7"/>
              </a:solidFill>
            </a:endParaRPr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1382020" y="5931408"/>
            <a:ext cx="1984185" cy="926592"/>
          </a:xfrm>
          <a:prstGeom prst="triangle">
            <a:avLst/>
          </a:prstGeom>
          <a:solidFill>
            <a:srgbClr val="0B55B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>
            <a:off x="1613604" y="6211825"/>
            <a:ext cx="1521016" cy="646175"/>
          </a:xfrm>
          <a:prstGeom prst="triangle">
            <a:avLst/>
          </a:prstGeom>
          <a:solidFill>
            <a:srgbClr val="1272F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8581707" y="5931408"/>
            <a:ext cx="1984185" cy="926592"/>
          </a:xfrm>
          <a:prstGeom prst="triangle">
            <a:avLst/>
          </a:prstGeom>
          <a:solidFill>
            <a:srgbClr val="0B55B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/>
          <p:cNvSpPr/>
          <p:nvPr/>
        </p:nvSpPr>
        <p:spPr>
          <a:xfrm>
            <a:off x="8813291" y="6211825"/>
            <a:ext cx="1521016" cy="646175"/>
          </a:xfrm>
          <a:prstGeom prst="triangle">
            <a:avLst/>
          </a:prstGeom>
          <a:solidFill>
            <a:srgbClr val="1272F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1533188" y="6301236"/>
            <a:ext cx="95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10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02900" y="3584625"/>
            <a:ext cx="10841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Выражаем особую благодарность руководителю проекта</a:t>
            </a:r>
            <a:r>
              <a:rPr lang="en-US" sz="2400" b="1" dirty="0" smtClean="0"/>
              <a:t>:</a:t>
            </a:r>
          </a:p>
          <a:p>
            <a:r>
              <a:rPr lang="ru-RU" dirty="0" smtClean="0"/>
              <a:t>Волкову Алексею Александровичу – преподавателю </a:t>
            </a:r>
            <a:r>
              <a:rPr lang="ru-RU" dirty="0">
                <a:cs typeface="Arial" panose="020B0604020202020204" pitchFamily="34" charset="0"/>
              </a:rPr>
              <a:t>ЦЦОД </a:t>
            </a:r>
            <a:r>
              <a:rPr lang="en-US" dirty="0">
                <a:cs typeface="Arial" panose="020B0604020202020204" pitchFamily="34" charset="0"/>
              </a:rPr>
              <a:t>IT-</a:t>
            </a:r>
            <a:r>
              <a:rPr lang="ru-RU" dirty="0">
                <a:cs typeface="Arial" panose="020B0604020202020204" pitchFamily="34" charset="0"/>
              </a:rPr>
              <a:t>Куб.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ru-RU" dirty="0">
                <a:cs typeface="Arial" panose="020B0604020202020204" pitchFamily="34" charset="0"/>
              </a:rPr>
              <a:t>г. Ядрин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6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188" y="6301236"/>
            <a:ext cx="95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11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999660" y="2762678"/>
            <a:ext cx="59769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 flipV="1">
            <a:off x="3603782" y="3392488"/>
            <a:ext cx="4768692" cy="78076"/>
          </a:xfrm>
          <a:prstGeom prst="roundRect">
            <a:avLst/>
          </a:prstGeom>
          <a:solidFill>
            <a:srgbClr val="127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B55B7"/>
              </a:solidFill>
            </a:endParaRPr>
          </a:p>
        </p:txBody>
      </p:sp>
      <p:sp>
        <p:nvSpPr>
          <p:cNvPr id="8" name="Прямоугольный треугольник 7"/>
          <p:cNvSpPr/>
          <p:nvPr/>
        </p:nvSpPr>
        <p:spPr>
          <a:xfrm>
            <a:off x="0" y="5226627"/>
            <a:ext cx="1901536" cy="1631373"/>
          </a:xfrm>
          <a:prstGeom prst="rtTriangle">
            <a:avLst/>
          </a:prstGeom>
          <a:solidFill>
            <a:srgbClr val="0B5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>
            <a:off x="0" y="5618923"/>
            <a:ext cx="1444487" cy="1239077"/>
          </a:xfrm>
          <a:prstGeom prst="rtTriangle">
            <a:avLst/>
          </a:prstGeom>
          <a:solidFill>
            <a:srgbClr val="127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rot="10800000">
            <a:off x="10290464" y="0"/>
            <a:ext cx="1901536" cy="1631373"/>
          </a:xfrm>
          <a:prstGeom prst="rtTriangle">
            <a:avLst/>
          </a:prstGeom>
          <a:solidFill>
            <a:srgbClr val="0B5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ый треугольник 13"/>
          <p:cNvSpPr/>
          <p:nvPr/>
        </p:nvSpPr>
        <p:spPr>
          <a:xfrm rot="10800000">
            <a:off x="10747513" y="0"/>
            <a:ext cx="1444487" cy="1239077"/>
          </a:xfrm>
          <a:prstGeom prst="rtTriangle">
            <a:avLst/>
          </a:prstGeom>
          <a:solidFill>
            <a:srgbClr val="127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97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4228151" y="-1"/>
            <a:ext cx="7972007" cy="4171947"/>
            <a:chOff x="4228151" y="-1"/>
            <a:chExt cx="7972007" cy="4171947"/>
          </a:xfrm>
        </p:grpSpPr>
        <p:pic>
          <p:nvPicPr>
            <p:cNvPr id="3076" name="Picture 4" descr="http://kychka-web.ru/wp-content/uploads/2015/12/Case_Searches_Search_Retrieval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830" y="-1"/>
              <a:ext cx="7398328" cy="3239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Прямоугольный треугольник 4"/>
            <p:cNvSpPr/>
            <p:nvPr/>
          </p:nvSpPr>
          <p:spPr>
            <a:xfrm rot="10800000" flipH="1">
              <a:off x="4228151" y="0"/>
              <a:ext cx="2493901" cy="4171946"/>
            </a:xfrm>
            <a:custGeom>
              <a:avLst/>
              <a:gdLst>
                <a:gd name="connsiteX0" fmla="*/ 0 w 2920621"/>
                <a:gd name="connsiteY0" fmla="*/ 4163680 h 4163680"/>
                <a:gd name="connsiteX1" fmla="*/ 0 w 2920621"/>
                <a:gd name="connsiteY1" fmla="*/ 0 h 4163680"/>
                <a:gd name="connsiteX2" fmla="*/ 2920621 w 2920621"/>
                <a:gd name="connsiteY2" fmla="*/ 4163680 h 4163680"/>
                <a:gd name="connsiteX3" fmla="*/ 0 w 2920621"/>
                <a:gd name="connsiteY3" fmla="*/ 4163680 h 4163680"/>
                <a:gd name="connsiteX0" fmla="*/ 0 w 2493901"/>
                <a:gd name="connsiteY0" fmla="*/ 4163680 h 4163680"/>
                <a:gd name="connsiteX1" fmla="*/ 0 w 2493901"/>
                <a:gd name="connsiteY1" fmla="*/ 0 h 4163680"/>
                <a:gd name="connsiteX2" fmla="*/ 2493901 w 2493901"/>
                <a:gd name="connsiteY2" fmla="*/ 4163680 h 4163680"/>
                <a:gd name="connsiteX3" fmla="*/ 0 w 2493901"/>
                <a:gd name="connsiteY3" fmla="*/ 4163680 h 416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901" h="4163680">
                  <a:moveTo>
                    <a:pt x="0" y="4163680"/>
                  </a:moveTo>
                  <a:lnTo>
                    <a:pt x="0" y="0"/>
                  </a:lnTo>
                  <a:lnTo>
                    <a:pt x="2493901" y="4163680"/>
                  </a:lnTo>
                  <a:lnTo>
                    <a:pt x="0" y="41636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4824140" y="3239230"/>
              <a:ext cx="7347512" cy="2734"/>
            </a:xfrm>
            <a:prstGeom prst="line">
              <a:avLst/>
            </a:prstGeom>
            <a:ln w="3175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endCxn id="5" idx="2"/>
            </p:cNvCxnSpPr>
            <p:nvPr/>
          </p:nvCxnSpPr>
          <p:spPr>
            <a:xfrm flipV="1">
              <a:off x="4770295" y="0"/>
              <a:ext cx="1951757" cy="3275694"/>
            </a:xfrm>
            <a:prstGeom prst="line">
              <a:avLst/>
            </a:prstGeom>
            <a:ln w="3175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296604" y="1474343"/>
              <a:ext cx="265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Что делать</a:t>
              </a:r>
              <a:r>
                <a:rPr lang="en-US" dirty="0" smtClean="0"/>
                <a:t>?</a:t>
              </a:r>
              <a:endParaRPr lang="ru-RU" dirty="0"/>
            </a:p>
          </p:txBody>
        </p:sp>
      </p:grpSp>
      <p:sp>
        <p:nvSpPr>
          <p:cNvPr id="10" name="Блок-схема: данные 9"/>
          <p:cNvSpPr/>
          <p:nvPr/>
        </p:nvSpPr>
        <p:spPr>
          <a:xfrm flipH="1">
            <a:off x="1487605" y="4776716"/>
            <a:ext cx="12243831" cy="2292825"/>
          </a:xfrm>
          <a:prstGeom prst="flowChartInputOutput">
            <a:avLst/>
          </a:prstGeom>
          <a:solidFill>
            <a:srgbClr val="F2F2F2"/>
          </a:solidFill>
          <a:ln>
            <a:solidFill>
              <a:srgbClr val="1272F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данные 10"/>
          <p:cNvSpPr/>
          <p:nvPr/>
        </p:nvSpPr>
        <p:spPr>
          <a:xfrm flipH="1">
            <a:off x="3981795" y="3318019"/>
            <a:ext cx="7130309" cy="2458204"/>
          </a:xfrm>
          <a:prstGeom prst="flowChartInputOutpu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данные 7"/>
          <p:cNvSpPr/>
          <p:nvPr/>
        </p:nvSpPr>
        <p:spPr>
          <a:xfrm flipH="1">
            <a:off x="-886906" y="3231385"/>
            <a:ext cx="7165889" cy="2544838"/>
          </a:xfrm>
          <a:prstGeom prst="flowChartInputOutput">
            <a:avLst/>
          </a:prstGeom>
          <a:solidFill>
            <a:srgbClr val="1272F1"/>
          </a:solidFill>
          <a:ln>
            <a:noFill/>
          </a:ln>
          <a:effectLst>
            <a:outerShdw blurRad="50800" dist="38100" dir="8100000" algn="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/>
          <p:cNvSpPr/>
          <p:nvPr/>
        </p:nvSpPr>
        <p:spPr>
          <a:xfrm>
            <a:off x="9724709" y="3614854"/>
            <a:ext cx="1118082" cy="1027612"/>
          </a:xfrm>
          <a:prstGeom prst="diamond">
            <a:avLst/>
          </a:prstGeom>
          <a:solidFill>
            <a:srgbClr val="F2F2F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/>
          <p:cNvSpPr/>
          <p:nvPr/>
        </p:nvSpPr>
        <p:spPr>
          <a:xfrm>
            <a:off x="9803769" y="3695376"/>
            <a:ext cx="954630" cy="866567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95540" y="3312551"/>
            <a:ext cx="4597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Изначально мы </a:t>
            </a:r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планировали</a:t>
            </a:r>
          </a:p>
          <a:p>
            <a:pPr marL="176213" indent="-176213"/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создание</a:t>
            </a:r>
          </a:p>
          <a:p>
            <a:pPr marL="176213" indent="-176213"/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собственного способа</a:t>
            </a:r>
          </a:p>
          <a:p>
            <a:pPr marL="176213" indent="-176213"/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шифрования</a:t>
            </a:r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. </a:t>
            </a:r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Но криптография</a:t>
            </a:r>
          </a:p>
          <a:p>
            <a:pPr marL="176213" indent="-176213"/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ушла уже довольно далеко,</a:t>
            </a:r>
          </a:p>
          <a:p>
            <a:pPr marL="176213" indent="-176213"/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поэтому все, что мы предлагали,</a:t>
            </a:r>
          </a:p>
          <a:p>
            <a:pPr marL="176213" indent="-176213"/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было придумано кем-то ранее.</a:t>
            </a:r>
            <a:endParaRPr lang="ru-RU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35195" y="3504835"/>
            <a:ext cx="4057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Arial" panose="020B0604020202020204" pitchFamily="34" charset="0"/>
              </a:rPr>
              <a:t>Все те знания и </a:t>
            </a:r>
            <a:r>
              <a:rPr lang="ru-RU" sz="2000" dirty="0" smtClean="0">
                <a:cs typeface="Arial" panose="020B0604020202020204" pitchFamily="34" charset="0"/>
              </a:rPr>
              <a:t>материалы, полученные </a:t>
            </a:r>
            <a:r>
              <a:rPr lang="ru-RU" sz="2000" dirty="0">
                <a:cs typeface="Arial" panose="020B0604020202020204" pitchFamily="34" charset="0"/>
              </a:rPr>
              <a:t>за время наших поисков,  </a:t>
            </a:r>
            <a:r>
              <a:rPr lang="ru-RU" sz="2000" dirty="0" smtClean="0">
                <a:cs typeface="Arial" panose="020B0604020202020204" pitchFamily="34" charset="0"/>
              </a:rPr>
              <a:t>было </a:t>
            </a:r>
            <a:r>
              <a:rPr lang="ru-RU" sz="2000" dirty="0">
                <a:cs typeface="Arial" panose="020B0604020202020204" pitchFamily="34" charset="0"/>
              </a:rPr>
              <a:t>решено направить на создание собственного небольшого пособия по шифрованию.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787" y="697522"/>
            <a:ext cx="468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B55B7"/>
                </a:solidFill>
                <a:cs typeface="Arial" panose="020B0604020202020204" pitchFamily="34" charset="0"/>
              </a:rPr>
              <a:t>История задумки проекта</a:t>
            </a:r>
            <a:endParaRPr lang="ru-RU" sz="2400" dirty="0">
              <a:solidFill>
                <a:srgbClr val="0B55B7"/>
              </a:solidFill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 rot="5400000">
            <a:off x="-264145" y="260735"/>
            <a:ext cx="700931" cy="1726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72642" y="-3411"/>
            <a:ext cx="1249148" cy="15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https://cdn-icons-png.flaticon.com/512/4365/43658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321" y="3890273"/>
            <a:ext cx="437972" cy="43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826203" y="6301236"/>
            <a:ext cx="65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9227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2" grpId="0" animBg="1"/>
      <p:bldP spid="17" grpId="0" animBg="1"/>
      <p:bldP spid="29" grpId="0"/>
      <p:bldP spid="30" grpId="0"/>
      <p:bldP spid="31" grpId="0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омб 5"/>
          <p:cNvSpPr/>
          <p:nvPr/>
        </p:nvSpPr>
        <p:spPr>
          <a:xfrm>
            <a:off x="5064314" y="2384425"/>
            <a:ext cx="2063371" cy="2097171"/>
          </a:xfrm>
          <a:prstGeom prst="diamond">
            <a:avLst/>
          </a:prstGeom>
          <a:solidFill>
            <a:srgbClr val="A9A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7" name="Группа 26"/>
          <p:cNvGrpSpPr/>
          <p:nvPr/>
        </p:nvGrpSpPr>
        <p:grpSpPr>
          <a:xfrm>
            <a:off x="-4112" y="1341439"/>
            <a:ext cx="6100112" cy="2104208"/>
            <a:chOff x="-4112" y="1341439"/>
            <a:chExt cx="6100112" cy="2104208"/>
          </a:xfrm>
        </p:grpSpPr>
        <p:sp>
          <p:nvSpPr>
            <p:cNvPr id="8" name="Равнобедренный треугольник 7"/>
            <p:cNvSpPr/>
            <p:nvPr/>
          </p:nvSpPr>
          <p:spPr>
            <a:xfrm rot="5400000">
              <a:off x="4526001" y="1875647"/>
              <a:ext cx="2104203" cy="1035795"/>
            </a:xfrm>
            <a:custGeom>
              <a:avLst/>
              <a:gdLst>
                <a:gd name="connsiteX0" fmla="*/ 0 w 1767051"/>
                <a:gd name="connsiteY0" fmla="*/ 1091821 h 1091821"/>
                <a:gd name="connsiteX1" fmla="*/ 883526 w 1767051"/>
                <a:gd name="connsiteY1" fmla="*/ 0 h 1091821"/>
                <a:gd name="connsiteX2" fmla="*/ 1767051 w 1767051"/>
                <a:gd name="connsiteY2" fmla="*/ 1091821 h 1091821"/>
                <a:gd name="connsiteX3" fmla="*/ 0 w 1767051"/>
                <a:gd name="connsiteY3" fmla="*/ 1091821 h 1091821"/>
                <a:gd name="connsiteX0" fmla="*/ 0 w 1903529"/>
                <a:gd name="connsiteY0" fmla="*/ 1091821 h 1091821"/>
                <a:gd name="connsiteX1" fmla="*/ 883526 w 1903529"/>
                <a:gd name="connsiteY1" fmla="*/ 0 h 1091821"/>
                <a:gd name="connsiteX2" fmla="*/ 1903529 w 1903529"/>
                <a:gd name="connsiteY2" fmla="*/ 1050878 h 1091821"/>
                <a:gd name="connsiteX3" fmla="*/ 0 w 1903529"/>
                <a:gd name="connsiteY3" fmla="*/ 1091821 h 1091821"/>
                <a:gd name="connsiteX0" fmla="*/ 0 w 2012711"/>
                <a:gd name="connsiteY0" fmla="*/ 1091821 h 1091821"/>
                <a:gd name="connsiteX1" fmla="*/ 992708 w 2012711"/>
                <a:gd name="connsiteY1" fmla="*/ 0 h 1091821"/>
                <a:gd name="connsiteX2" fmla="*/ 2012711 w 2012711"/>
                <a:gd name="connsiteY2" fmla="*/ 1050878 h 1091821"/>
                <a:gd name="connsiteX3" fmla="*/ 0 w 2012711"/>
                <a:gd name="connsiteY3" fmla="*/ 1091821 h 1091821"/>
                <a:gd name="connsiteX0" fmla="*/ 0 w 2012711"/>
                <a:gd name="connsiteY0" fmla="*/ 1119117 h 1119117"/>
                <a:gd name="connsiteX1" fmla="*/ 992708 w 2012711"/>
                <a:gd name="connsiteY1" fmla="*/ 0 h 1119117"/>
                <a:gd name="connsiteX2" fmla="*/ 2012711 w 2012711"/>
                <a:gd name="connsiteY2" fmla="*/ 1078174 h 1119117"/>
                <a:gd name="connsiteX3" fmla="*/ 0 w 2012711"/>
                <a:gd name="connsiteY3" fmla="*/ 1119117 h 1119117"/>
                <a:gd name="connsiteX0" fmla="*/ 0 w 2012711"/>
                <a:gd name="connsiteY0" fmla="*/ 1119117 h 1132766"/>
                <a:gd name="connsiteX1" fmla="*/ 992708 w 2012711"/>
                <a:gd name="connsiteY1" fmla="*/ 0 h 1132766"/>
                <a:gd name="connsiteX2" fmla="*/ 2012711 w 2012711"/>
                <a:gd name="connsiteY2" fmla="*/ 1132766 h 1132766"/>
                <a:gd name="connsiteX3" fmla="*/ 0 w 2012711"/>
                <a:gd name="connsiteY3" fmla="*/ 1119117 h 1132766"/>
                <a:gd name="connsiteX0" fmla="*/ 0 w 2026361"/>
                <a:gd name="connsiteY0" fmla="*/ 1119117 h 1119117"/>
                <a:gd name="connsiteX1" fmla="*/ 992708 w 2026361"/>
                <a:gd name="connsiteY1" fmla="*/ 0 h 1119117"/>
                <a:gd name="connsiteX2" fmla="*/ 2026361 w 2026361"/>
                <a:gd name="connsiteY2" fmla="*/ 1091823 h 1119117"/>
                <a:gd name="connsiteX3" fmla="*/ 0 w 2026361"/>
                <a:gd name="connsiteY3" fmla="*/ 1119117 h 1119117"/>
                <a:gd name="connsiteX0" fmla="*/ 0 w 2026361"/>
                <a:gd name="connsiteY0" fmla="*/ 1091822 h 1091822"/>
                <a:gd name="connsiteX1" fmla="*/ 1060947 w 2026361"/>
                <a:gd name="connsiteY1" fmla="*/ 0 h 1091822"/>
                <a:gd name="connsiteX2" fmla="*/ 2026361 w 2026361"/>
                <a:gd name="connsiteY2" fmla="*/ 1064528 h 1091822"/>
                <a:gd name="connsiteX3" fmla="*/ 0 w 2026361"/>
                <a:gd name="connsiteY3" fmla="*/ 1091822 h 1091822"/>
                <a:gd name="connsiteX0" fmla="*/ 0 w 2067308"/>
                <a:gd name="connsiteY0" fmla="*/ 1091822 h 1091822"/>
                <a:gd name="connsiteX1" fmla="*/ 1060947 w 2067308"/>
                <a:gd name="connsiteY1" fmla="*/ 0 h 1091822"/>
                <a:gd name="connsiteX2" fmla="*/ 2067308 w 2067308"/>
                <a:gd name="connsiteY2" fmla="*/ 1064528 h 1091822"/>
                <a:gd name="connsiteX3" fmla="*/ 0 w 2067308"/>
                <a:gd name="connsiteY3" fmla="*/ 1091822 h 1091822"/>
                <a:gd name="connsiteX0" fmla="*/ 0 w 2067308"/>
                <a:gd name="connsiteY0" fmla="*/ 1132765 h 1132765"/>
                <a:gd name="connsiteX1" fmla="*/ 1088243 w 2067308"/>
                <a:gd name="connsiteY1" fmla="*/ 0 h 1132765"/>
                <a:gd name="connsiteX2" fmla="*/ 2067308 w 2067308"/>
                <a:gd name="connsiteY2" fmla="*/ 1105471 h 1132765"/>
                <a:gd name="connsiteX3" fmla="*/ 0 w 2067308"/>
                <a:gd name="connsiteY3" fmla="*/ 1132765 h 1132765"/>
                <a:gd name="connsiteX0" fmla="*/ 0 w 2152629"/>
                <a:gd name="connsiteY0" fmla="*/ 1132765 h 1135856"/>
                <a:gd name="connsiteX1" fmla="*/ 1088243 w 2152629"/>
                <a:gd name="connsiteY1" fmla="*/ 0 h 1135856"/>
                <a:gd name="connsiteX2" fmla="*/ 2152629 w 2152629"/>
                <a:gd name="connsiteY2" fmla="*/ 1135856 h 1135856"/>
                <a:gd name="connsiteX3" fmla="*/ 0 w 2152629"/>
                <a:gd name="connsiteY3" fmla="*/ 1132765 h 1135856"/>
                <a:gd name="connsiteX0" fmla="*/ 0 w 2138409"/>
                <a:gd name="connsiteY0" fmla="*/ 1132765 h 1132765"/>
                <a:gd name="connsiteX1" fmla="*/ 1088243 w 2138409"/>
                <a:gd name="connsiteY1" fmla="*/ 0 h 1132765"/>
                <a:gd name="connsiteX2" fmla="*/ 2138409 w 2138409"/>
                <a:gd name="connsiteY2" fmla="*/ 1105470 h 1132765"/>
                <a:gd name="connsiteX3" fmla="*/ 0 w 2138409"/>
                <a:gd name="connsiteY3" fmla="*/ 1132765 h 1132765"/>
                <a:gd name="connsiteX0" fmla="*/ 0 w 2173963"/>
                <a:gd name="connsiteY0" fmla="*/ 1132765 h 1132765"/>
                <a:gd name="connsiteX1" fmla="*/ 1088243 w 2173963"/>
                <a:gd name="connsiteY1" fmla="*/ 0 h 1132765"/>
                <a:gd name="connsiteX2" fmla="*/ 2173963 w 2173963"/>
                <a:gd name="connsiteY2" fmla="*/ 1128257 h 1132765"/>
                <a:gd name="connsiteX3" fmla="*/ 0 w 2173963"/>
                <a:gd name="connsiteY3" fmla="*/ 1132765 h 1132765"/>
                <a:gd name="connsiteX0" fmla="*/ 0 w 2152636"/>
                <a:gd name="connsiteY0" fmla="*/ 1132765 h 1132765"/>
                <a:gd name="connsiteX1" fmla="*/ 1088243 w 2152636"/>
                <a:gd name="connsiteY1" fmla="*/ 0 h 1132765"/>
                <a:gd name="connsiteX2" fmla="*/ 2152636 w 2152636"/>
                <a:gd name="connsiteY2" fmla="*/ 1120660 h 1132765"/>
                <a:gd name="connsiteX3" fmla="*/ 0 w 2152636"/>
                <a:gd name="connsiteY3" fmla="*/ 1132765 h 1132765"/>
                <a:gd name="connsiteX0" fmla="*/ 0 w 2159747"/>
                <a:gd name="connsiteY0" fmla="*/ 1132765 h 1135852"/>
                <a:gd name="connsiteX1" fmla="*/ 1088243 w 2159747"/>
                <a:gd name="connsiteY1" fmla="*/ 0 h 1135852"/>
                <a:gd name="connsiteX2" fmla="*/ 2159747 w 2159747"/>
                <a:gd name="connsiteY2" fmla="*/ 1135852 h 1135852"/>
                <a:gd name="connsiteX3" fmla="*/ 0 w 2159747"/>
                <a:gd name="connsiteY3" fmla="*/ 1132765 h 1135852"/>
                <a:gd name="connsiteX0" fmla="*/ 0 w 2159744"/>
                <a:gd name="connsiteY0" fmla="*/ 1155554 h 1155554"/>
                <a:gd name="connsiteX1" fmla="*/ 1088240 w 2159744"/>
                <a:gd name="connsiteY1" fmla="*/ 0 h 1155554"/>
                <a:gd name="connsiteX2" fmla="*/ 2159744 w 2159744"/>
                <a:gd name="connsiteY2" fmla="*/ 1135852 h 1155554"/>
                <a:gd name="connsiteX3" fmla="*/ 0 w 2159744"/>
                <a:gd name="connsiteY3" fmla="*/ 1155554 h 1155554"/>
                <a:gd name="connsiteX0" fmla="*/ 0 w 2159744"/>
                <a:gd name="connsiteY0" fmla="*/ 1140362 h 1140362"/>
                <a:gd name="connsiteX1" fmla="*/ 1088240 w 2159744"/>
                <a:gd name="connsiteY1" fmla="*/ 0 h 1140362"/>
                <a:gd name="connsiteX2" fmla="*/ 2159744 w 2159744"/>
                <a:gd name="connsiteY2" fmla="*/ 1135852 h 1140362"/>
                <a:gd name="connsiteX3" fmla="*/ 0 w 2159744"/>
                <a:gd name="connsiteY3" fmla="*/ 1140362 h 1140362"/>
                <a:gd name="connsiteX0" fmla="*/ 0 w 2159744"/>
                <a:gd name="connsiteY0" fmla="*/ 1117572 h 1135852"/>
                <a:gd name="connsiteX1" fmla="*/ 1088240 w 2159744"/>
                <a:gd name="connsiteY1" fmla="*/ 0 h 1135852"/>
                <a:gd name="connsiteX2" fmla="*/ 2159744 w 2159744"/>
                <a:gd name="connsiteY2" fmla="*/ 1135852 h 1135852"/>
                <a:gd name="connsiteX3" fmla="*/ 0 w 2159744"/>
                <a:gd name="connsiteY3" fmla="*/ 1117572 h 1135852"/>
                <a:gd name="connsiteX0" fmla="*/ 0 w 2159744"/>
                <a:gd name="connsiteY0" fmla="*/ 1117573 h 1135853"/>
                <a:gd name="connsiteX1" fmla="*/ 1078151 w 2159744"/>
                <a:gd name="connsiteY1" fmla="*/ 0 h 1135853"/>
                <a:gd name="connsiteX2" fmla="*/ 2159744 w 2159744"/>
                <a:gd name="connsiteY2" fmla="*/ 1135853 h 1135853"/>
                <a:gd name="connsiteX3" fmla="*/ 0 w 2159744"/>
                <a:gd name="connsiteY3" fmla="*/ 1117573 h 113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744" h="1135853">
                  <a:moveTo>
                    <a:pt x="0" y="1117573"/>
                  </a:moveTo>
                  <a:lnTo>
                    <a:pt x="1078151" y="0"/>
                  </a:lnTo>
                  <a:lnTo>
                    <a:pt x="2159744" y="1135853"/>
                  </a:lnTo>
                  <a:lnTo>
                    <a:pt x="0" y="1117573"/>
                  </a:lnTo>
                  <a:close/>
                </a:path>
              </a:pathLst>
            </a:custGeom>
            <a:solidFill>
              <a:srgbClr val="127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-4112" y="1341439"/>
              <a:ext cx="5082230" cy="2104208"/>
            </a:xfrm>
            <a:prstGeom prst="flowChartProcess">
              <a:avLst/>
            </a:prstGeom>
            <a:solidFill>
              <a:srgbClr val="127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6096694" y="3422055"/>
            <a:ext cx="6111725" cy="2073438"/>
            <a:chOff x="6096694" y="3422055"/>
            <a:chExt cx="6111725" cy="2073438"/>
          </a:xfrm>
        </p:grpSpPr>
        <p:sp>
          <p:nvSpPr>
            <p:cNvPr id="7" name="Равнобедренный треугольник 6"/>
            <p:cNvSpPr/>
            <p:nvPr/>
          </p:nvSpPr>
          <p:spPr>
            <a:xfrm rot="16200000">
              <a:off x="5578453" y="3940296"/>
              <a:ext cx="2073438" cy="1036956"/>
            </a:xfrm>
            <a:custGeom>
              <a:avLst/>
              <a:gdLst>
                <a:gd name="connsiteX0" fmla="*/ 0 w 1978926"/>
                <a:gd name="connsiteY0" fmla="*/ 1091820 h 1091820"/>
                <a:gd name="connsiteX1" fmla="*/ 989463 w 1978926"/>
                <a:gd name="connsiteY1" fmla="*/ 0 h 1091820"/>
                <a:gd name="connsiteX2" fmla="*/ 1978926 w 1978926"/>
                <a:gd name="connsiteY2" fmla="*/ 1091820 h 1091820"/>
                <a:gd name="connsiteX3" fmla="*/ 0 w 1978926"/>
                <a:gd name="connsiteY3" fmla="*/ 1091820 h 1091820"/>
                <a:gd name="connsiteX0" fmla="*/ 0 w 2033517"/>
                <a:gd name="connsiteY0" fmla="*/ 1091820 h 1119116"/>
                <a:gd name="connsiteX1" fmla="*/ 989463 w 2033517"/>
                <a:gd name="connsiteY1" fmla="*/ 0 h 1119116"/>
                <a:gd name="connsiteX2" fmla="*/ 2033517 w 2033517"/>
                <a:gd name="connsiteY2" fmla="*/ 1119116 h 1119116"/>
                <a:gd name="connsiteX3" fmla="*/ 0 w 2033517"/>
                <a:gd name="connsiteY3" fmla="*/ 1091820 h 1119116"/>
                <a:gd name="connsiteX0" fmla="*/ 0 w 2033518"/>
                <a:gd name="connsiteY0" fmla="*/ 1146414 h 1146414"/>
                <a:gd name="connsiteX1" fmla="*/ 989464 w 2033518"/>
                <a:gd name="connsiteY1" fmla="*/ 0 h 1146414"/>
                <a:gd name="connsiteX2" fmla="*/ 2033518 w 2033518"/>
                <a:gd name="connsiteY2" fmla="*/ 1119116 h 1146414"/>
                <a:gd name="connsiteX3" fmla="*/ 0 w 2033518"/>
                <a:gd name="connsiteY3" fmla="*/ 1146414 h 1146414"/>
                <a:gd name="connsiteX0" fmla="*/ 0 w 2033518"/>
                <a:gd name="connsiteY0" fmla="*/ 1146414 h 1146414"/>
                <a:gd name="connsiteX1" fmla="*/ 1016760 w 2033518"/>
                <a:gd name="connsiteY1" fmla="*/ 0 h 1146414"/>
                <a:gd name="connsiteX2" fmla="*/ 2033518 w 2033518"/>
                <a:gd name="connsiteY2" fmla="*/ 1119116 h 1146414"/>
                <a:gd name="connsiteX3" fmla="*/ 0 w 2033518"/>
                <a:gd name="connsiteY3" fmla="*/ 1146414 h 1146414"/>
                <a:gd name="connsiteX0" fmla="*/ 0 w 2033518"/>
                <a:gd name="connsiteY0" fmla="*/ 1132767 h 1132767"/>
                <a:gd name="connsiteX1" fmla="*/ 1044055 w 2033518"/>
                <a:gd name="connsiteY1" fmla="*/ 0 h 1132767"/>
                <a:gd name="connsiteX2" fmla="*/ 2033518 w 2033518"/>
                <a:gd name="connsiteY2" fmla="*/ 1105469 h 1132767"/>
                <a:gd name="connsiteX3" fmla="*/ 0 w 2033518"/>
                <a:gd name="connsiteY3" fmla="*/ 1132767 h 1132767"/>
                <a:gd name="connsiteX0" fmla="*/ 0 w 2033518"/>
                <a:gd name="connsiteY0" fmla="*/ 1146413 h 1146413"/>
                <a:gd name="connsiteX1" fmla="*/ 1044055 w 2033518"/>
                <a:gd name="connsiteY1" fmla="*/ 0 h 1146413"/>
                <a:gd name="connsiteX2" fmla="*/ 2033518 w 2033518"/>
                <a:gd name="connsiteY2" fmla="*/ 1119115 h 1146413"/>
                <a:gd name="connsiteX3" fmla="*/ 0 w 2033518"/>
                <a:gd name="connsiteY3" fmla="*/ 1146413 h 1146413"/>
                <a:gd name="connsiteX0" fmla="*/ 0 w 2021485"/>
                <a:gd name="connsiteY0" fmla="*/ 1146413 h 1146413"/>
                <a:gd name="connsiteX1" fmla="*/ 1044055 w 2021485"/>
                <a:gd name="connsiteY1" fmla="*/ 0 h 1146413"/>
                <a:gd name="connsiteX2" fmla="*/ 2021485 w 2021485"/>
                <a:gd name="connsiteY2" fmla="*/ 1098063 h 1146413"/>
                <a:gd name="connsiteX3" fmla="*/ 0 w 2021485"/>
                <a:gd name="connsiteY3" fmla="*/ 1146413 h 1146413"/>
                <a:gd name="connsiteX0" fmla="*/ 0 w 2027516"/>
                <a:gd name="connsiteY0" fmla="*/ 1098057 h 1098063"/>
                <a:gd name="connsiteX1" fmla="*/ 1050086 w 2027516"/>
                <a:gd name="connsiteY1" fmla="*/ 0 h 1098063"/>
                <a:gd name="connsiteX2" fmla="*/ 2027516 w 2027516"/>
                <a:gd name="connsiteY2" fmla="*/ 1098063 h 1098063"/>
                <a:gd name="connsiteX3" fmla="*/ 0 w 2027516"/>
                <a:gd name="connsiteY3" fmla="*/ 1098057 h 1098063"/>
                <a:gd name="connsiteX0" fmla="*/ 0 w 2027516"/>
                <a:gd name="connsiteY0" fmla="*/ 1110144 h 1110150"/>
                <a:gd name="connsiteX1" fmla="*/ 1047070 w 2027516"/>
                <a:gd name="connsiteY1" fmla="*/ 0 h 1110150"/>
                <a:gd name="connsiteX2" fmla="*/ 2027516 w 2027516"/>
                <a:gd name="connsiteY2" fmla="*/ 1110150 h 1110150"/>
                <a:gd name="connsiteX3" fmla="*/ 0 w 2027516"/>
                <a:gd name="connsiteY3" fmla="*/ 1110144 h 1110150"/>
                <a:gd name="connsiteX0" fmla="*/ 0 w 2027516"/>
                <a:gd name="connsiteY0" fmla="*/ 1116189 h 1116195"/>
                <a:gd name="connsiteX1" fmla="*/ 1041038 w 2027516"/>
                <a:gd name="connsiteY1" fmla="*/ 0 h 1116195"/>
                <a:gd name="connsiteX2" fmla="*/ 2027516 w 2027516"/>
                <a:gd name="connsiteY2" fmla="*/ 1116195 h 1116195"/>
                <a:gd name="connsiteX3" fmla="*/ 0 w 2027516"/>
                <a:gd name="connsiteY3" fmla="*/ 1116189 h 1116195"/>
                <a:gd name="connsiteX0" fmla="*/ 0 w 2027516"/>
                <a:gd name="connsiteY0" fmla="*/ 1110145 h 1110151"/>
                <a:gd name="connsiteX1" fmla="*/ 1041038 w 2027516"/>
                <a:gd name="connsiteY1" fmla="*/ 0 h 1110151"/>
                <a:gd name="connsiteX2" fmla="*/ 2027516 w 2027516"/>
                <a:gd name="connsiteY2" fmla="*/ 1110151 h 1110151"/>
                <a:gd name="connsiteX3" fmla="*/ 0 w 2027516"/>
                <a:gd name="connsiteY3" fmla="*/ 1110145 h 1110151"/>
                <a:gd name="connsiteX0" fmla="*/ 0 w 2000293"/>
                <a:gd name="connsiteY0" fmla="*/ 1117552 h 1117552"/>
                <a:gd name="connsiteX1" fmla="*/ 1013815 w 2000293"/>
                <a:gd name="connsiteY1" fmla="*/ 0 h 1117552"/>
                <a:gd name="connsiteX2" fmla="*/ 2000293 w 2000293"/>
                <a:gd name="connsiteY2" fmla="*/ 1110151 h 1117552"/>
                <a:gd name="connsiteX3" fmla="*/ 0 w 2000293"/>
                <a:gd name="connsiteY3" fmla="*/ 1117552 h 1117552"/>
                <a:gd name="connsiteX0" fmla="*/ 0 w 2041127"/>
                <a:gd name="connsiteY0" fmla="*/ 1117552 h 1117558"/>
                <a:gd name="connsiteX1" fmla="*/ 1013815 w 2041127"/>
                <a:gd name="connsiteY1" fmla="*/ 0 h 1117558"/>
                <a:gd name="connsiteX2" fmla="*/ 2041127 w 2041127"/>
                <a:gd name="connsiteY2" fmla="*/ 1117558 h 1117558"/>
                <a:gd name="connsiteX3" fmla="*/ 0 w 2041127"/>
                <a:gd name="connsiteY3" fmla="*/ 1117552 h 1117558"/>
                <a:gd name="connsiteX0" fmla="*/ 0 w 2020710"/>
                <a:gd name="connsiteY0" fmla="*/ 1117554 h 1117558"/>
                <a:gd name="connsiteX1" fmla="*/ 993398 w 2020710"/>
                <a:gd name="connsiteY1" fmla="*/ 0 h 1117558"/>
                <a:gd name="connsiteX2" fmla="*/ 2020710 w 2020710"/>
                <a:gd name="connsiteY2" fmla="*/ 1117558 h 1117558"/>
                <a:gd name="connsiteX3" fmla="*/ 0 w 2020710"/>
                <a:gd name="connsiteY3" fmla="*/ 1117554 h 1117558"/>
                <a:gd name="connsiteX0" fmla="*/ 0 w 2027516"/>
                <a:gd name="connsiteY0" fmla="*/ 1132363 h 1132363"/>
                <a:gd name="connsiteX1" fmla="*/ 1000204 w 2027516"/>
                <a:gd name="connsiteY1" fmla="*/ 0 h 1132363"/>
                <a:gd name="connsiteX2" fmla="*/ 2027516 w 2027516"/>
                <a:gd name="connsiteY2" fmla="*/ 1117558 h 1132363"/>
                <a:gd name="connsiteX3" fmla="*/ 0 w 2027516"/>
                <a:gd name="connsiteY3" fmla="*/ 1132363 h 1132363"/>
                <a:gd name="connsiteX0" fmla="*/ 0 w 2054794"/>
                <a:gd name="connsiteY0" fmla="*/ 1124943 h 1124943"/>
                <a:gd name="connsiteX1" fmla="*/ 1027482 w 2054794"/>
                <a:gd name="connsiteY1" fmla="*/ 0 h 1124943"/>
                <a:gd name="connsiteX2" fmla="*/ 2054794 w 2054794"/>
                <a:gd name="connsiteY2" fmla="*/ 1117558 h 1124943"/>
                <a:gd name="connsiteX3" fmla="*/ 0 w 2054794"/>
                <a:gd name="connsiteY3" fmla="*/ 1124943 h 1124943"/>
                <a:gd name="connsiteX0" fmla="*/ 0 w 2020696"/>
                <a:gd name="connsiteY0" fmla="*/ 1117522 h 1117558"/>
                <a:gd name="connsiteX1" fmla="*/ 993384 w 2020696"/>
                <a:gd name="connsiteY1" fmla="*/ 0 h 1117558"/>
                <a:gd name="connsiteX2" fmla="*/ 2020696 w 2020696"/>
                <a:gd name="connsiteY2" fmla="*/ 1117558 h 1117558"/>
                <a:gd name="connsiteX3" fmla="*/ 0 w 2020696"/>
                <a:gd name="connsiteY3" fmla="*/ 1117522 h 1117558"/>
                <a:gd name="connsiteX0" fmla="*/ 0 w 2041155"/>
                <a:gd name="connsiteY0" fmla="*/ 1124945 h 1124945"/>
                <a:gd name="connsiteX1" fmla="*/ 1013843 w 2041155"/>
                <a:gd name="connsiteY1" fmla="*/ 0 h 1124945"/>
                <a:gd name="connsiteX2" fmla="*/ 2041155 w 2041155"/>
                <a:gd name="connsiteY2" fmla="*/ 1117558 h 1124945"/>
                <a:gd name="connsiteX3" fmla="*/ 0 w 2041155"/>
                <a:gd name="connsiteY3" fmla="*/ 1124945 h 1124945"/>
                <a:gd name="connsiteX0" fmla="*/ 0 w 2041155"/>
                <a:gd name="connsiteY0" fmla="*/ 1110801 h 1110801"/>
                <a:gd name="connsiteX1" fmla="*/ 1023593 w 2041155"/>
                <a:gd name="connsiteY1" fmla="*/ 0 h 1110801"/>
                <a:gd name="connsiteX2" fmla="*/ 2041155 w 2041155"/>
                <a:gd name="connsiteY2" fmla="*/ 1103414 h 1110801"/>
                <a:gd name="connsiteX3" fmla="*/ 0 w 2041155"/>
                <a:gd name="connsiteY3" fmla="*/ 1110801 h 111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1155" h="1110801">
                  <a:moveTo>
                    <a:pt x="0" y="1110801"/>
                  </a:moveTo>
                  <a:lnTo>
                    <a:pt x="1023593" y="0"/>
                  </a:lnTo>
                  <a:lnTo>
                    <a:pt x="2041155" y="1103414"/>
                  </a:lnTo>
                  <a:lnTo>
                    <a:pt x="0" y="1110801"/>
                  </a:lnTo>
                  <a:close/>
                </a:path>
              </a:pathLst>
            </a:custGeom>
            <a:solidFill>
              <a:srgbClr val="127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Блок-схема: процесс 10"/>
            <p:cNvSpPr/>
            <p:nvPr/>
          </p:nvSpPr>
          <p:spPr>
            <a:xfrm>
              <a:off x="7115175" y="3429001"/>
              <a:ext cx="5093244" cy="2052637"/>
            </a:xfrm>
            <a:prstGeom prst="flowChartProcess">
              <a:avLst/>
            </a:prstGeom>
            <a:solidFill>
              <a:srgbClr val="127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Ромб 14"/>
          <p:cNvSpPr/>
          <p:nvPr/>
        </p:nvSpPr>
        <p:spPr>
          <a:xfrm>
            <a:off x="5326594" y="2646333"/>
            <a:ext cx="1540105" cy="156533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5885183" y="-59267"/>
            <a:ext cx="6358341" cy="3488268"/>
            <a:chOff x="5885183" y="-59267"/>
            <a:chExt cx="6358341" cy="3488268"/>
          </a:xfrm>
        </p:grpSpPr>
        <p:sp>
          <p:nvSpPr>
            <p:cNvPr id="12" name="Блок-схема: процесс 11"/>
            <p:cNvSpPr/>
            <p:nvPr/>
          </p:nvSpPr>
          <p:spPr>
            <a:xfrm>
              <a:off x="7118733" y="1486238"/>
              <a:ext cx="5124791" cy="1942763"/>
            </a:xfrm>
            <a:prstGeom prst="flowChartProcess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Блок-схема: процесс 13"/>
            <p:cNvSpPr/>
            <p:nvPr/>
          </p:nvSpPr>
          <p:spPr>
            <a:xfrm rot="18934345">
              <a:off x="5885183" y="420971"/>
              <a:ext cx="5049426" cy="143951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21 h 10021"/>
                <a:gd name="connsiteX1" fmla="*/ 6933 w 10000"/>
                <a:gd name="connsiteY1" fmla="*/ 0 h 10021"/>
                <a:gd name="connsiteX2" fmla="*/ 10000 w 10000"/>
                <a:gd name="connsiteY2" fmla="*/ 10021 h 10021"/>
                <a:gd name="connsiteX3" fmla="*/ 0 w 10000"/>
                <a:gd name="connsiteY3" fmla="*/ 10021 h 10021"/>
                <a:gd name="connsiteX4" fmla="*/ 0 w 10000"/>
                <a:gd name="connsiteY4" fmla="*/ 21 h 1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21">
                  <a:moveTo>
                    <a:pt x="0" y="21"/>
                  </a:moveTo>
                  <a:lnTo>
                    <a:pt x="6933" y="0"/>
                  </a:lnTo>
                  <a:lnTo>
                    <a:pt x="10000" y="10021"/>
                  </a:lnTo>
                  <a:lnTo>
                    <a:pt x="0" y="100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Блок-схема: процесс 15"/>
            <p:cNvSpPr/>
            <p:nvPr/>
          </p:nvSpPr>
          <p:spPr>
            <a:xfrm>
              <a:off x="9112105" y="-59267"/>
              <a:ext cx="3096314" cy="1545181"/>
            </a:xfrm>
            <a:prstGeom prst="flowChartProcess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Блок-схема: процесс 17"/>
          <p:cNvSpPr/>
          <p:nvPr/>
        </p:nvSpPr>
        <p:spPr>
          <a:xfrm rot="18973388">
            <a:off x="1317500" y="4932582"/>
            <a:ext cx="4970612" cy="144608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66"/>
              <a:gd name="connsiteY0" fmla="*/ 0 h 10368"/>
              <a:gd name="connsiteX1" fmla="*/ 10000 w 10066"/>
              <a:gd name="connsiteY1" fmla="*/ 0 h 10368"/>
              <a:gd name="connsiteX2" fmla="*/ 10066 w 10066"/>
              <a:gd name="connsiteY2" fmla="*/ 10368 h 10368"/>
              <a:gd name="connsiteX3" fmla="*/ 0 w 10066"/>
              <a:gd name="connsiteY3" fmla="*/ 10000 h 10368"/>
              <a:gd name="connsiteX4" fmla="*/ 0 w 10066"/>
              <a:gd name="connsiteY4" fmla="*/ 0 h 10368"/>
              <a:gd name="connsiteX0" fmla="*/ 0 w 10066"/>
              <a:gd name="connsiteY0" fmla="*/ 0 h 10368"/>
              <a:gd name="connsiteX1" fmla="*/ 10000 w 10066"/>
              <a:gd name="connsiteY1" fmla="*/ 0 h 10368"/>
              <a:gd name="connsiteX2" fmla="*/ 10066 w 10066"/>
              <a:gd name="connsiteY2" fmla="*/ 10368 h 10368"/>
              <a:gd name="connsiteX3" fmla="*/ 3002 w 10066"/>
              <a:gd name="connsiteY3" fmla="*/ 10125 h 10368"/>
              <a:gd name="connsiteX4" fmla="*/ 0 w 10066"/>
              <a:gd name="connsiteY4" fmla="*/ 0 h 10368"/>
              <a:gd name="connsiteX0" fmla="*/ 0 w 10066"/>
              <a:gd name="connsiteY0" fmla="*/ 23 h 10391"/>
              <a:gd name="connsiteX1" fmla="*/ 10029 w 10066"/>
              <a:gd name="connsiteY1" fmla="*/ 0 h 10391"/>
              <a:gd name="connsiteX2" fmla="*/ 10066 w 10066"/>
              <a:gd name="connsiteY2" fmla="*/ 10391 h 10391"/>
              <a:gd name="connsiteX3" fmla="*/ 3002 w 10066"/>
              <a:gd name="connsiteY3" fmla="*/ 10148 h 10391"/>
              <a:gd name="connsiteX4" fmla="*/ 0 w 10066"/>
              <a:gd name="connsiteY4" fmla="*/ 23 h 10391"/>
              <a:gd name="connsiteX0" fmla="*/ 0 w 10065"/>
              <a:gd name="connsiteY0" fmla="*/ 23 h 10259"/>
              <a:gd name="connsiteX1" fmla="*/ 10029 w 10065"/>
              <a:gd name="connsiteY1" fmla="*/ 0 h 10259"/>
              <a:gd name="connsiteX2" fmla="*/ 10065 w 10065"/>
              <a:gd name="connsiteY2" fmla="*/ 10259 h 10259"/>
              <a:gd name="connsiteX3" fmla="*/ 3002 w 10065"/>
              <a:gd name="connsiteY3" fmla="*/ 10148 h 10259"/>
              <a:gd name="connsiteX4" fmla="*/ 0 w 10065"/>
              <a:gd name="connsiteY4" fmla="*/ 23 h 1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5" h="10259">
                <a:moveTo>
                  <a:pt x="0" y="23"/>
                </a:moveTo>
                <a:lnTo>
                  <a:pt x="10029" y="0"/>
                </a:lnTo>
                <a:cubicBezTo>
                  <a:pt x="10041" y="3464"/>
                  <a:pt x="10053" y="6795"/>
                  <a:pt x="10065" y="10259"/>
                </a:cubicBezTo>
                <a:lnTo>
                  <a:pt x="3002" y="10148"/>
                </a:lnTo>
                <a:lnTo>
                  <a:pt x="0" y="2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15318" y="3429001"/>
            <a:ext cx="5060204" cy="1651287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15084" y="4871534"/>
            <a:ext cx="3397122" cy="1964267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s://cdn-icons-png.flaticon.com/512/566/56695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37" y="2990326"/>
            <a:ext cx="877348" cy="8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26549" y="1936509"/>
            <a:ext cx="3507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Заинтересовать читателя, привлечь его к этой </a:t>
            </a:r>
            <a:r>
              <a:rPr lang="ru-RU" sz="2000" dirty="0" smtClean="0">
                <a:solidFill>
                  <a:schemeClr val="bg1"/>
                </a:solidFill>
              </a:rPr>
              <a:t>сфере.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/>
          </a:p>
        </p:txBody>
      </p:sp>
      <p:pic>
        <p:nvPicPr>
          <p:cNvPr id="1034" name="Picture 10" descr="https://cdn-icons-png.flaticon.com/512/4047/40470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200" y="4092411"/>
            <a:ext cx="582503" cy="58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38926" y="3729754"/>
            <a:ext cx="346751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1272F1"/>
                </a:solidFill>
              </a:rPr>
              <a:t>Доходчиво и понятно </a:t>
            </a:r>
            <a:r>
              <a:rPr lang="ru-RU" sz="2000" dirty="0" smtClean="0">
                <a:solidFill>
                  <a:srgbClr val="1272F1"/>
                </a:solidFill>
              </a:rPr>
              <a:t>подать информацию так, чтобы в нём  легко можно было разобраться </a:t>
            </a:r>
            <a:r>
              <a:rPr lang="ru-RU" sz="2000" dirty="0">
                <a:solidFill>
                  <a:srgbClr val="1272F1"/>
                </a:solidFill>
              </a:rPr>
              <a:t>человеку любого </a:t>
            </a:r>
            <a:r>
              <a:rPr lang="ru-RU" sz="2000" dirty="0" smtClean="0">
                <a:solidFill>
                  <a:srgbClr val="1272F1"/>
                </a:solidFill>
              </a:rPr>
              <a:t>возраста.</a:t>
            </a:r>
            <a:endParaRPr lang="ru-RU" sz="2000" dirty="0">
              <a:solidFill>
                <a:srgbClr val="1272F1"/>
              </a:solidFill>
            </a:endParaRPr>
          </a:p>
          <a:p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8414702" y="3798938"/>
            <a:ext cx="3314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Дать ему самому </a:t>
            </a:r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применить</a:t>
            </a:r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на практике, </a:t>
            </a:r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изученные навыки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5725" y="506376"/>
            <a:ext cx="280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B55B7"/>
                </a:solidFill>
              </a:rPr>
              <a:t>Цели пособия</a:t>
            </a:r>
            <a:endParaRPr lang="ru-RU" sz="2400" b="1" dirty="0">
              <a:solidFill>
                <a:srgbClr val="0B55B7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72559" y="1376364"/>
            <a:ext cx="3618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rgbClr val="1272F1"/>
                </a:solidFill>
              </a:rPr>
              <a:t>Повысить интерес учеников к информационной безопасности данных внутри </a:t>
            </a:r>
            <a:r>
              <a:rPr lang="ru-RU" sz="2000" dirty="0" smtClean="0">
                <a:solidFill>
                  <a:srgbClr val="1272F1"/>
                </a:solidFill>
              </a:rPr>
              <a:t>страны</a:t>
            </a:r>
            <a:r>
              <a:rPr lang="ru-RU" sz="2000" dirty="0" smtClean="0">
                <a:solidFill>
                  <a:srgbClr val="1272F1"/>
                </a:solidFill>
                <a:latin typeface="Century Gothic" panose="020B0502020202020204" pitchFamily="34" charset="0"/>
              </a:rPr>
              <a:t>.</a:t>
            </a:r>
            <a:endParaRPr lang="ru-RU" sz="2000" dirty="0">
              <a:solidFill>
                <a:srgbClr val="1272F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1036" name="Picture 12" descr="Графика увеличения запасов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02" y="2003523"/>
            <a:ext cx="699461" cy="6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-icons-png.flaticon.com/512/1766/176691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46" y="3969294"/>
            <a:ext cx="738719" cy="7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cdn-icons-png.flaticon.com/512/1243/124382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467" y="2085907"/>
            <a:ext cx="713968" cy="71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Ромб 33"/>
          <p:cNvSpPr/>
          <p:nvPr/>
        </p:nvSpPr>
        <p:spPr>
          <a:xfrm>
            <a:off x="6050448" y="4455319"/>
            <a:ext cx="91799" cy="11065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55201" y="0"/>
            <a:ext cx="4050456" cy="1475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7775747" y="6710465"/>
            <a:ext cx="4050456" cy="1475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7" name="Группа 36"/>
          <p:cNvGrpSpPr/>
          <p:nvPr/>
        </p:nvGrpSpPr>
        <p:grpSpPr>
          <a:xfrm>
            <a:off x="5646405" y="6401465"/>
            <a:ext cx="902680" cy="470625"/>
            <a:chOff x="5646405" y="6401465"/>
            <a:chExt cx="902680" cy="470625"/>
          </a:xfrm>
        </p:grpSpPr>
        <p:sp>
          <p:nvSpPr>
            <p:cNvPr id="36" name="Равнобедренный треугольник 35"/>
            <p:cNvSpPr/>
            <p:nvPr/>
          </p:nvSpPr>
          <p:spPr>
            <a:xfrm>
              <a:off x="5646405" y="6401465"/>
              <a:ext cx="902680" cy="470625"/>
            </a:xfrm>
            <a:prstGeom prst="triangle">
              <a:avLst/>
            </a:prstGeom>
            <a:solidFill>
              <a:srgbClr val="127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Равнобедренный треугольник 48"/>
            <p:cNvSpPr/>
            <p:nvPr/>
          </p:nvSpPr>
          <p:spPr>
            <a:xfrm>
              <a:off x="5749361" y="6518615"/>
              <a:ext cx="657385" cy="339385"/>
            </a:xfrm>
            <a:prstGeom prst="triangle">
              <a:avLst/>
            </a:prstGeom>
            <a:solidFill>
              <a:srgbClr val="0B55B7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826203" y="6301236"/>
            <a:ext cx="65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3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17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/>
      <p:bldP spid="30" grpId="0"/>
      <p:bldP spid="31" grpId="0"/>
      <p:bldP spid="32" grpId="0"/>
      <p:bldP spid="33" grpId="0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/>
          <p:cNvSpPr/>
          <p:nvPr/>
        </p:nvSpPr>
        <p:spPr>
          <a:xfrm rot="10800000">
            <a:off x="936051" y="0"/>
            <a:ext cx="1984185" cy="926592"/>
          </a:xfrm>
          <a:prstGeom prst="triangle">
            <a:avLst/>
          </a:prstGeom>
          <a:solidFill>
            <a:srgbClr val="0B55B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0800000">
            <a:off x="9333103" y="1"/>
            <a:ext cx="1984185" cy="926592"/>
          </a:xfrm>
          <a:prstGeom prst="triangle">
            <a:avLst/>
          </a:prstGeom>
          <a:solidFill>
            <a:srgbClr val="0B55B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Равнобедренный треугольник 7"/>
          <p:cNvSpPr/>
          <p:nvPr/>
        </p:nvSpPr>
        <p:spPr>
          <a:xfrm rot="10800000">
            <a:off x="1167635" y="0"/>
            <a:ext cx="1521016" cy="646175"/>
          </a:xfrm>
          <a:prstGeom prst="triangle">
            <a:avLst/>
          </a:prstGeom>
          <a:solidFill>
            <a:srgbClr val="1272F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10800000">
            <a:off x="9564687" y="-1"/>
            <a:ext cx="1521016" cy="646175"/>
          </a:xfrm>
          <a:prstGeom prst="triangle">
            <a:avLst/>
          </a:prstGeom>
          <a:solidFill>
            <a:srgbClr val="1272F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889567" y="415342"/>
            <a:ext cx="647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B55B7"/>
                </a:solidFill>
              </a:rPr>
              <a:t>Для чего же вообще нужна криптография</a:t>
            </a:r>
            <a:r>
              <a:rPr lang="en-US" sz="2400" b="1" dirty="0" smtClean="0">
                <a:solidFill>
                  <a:srgbClr val="0B55B7"/>
                </a:solidFill>
              </a:rPr>
              <a:t>?</a:t>
            </a:r>
            <a:endParaRPr lang="ru-RU" sz="2400" b="1" dirty="0">
              <a:solidFill>
                <a:srgbClr val="0B55B7"/>
              </a:solidFill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4748784" y="1352776"/>
            <a:ext cx="6921373" cy="2609853"/>
            <a:chOff x="4748784" y="1881189"/>
            <a:chExt cx="6921373" cy="2609853"/>
          </a:xfrm>
        </p:grpSpPr>
        <p:sp>
          <p:nvSpPr>
            <p:cNvPr id="15" name="Ромб 14"/>
            <p:cNvSpPr/>
            <p:nvPr/>
          </p:nvSpPr>
          <p:spPr>
            <a:xfrm>
              <a:off x="8975725" y="1881189"/>
              <a:ext cx="2694432" cy="2555875"/>
            </a:xfrm>
            <a:prstGeom prst="diamond">
              <a:avLst/>
            </a:prstGeom>
            <a:solidFill>
              <a:srgbClr val="1272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/>
            <p:cNvSpPr/>
            <p:nvPr/>
          </p:nvSpPr>
          <p:spPr>
            <a:xfrm>
              <a:off x="9263379" y="2154050"/>
              <a:ext cx="2119123" cy="201015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4748784" y="1935167"/>
              <a:ext cx="2694432" cy="2555875"/>
              <a:chOff x="4748784" y="1935167"/>
              <a:chExt cx="2694432" cy="2555875"/>
            </a:xfrm>
          </p:grpSpPr>
          <p:sp>
            <p:nvSpPr>
              <p:cNvPr id="14" name="Ромб 13"/>
              <p:cNvSpPr/>
              <p:nvPr/>
            </p:nvSpPr>
            <p:spPr>
              <a:xfrm>
                <a:off x="4748784" y="1935167"/>
                <a:ext cx="2694432" cy="2555875"/>
              </a:xfrm>
              <a:prstGeom prst="diamond">
                <a:avLst/>
              </a:prstGeom>
              <a:solidFill>
                <a:srgbClr val="1272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Ромб 16"/>
              <p:cNvSpPr/>
              <p:nvPr/>
            </p:nvSpPr>
            <p:spPr>
              <a:xfrm>
                <a:off x="5015452" y="2208029"/>
                <a:ext cx="2119123" cy="2010150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4100" name="Picture 4" descr="https://cdn-icons-png.flaticon.com/512/8847/884705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636" y="2337092"/>
                <a:ext cx="1526921" cy="15269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2" name="Picture 6" descr="Аутентификация 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4553" y="2625470"/>
              <a:ext cx="1116774" cy="111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Группа 22"/>
          <p:cNvGrpSpPr/>
          <p:nvPr/>
        </p:nvGrpSpPr>
        <p:grpSpPr>
          <a:xfrm>
            <a:off x="587375" y="1352775"/>
            <a:ext cx="2694432" cy="2555875"/>
            <a:chOff x="587375" y="1881188"/>
            <a:chExt cx="2694432" cy="2555875"/>
          </a:xfrm>
        </p:grpSpPr>
        <p:sp>
          <p:nvSpPr>
            <p:cNvPr id="13" name="Ромб 12"/>
            <p:cNvSpPr/>
            <p:nvPr/>
          </p:nvSpPr>
          <p:spPr>
            <a:xfrm>
              <a:off x="587375" y="1881188"/>
              <a:ext cx="2694432" cy="2555875"/>
            </a:xfrm>
            <a:prstGeom prst="diamond">
              <a:avLst/>
            </a:prstGeom>
            <a:solidFill>
              <a:srgbClr val="1272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/>
            <p:cNvSpPr/>
            <p:nvPr/>
          </p:nvSpPr>
          <p:spPr>
            <a:xfrm>
              <a:off x="875029" y="2154050"/>
              <a:ext cx="2119123" cy="201015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104" name="Picture 8" descr="Конфиденциальность 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947" y="254952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Группа 25"/>
          <p:cNvGrpSpPr/>
          <p:nvPr/>
        </p:nvGrpSpPr>
        <p:grpSpPr>
          <a:xfrm>
            <a:off x="0" y="4133477"/>
            <a:ext cx="12192000" cy="1970888"/>
            <a:chOff x="0" y="4315913"/>
            <a:chExt cx="12192000" cy="1970888"/>
          </a:xfrm>
        </p:grpSpPr>
        <p:sp>
          <p:nvSpPr>
            <p:cNvPr id="20" name="TextBox 19"/>
            <p:cNvSpPr txBox="1"/>
            <p:nvPr/>
          </p:nvSpPr>
          <p:spPr>
            <a:xfrm>
              <a:off x="0" y="4349708"/>
              <a:ext cx="365509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2000" dirty="0" smtClean="0"/>
                <a:t>Обеспечение конфиденциальности данных (защита информации от лиц, не имеющих права доступа к ней).</a:t>
              </a:r>
              <a:endParaRPr lang="ru-RU" sz="2000" dirty="0" smtClean="0">
                <a:effectLst/>
              </a:endParaRPr>
            </a:p>
            <a:p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46637" y="4315913"/>
              <a:ext cx="35600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Обеспечение целостности данных ( гарантии того, что при передаче или хранении данные не были редактирован сторонним пользователем</a:t>
              </a:r>
              <a:r>
                <a:rPr lang="ru-RU" sz="2000" dirty="0" smtClean="0"/>
                <a:t>).</a:t>
              </a:r>
              <a:endParaRPr lang="ru-RU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75725" y="4378586"/>
              <a:ext cx="3216275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Обеспечение аутентификации ( проверка подлинности стороны при обмене данных, авторства  и т.д</a:t>
              </a:r>
              <a:r>
                <a:rPr lang="ru-RU" sz="2000" dirty="0" smtClean="0"/>
                <a:t>.).</a:t>
              </a:r>
              <a:endParaRPr lang="ru-RU" sz="2000" dirty="0"/>
            </a:p>
            <a:p>
              <a:endParaRPr lang="ru-RU" dirty="0"/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3281807" y="6685005"/>
            <a:ext cx="5693917" cy="172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1826203" y="6301236"/>
            <a:ext cx="65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4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5863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  <p:bldP spid="12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767" y="1368553"/>
            <a:ext cx="4104623" cy="457198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1272F1"/>
                </a:solidFill>
                <a:latin typeface="+mn-lt"/>
                <a:cs typeface="Arial" panose="020B0604020202020204" pitchFamily="34" charset="0"/>
              </a:rPr>
              <a:t>Актуальность</a:t>
            </a:r>
            <a:endParaRPr lang="ru-RU" sz="2800" b="1" dirty="0">
              <a:solidFill>
                <a:srgbClr val="1272F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18790" y="1800315"/>
            <a:ext cx="2115355" cy="45719"/>
          </a:xfrm>
          <a:prstGeom prst="roundRect">
            <a:avLst/>
          </a:prstGeom>
          <a:solidFill>
            <a:srgbClr val="127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B55B7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317966" y="5431125"/>
            <a:ext cx="1548000" cy="101026"/>
          </a:xfrm>
          <a:prstGeom prst="roundRect">
            <a:avLst/>
          </a:prstGeom>
          <a:solidFill>
            <a:srgbClr val="127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705600"/>
            <a:ext cx="6804025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5400000">
            <a:off x="-1795800" y="4833600"/>
            <a:ext cx="37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10409811" y="3514988"/>
            <a:ext cx="3420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37767" y="2252360"/>
            <a:ext cx="6411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наше время  везде, где применяются информационные технологии, есть место шифрованию. Кроме очевидных – при аутентификации на сайтах, отправлении сообщений в мессенджерах и банковских операциях; можно отметить использование в сотовой связи, </a:t>
            </a:r>
            <a:r>
              <a:rPr lang="en-US" sz="2400" dirty="0"/>
              <a:t>W</a:t>
            </a:r>
            <a:r>
              <a:rPr lang="en-US" sz="2400" dirty="0" smtClean="0"/>
              <a:t>i-Fi</a:t>
            </a:r>
            <a:r>
              <a:rPr lang="ru-RU" sz="2400" dirty="0" smtClean="0"/>
              <a:t> </a:t>
            </a:r>
            <a:r>
              <a:rPr lang="ru-RU" sz="2400" dirty="0"/>
              <a:t>и цифровом </a:t>
            </a:r>
            <a:r>
              <a:rPr lang="ru-RU" sz="2400" dirty="0" smtClean="0"/>
              <a:t>ТВ.</a:t>
            </a:r>
            <a:endParaRPr lang="ru-RU" sz="2400" dirty="0"/>
          </a:p>
        </p:txBody>
      </p:sp>
      <p:sp>
        <p:nvSpPr>
          <p:cNvPr id="12" name="Равнобедренный треугольник 11"/>
          <p:cNvSpPr/>
          <p:nvPr/>
        </p:nvSpPr>
        <p:spPr>
          <a:xfrm rot="10800000">
            <a:off x="8077835" y="-9728"/>
            <a:ext cx="2557432" cy="1194292"/>
          </a:xfrm>
          <a:prstGeom prst="triangle">
            <a:avLst/>
          </a:prstGeom>
          <a:solidFill>
            <a:srgbClr val="0B55B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10800000">
            <a:off x="8596043" y="0"/>
            <a:ext cx="1521016" cy="646175"/>
          </a:xfrm>
          <a:prstGeom prst="triangle">
            <a:avLst/>
          </a:prstGeom>
          <a:solidFill>
            <a:srgbClr val="1272F1"/>
          </a:solidFill>
          <a:effectLst>
            <a:outerShdw blurRad="457200" dist="381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s://kartinkin.net/uploads/posts/2022-02/1645709462_40-kartinkin-net-p-informatsionnie-tekhnologii-kartinki-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753" y="2448654"/>
            <a:ext cx="4077169" cy="285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826203" y="6301236"/>
            <a:ext cx="65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5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054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1" grpId="0" animBg="1"/>
      <p:bldP spid="13" grpId="0" animBg="1"/>
      <p:bldP spid="14" grpId="0" animBg="1"/>
      <p:bldP spid="3" grpId="0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3950580" y="-1"/>
            <a:ext cx="8241420" cy="4508502"/>
            <a:chOff x="3950580" y="-1"/>
            <a:chExt cx="8241420" cy="4508502"/>
          </a:xfrm>
        </p:grpSpPr>
        <p:pic>
          <p:nvPicPr>
            <p:cNvPr id="1026" name="Picture 2" descr="https://it-blog.ru/wp-content/uploads/2020/05/python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580" y="1"/>
              <a:ext cx="8241420" cy="450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Прямоугольный треугольник 9"/>
            <p:cNvSpPr/>
            <p:nvPr/>
          </p:nvSpPr>
          <p:spPr>
            <a:xfrm rot="5400000" flipH="1">
              <a:off x="3509704" y="440875"/>
              <a:ext cx="4508499" cy="362674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5175504" y="4508500"/>
            <a:ext cx="4730496" cy="2349500"/>
            <a:chOff x="5151212" y="4508500"/>
            <a:chExt cx="4730496" cy="2349500"/>
          </a:xfrm>
        </p:grpSpPr>
        <p:sp>
          <p:nvSpPr>
            <p:cNvPr id="7" name="Равнобедренный треугольник 6"/>
            <p:cNvSpPr/>
            <p:nvPr/>
          </p:nvSpPr>
          <p:spPr>
            <a:xfrm>
              <a:off x="5151212" y="4508500"/>
              <a:ext cx="4730496" cy="2349500"/>
            </a:xfrm>
            <a:prstGeom prst="triangle">
              <a:avLst>
                <a:gd name="adj" fmla="val 51227"/>
              </a:avLst>
            </a:prstGeom>
            <a:solidFill>
              <a:srgbClr val="0B5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 rot="18931072">
              <a:off x="5170133" y="5488924"/>
              <a:ext cx="3352739" cy="1355436"/>
            </a:xfrm>
            <a:custGeom>
              <a:avLst/>
              <a:gdLst>
                <a:gd name="connsiteX0" fmla="*/ 0 w 3680481"/>
                <a:gd name="connsiteY0" fmla="*/ 0 h 1353312"/>
                <a:gd name="connsiteX1" fmla="*/ 3680481 w 3680481"/>
                <a:gd name="connsiteY1" fmla="*/ 0 h 1353312"/>
                <a:gd name="connsiteX2" fmla="*/ 3680481 w 3680481"/>
                <a:gd name="connsiteY2" fmla="*/ 1353312 h 1353312"/>
                <a:gd name="connsiteX3" fmla="*/ 0 w 3680481"/>
                <a:gd name="connsiteY3" fmla="*/ 1353312 h 1353312"/>
                <a:gd name="connsiteX4" fmla="*/ 0 w 3680481"/>
                <a:gd name="connsiteY4" fmla="*/ 0 h 1353312"/>
                <a:gd name="connsiteX0" fmla="*/ 327742 w 3680481"/>
                <a:gd name="connsiteY0" fmla="*/ 14280 h 1353312"/>
                <a:gd name="connsiteX1" fmla="*/ 3680481 w 3680481"/>
                <a:gd name="connsiteY1" fmla="*/ 0 h 1353312"/>
                <a:gd name="connsiteX2" fmla="*/ 3680481 w 3680481"/>
                <a:gd name="connsiteY2" fmla="*/ 1353312 h 1353312"/>
                <a:gd name="connsiteX3" fmla="*/ 0 w 3680481"/>
                <a:gd name="connsiteY3" fmla="*/ 1353312 h 1353312"/>
                <a:gd name="connsiteX4" fmla="*/ 327742 w 3680481"/>
                <a:gd name="connsiteY4" fmla="*/ 14280 h 1353312"/>
                <a:gd name="connsiteX0" fmla="*/ 0 w 3352739"/>
                <a:gd name="connsiteY0" fmla="*/ 14280 h 1355436"/>
                <a:gd name="connsiteX1" fmla="*/ 3352739 w 3352739"/>
                <a:gd name="connsiteY1" fmla="*/ 0 h 1355436"/>
                <a:gd name="connsiteX2" fmla="*/ 3352739 w 3352739"/>
                <a:gd name="connsiteY2" fmla="*/ 1353312 h 1355436"/>
                <a:gd name="connsiteX3" fmla="*/ 1344828 w 3352739"/>
                <a:gd name="connsiteY3" fmla="*/ 1355436 h 1355436"/>
                <a:gd name="connsiteX4" fmla="*/ 0 w 3352739"/>
                <a:gd name="connsiteY4" fmla="*/ 14280 h 135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739" h="1355436">
                  <a:moveTo>
                    <a:pt x="0" y="14280"/>
                  </a:moveTo>
                  <a:lnTo>
                    <a:pt x="3352739" y="0"/>
                  </a:lnTo>
                  <a:lnTo>
                    <a:pt x="3352739" y="1353312"/>
                  </a:lnTo>
                  <a:lnTo>
                    <a:pt x="1344828" y="1355436"/>
                  </a:lnTo>
                  <a:lnTo>
                    <a:pt x="0" y="14280"/>
                  </a:lnTo>
                  <a:close/>
                </a:path>
              </a:pathLst>
            </a:custGeom>
            <a:solidFill>
              <a:srgbClr val="1272F1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7577328" y="4508500"/>
            <a:ext cx="4614672" cy="2349500"/>
            <a:chOff x="7485888" y="5096256"/>
            <a:chExt cx="4706112" cy="1761744"/>
          </a:xfrm>
          <a:solidFill>
            <a:srgbClr val="1272F1"/>
          </a:solidFill>
          <a:effectLst>
            <a:glow>
              <a:schemeClr val="accent1">
                <a:alpha val="40000"/>
              </a:schemeClr>
            </a:glow>
            <a:outerShdw blurRad="990600" dist="38100" dir="5400000" sx="127000" sy="127000" algn="t" rotWithShape="0">
              <a:prstClr val="black">
                <a:alpha val="40000"/>
              </a:prstClr>
            </a:outerShdw>
            <a:reflection blurRad="1270000" stA="16000" endPos="12000" dir="5400000" sy="-100000" algn="bl" rotWithShape="0"/>
          </a:effectLst>
        </p:grpSpPr>
        <p:sp>
          <p:nvSpPr>
            <p:cNvPr id="4" name="Прямоугольник 3"/>
            <p:cNvSpPr/>
            <p:nvPr/>
          </p:nvSpPr>
          <p:spPr>
            <a:xfrm>
              <a:off x="9790176" y="5096256"/>
              <a:ext cx="2401824" cy="17617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ый треугольник 4"/>
            <p:cNvSpPr/>
            <p:nvPr/>
          </p:nvSpPr>
          <p:spPr>
            <a:xfrm rot="10800000">
              <a:off x="7485888" y="5096256"/>
              <a:ext cx="2304288" cy="176174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Прямоугольник 11"/>
          <p:cNvSpPr/>
          <p:nvPr/>
        </p:nvSpPr>
        <p:spPr>
          <a:xfrm rot="5400000">
            <a:off x="-3348683" y="3348682"/>
            <a:ext cx="6858002" cy="160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 flipV="1">
            <a:off x="609481" y="1721752"/>
            <a:ext cx="3827437" cy="45719"/>
          </a:xfrm>
          <a:prstGeom prst="roundRect">
            <a:avLst/>
          </a:prstGeom>
          <a:solidFill>
            <a:srgbClr val="127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B55B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871" y="1989929"/>
            <a:ext cx="41171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3513" algn="l"/>
              </a:tabLst>
            </a:pPr>
            <a:r>
              <a:rPr lang="ru-RU" dirty="0"/>
              <a:t>Современные проблемы требуют современного решения. Мы  будем обучать читателя на  “</a:t>
            </a:r>
            <a:r>
              <a:rPr lang="ru-RU" dirty="0" err="1"/>
              <a:t>Python</a:t>
            </a:r>
            <a:r>
              <a:rPr lang="ru-RU" dirty="0"/>
              <a:t>”. Это высокоуровневый язык программирования, который отличается простым и понятным синтаксисом, большим количеством удобных библиотек. Мы расскажем о типах данных, видах объектов, о подключении библиотек , покажем различные функции, операторы, циклы.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744" y="1260085"/>
            <a:ext cx="501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1272F1"/>
                </a:solidFill>
              </a:rPr>
              <a:t>Главный инструмент работы</a:t>
            </a:r>
            <a:endParaRPr lang="ru-RU" sz="2400" b="1" dirty="0">
              <a:solidFill>
                <a:srgbClr val="1272F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26203" y="6301236"/>
            <a:ext cx="65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6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7759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авнобедренный треугольник 19"/>
          <p:cNvSpPr/>
          <p:nvPr/>
        </p:nvSpPr>
        <p:spPr>
          <a:xfrm rot="10800000">
            <a:off x="8077835" y="-9728"/>
            <a:ext cx="2557432" cy="1194292"/>
          </a:xfrm>
          <a:prstGeom prst="triangle">
            <a:avLst/>
          </a:prstGeom>
          <a:solidFill>
            <a:srgbClr val="0B55B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1" y="4213398"/>
            <a:ext cx="4060942" cy="2644602"/>
          </a:xfrm>
          <a:prstGeom prst="rtTriangle">
            <a:avLst/>
          </a:prstGeom>
          <a:solidFill>
            <a:srgbClr val="1272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>
            <a:off x="1" y="4958030"/>
            <a:ext cx="3059948" cy="1899969"/>
          </a:xfrm>
          <a:prstGeom prst="rtTriangle">
            <a:avLst/>
          </a:prstGeom>
          <a:solidFill>
            <a:srgbClr val="0B55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-88900" y="5507182"/>
            <a:ext cx="4149843" cy="1350817"/>
          </a:xfrm>
          <a:prstGeom prst="triangle">
            <a:avLst/>
          </a:prstGeom>
          <a:solidFill>
            <a:srgbClr val="1272F1">
              <a:alpha val="88000"/>
            </a:srgbClr>
          </a:solidFill>
          <a:effectLst>
            <a:outerShdw blurRad="1054100" dist="38100" dir="15060000" sx="113000" sy="113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31476" y="1169394"/>
            <a:ext cx="6223773" cy="34163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ru-RU" dirty="0"/>
              <a:t>Лучшей проверкой своих знаний является умение донести их до другого. Этим мы руководствовались при создании пособия. Работа с “</a:t>
            </a:r>
            <a:r>
              <a:rPr lang="ru-RU" dirty="0" err="1"/>
              <a:t>Python</a:t>
            </a:r>
            <a:r>
              <a:rPr lang="ru-RU" dirty="0"/>
              <a:t>” для нас особенно важна. Не только для проекта, но и для себя. Благодаря этому мы закрепляем и дополняем свои знания. В процессе у нас вышло 4 варианта шифровки: 3 варианта на стандартной таблице для всех печатных символов(методы с перестановкой, добавлением и заменой символов)</a:t>
            </a:r>
            <a:r>
              <a:rPr lang="en-US" dirty="0"/>
              <a:t>,</a:t>
            </a:r>
            <a:r>
              <a:rPr lang="ru-RU" dirty="0"/>
              <a:t> а для 1 варианта даже создали свою.  На один из методов мы создали полноценную программу с функциями шифровки и дешифровки с графическим дизайном и рабочими функциональными </a:t>
            </a:r>
            <a:r>
              <a:rPr lang="ru-RU" dirty="0" smtClean="0"/>
              <a:t>кнопками.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31476" y="493977"/>
            <a:ext cx="535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1272F1"/>
                </a:solidFill>
                <a:latin typeface="Century Gothic" panose="020B0502020202020204" pitchFamily="34" charset="0"/>
              </a:rPr>
              <a:t>Этапы проделанной работы</a:t>
            </a:r>
            <a:endParaRPr lang="ru-RU" sz="2400" b="1" dirty="0">
              <a:solidFill>
                <a:srgbClr val="1272F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22762" y="920467"/>
            <a:ext cx="4411683" cy="56263"/>
          </a:xfrm>
          <a:prstGeom prst="roundRect">
            <a:avLst/>
          </a:prstGeom>
          <a:solidFill>
            <a:srgbClr val="127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B55B7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649498" y="4670050"/>
            <a:ext cx="1548000" cy="101026"/>
          </a:xfrm>
          <a:prstGeom prst="roundRect">
            <a:avLst/>
          </a:prstGeom>
          <a:solidFill>
            <a:srgbClr val="1272F1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 rot="5400000">
            <a:off x="10036344" y="2147738"/>
            <a:ext cx="4160890" cy="1504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https://media.kasperskydaily.com/wp-content/uploads/sites/90/2013/05/06082308/encry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618" y="1587880"/>
            <a:ext cx="4000789" cy="262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Равнобедренный треугольник 18"/>
          <p:cNvSpPr/>
          <p:nvPr/>
        </p:nvSpPr>
        <p:spPr>
          <a:xfrm rot="10800000">
            <a:off x="8596043" y="0"/>
            <a:ext cx="1521016" cy="646175"/>
          </a:xfrm>
          <a:prstGeom prst="triangle">
            <a:avLst/>
          </a:prstGeom>
          <a:solidFill>
            <a:srgbClr val="1272F1"/>
          </a:solidFill>
          <a:effectLst>
            <a:outerShdw blurRad="457200" dist="381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1826203" y="6301236"/>
            <a:ext cx="65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7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851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8" grpId="0" animBg="1"/>
      <p:bldP spid="9" grpId="0" animBg="1"/>
      <p:bldP spid="3" grpId="0"/>
      <p:bldP spid="2" grpId="0"/>
      <p:bldP spid="10" grpId="0" animBg="1"/>
      <p:bldP spid="13" grpId="0" animBg="1"/>
      <p:bldP spid="16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0424" y="985637"/>
            <a:ext cx="3321423" cy="95404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1272F1"/>
                </a:solidFill>
                <a:latin typeface="+mn-lt"/>
                <a:cs typeface="Arial" panose="020B0604020202020204" pitchFamily="34" charset="0"/>
              </a:rPr>
              <a:t>Трудности</a:t>
            </a:r>
            <a:endParaRPr lang="ru-RU" sz="2400" b="1" dirty="0">
              <a:solidFill>
                <a:srgbClr val="1272F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542" y="1909482"/>
            <a:ext cx="4554071" cy="3496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smtClean="0"/>
              <a:t>Проект стал для нас непростым испытанием. Прежде всего, тяжело было организовать работу нашей группы, состоящий из довольно большого количества человек. Не понимали кого и чем занять, бывало , и ссорились. Но в конце концов благодаря планированию работа наладилась и дала свои плоды. Получилась хорошая команда!</a:t>
            </a:r>
            <a:endParaRPr lang="ru-RU" sz="2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92103" y="1630514"/>
            <a:ext cx="1387415" cy="64791"/>
          </a:xfrm>
          <a:prstGeom prst="roundRect">
            <a:avLst/>
          </a:prstGeom>
          <a:solidFill>
            <a:srgbClr val="127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B55B7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705600"/>
            <a:ext cx="6804025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-1795800" y="4833600"/>
            <a:ext cx="37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10800000">
            <a:off x="6392846" y="-1"/>
            <a:ext cx="5799154" cy="3818965"/>
          </a:xfrm>
          <a:prstGeom prst="rtTriangle">
            <a:avLst/>
          </a:prstGeom>
          <a:solidFill>
            <a:srgbClr val="1272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ый треугольник 15"/>
          <p:cNvSpPr/>
          <p:nvPr/>
        </p:nvSpPr>
        <p:spPr>
          <a:xfrm rot="10800000">
            <a:off x="6392847" y="-4"/>
            <a:ext cx="4484088" cy="2964430"/>
          </a:xfrm>
          <a:prstGeom prst="rtTriangle">
            <a:avLst/>
          </a:prstGeom>
          <a:solidFill>
            <a:srgbClr val="0B55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/>
          <p:cNvSpPr/>
          <p:nvPr/>
        </p:nvSpPr>
        <p:spPr>
          <a:xfrm rot="10800000">
            <a:off x="6392846" y="0"/>
            <a:ext cx="5769453" cy="1880419"/>
          </a:xfrm>
          <a:prstGeom prst="triangle">
            <a:avLst/>
          </a:prstGeom>
          <a:solidFill>
            <a:srgbClr val="1272F1">
              <a:alpha val="88000"/>
            </a:srgbClr>
          </a:solidFill>
          <a:effectLst>
            <a:outerShdw blurRad="1054100" dist="38100" dir="15060000" sx="113000" sy="113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8" name="Picture 6" descr="Хорошие отношения в коллектив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71" y="2638793"/>
            <a:ext cx="4747202" cy="33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826203" y="6301236"/>
            <a:ext cx="65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8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1031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01810" y="2532315"/>
            <a:ext cx="61901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>
              <a:spcBef>
                <a:spcPts val="0"/>
              </a:spcBef>
              <a:spcAft>
                <a:spcPts val="1000"/>
              </a:spcAft>
            </a:pPr>
            <a:r>
              <a:rPr lang="ru-RU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В методичке мы для </a:t>
            </a:r>
            <a:r>
              <a:rPr lang="ru-RU" sz="2000" dirty="0">
                <a:solidFill>
                  <a:srgbClr val="000000"/>
                </a:solidFill>
                <a:cs typeface="Arial" panose="020B0604020202020204" pitchFamily="34" charset="0"/>
              </a:rPr>
              <a:t>удобства читателя </a:t>
            </a:r>
            <a:r>
              <a:rPr lang="ru-RU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мы систематизировали </a:t>
            </a:r>
            <a:r>
              <a:rPr lang="ru-RU" sz="2000" dirty="0">
                <a:solidFill>
                  <a:srgbClr val="000000"/>
                </a:solidFill>
                <a:cs typeface="Arial" panose="020B0604020202020204" pitchFamily="34" charset="0"/>
              </a:rPr>
              <a:t>всю информацию, добавили смешных картинок, благодаря которым это легче запомнить  и просто веселее изучать, </a:t>
            </a:r>
            <a:r>
              <a:rPr lang="ru-RU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показали свои </a:t>
            </a:r>
            <a:r>
              <a:rPr lang="ru-RU" sz="2000" dirty="0">
                <a:solidFill>
                  <a:srgbClr val="000000"/>
                </a:solidFill>
                <a:cs typeface="Arial" panose="020B0604020202020204" pitchFamily="34" charset="0"/>
              </a:rPr>
              <a:t>реальные примеры использования шифрования. </a:t>
            </a:r>
            <a:r>
              <a:rPr lang="ru-RU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Мы постарались сделать наше </a:t>
            </a:r>
            <a:r>
              <a:rPr lang="ru-RU" sz="2000" dirty="0">
                <a:solidFill>
                  <a:srgbClr val="000000"/>
                </a:solidFill>
                <a:cs typeface="Arial" panose="020B0604020202020204" pitchFamily="34" charset="0"/>
              </a:rPr>
              <a:t>пособие максимально </a:t>
            </a:r>
            <a:r>
              <a:rPr lang="ru-RU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интересным.</a:t>
            </a:r>
            <a:endParaRPr lang="ru-RU" sz="2000" dirty="0">
              <a:cs typeface="Arial" panose="020B0604020202020204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553825" y="-2456028"/>
            <a:ext cx="5447985" cy="10015668"/>
            <a:chOff x="553825" y="-2456028"/>
            <a:chExt cx="5447985" cy="10015668"/>
          </a:xfrm>
        </p:grpSpPr>
        <p:sp>
          <p:nvSpPr>
            <p:cNvPr id="5" name="Блок-схема: процесс 4"/>
            <p:cNvSpPr/>
            <p:nvPr/>
          </p:nvSpPr>
          <p:spPr>
            <a:xfrm rot="18768387">
              <a:off x="-2362932" y="902941"/>
              <a:ext cx="10015668" cy="329772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8340 w 10000"/>
                <a:gd name="connsiteY1" fmla="*/ 59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8355 w 10000"/>
                <a:gd name="connsiteY1" fmla="*/ 62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8399 w 10000"/>
                <a:gd name="connsiteY1" fmla="*/ 72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7978 w 10000"/>
                <a:gd name="connsiteY1" fmla="*/ 67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6913 w 10000"/>
                <a:gd name="connsiteY1" fmla="*/ 36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9880"/>
                <a:gd name="connsiteY0" fmla="*/ 0 h 10014"/>
                <a:gd name="connsiteX1" fmla="*/ 6913 w 9880"/>
                <a:gd name="connsiteY1" fmla="*/ 36 h 10014"/>
                <a:gd name="connsiteX2" fmla="*/ 9880 w 9880"/>
                <a:gd name="connsiteY2" fmla="*/ 10014 h 10014"/>
                <a:gd name="connsiteX3" fmla="*/ 0 w 9880"/>
                <a:gd name="connsiteY3" fmla="*/ 10000 h 10014"/>
                <a:gd name="connsiteX4" fmla="*/ 0 w 9880"/>
                <a:gd name="connsiteY4" fmla="*/ 0 h 1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0" h="10014">
                  <a:moveTo>
                    <a:pt x="0" y="0"/>
                  </a:moveTo>
                  <a:lnTo>
                    <a:pt x="6913" y="36"/>
                  </a:lnTo>
                  <a:lnTo>
                    <a:pt x="9880" y="10014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72F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авнобедренный треугольник 16"/>
            <p:cNvSpPr/>
            <p:nvPr/>
          </p:nvSpPr>
          <p:spPr>
            <a:xfrm rot="10800000">
              <a:off x="553825" y="4695089"/>
              <a:ext cx="933185" cy="423074"/>
            </a:xfrm>
            <a:prstGeom prst="triangle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  <a:effectLst>
              <a:outerShdw blurRad="558800" dist="38100" dir="5400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/>
            <p:cNvSpPr/>
            <p:nvPr/>
          </p:nvSpPr>
          <p:spPr>
            <a:xfrm rot="10800000">
              <a:off x="5036748" y="0"/>
              <a:ext cx="965062" cy="424070"/>
            </a:xfrm>
            <a:prstGeom prst="triangle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  <a:effectLst>
              <a:outerShdw blurRad="558800" dist="38100" dir="5400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бедренный треугольник 15"/>
            <p:cNvSpPr/>
            <p:nvPr/>
          </p:nvSpPr>
          <p:spPr>
            <a:xfrm>
              <a:off x="2803928" y="1090674"/>
              <a:ext cx="933185" cy="423074"/>
            </a:xfrm>
            <a:prstGeom prst="triangle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  <a:effectLst>
              <a:outerShdw blurRad="558800" dist="38100" dir="5400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" name="Скругленный прямоугольник 18"/>
          <p:cNvSpPr/>
          <p:nvPr/>
        </p:nvSpPr>
        <p:spPr>
          <a:xfrm>
            <a:off x="6580371" y="2341980"/>
            <a:ext cx="3384511" cy="45719"/>
          </a:xfrm>
          <a:prstGeom prst="roundRect">
            <a:avLst/>
          </a:prstGeom>
          <a:solidFill>
            <a:srgbClr val="127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B55B7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67010" y="1916113"/>
            <a:ext cx="490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B55B7"/>
                </a:solidFill>
              </a:rPr>
              <a:t>Анализ и заключение</a:t>
            </a:r>
            <a:endParaRPr lang="ru-RU" sz="2800" b="1" dirty="0">
              <a:solidFill>
                <a:srgbClr val="0B55B7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2094614" y="1916113"/>
            <a:ext cx="2094614" cy="521833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858000"/>
            <a:ext cx="2040835" cy="48513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2674" y="0"/>
            <a:ext cx="8634360" cy="60440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1826203" y="6301236"/>
            <a:ext cx="65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9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7860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474</Words>
  <Application>Microsoft Office PowerPoint</Application>
  <PresentationFormat>Широкоэкранный</PresentationFormat>
  <Paragraphs>62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Актуальность</vt:lpstr>
      <vt:lpstr>Презентация PowerPoint</vt:lpstr>
      <vt:lpstr>Презентация PowerPoint</vt:lpstr>
      <vt:lpstr>Трудности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555</dc:creator>
  <cp:lastModifiedBy>555</cp:lastModifiedBy>
  <cp:revision>96</cp:revision>
  <dcterms:created xsi:type="dcterms:W3CDTF">2023-02-17T19:12:59Z</dcterms:created>
  <dcterms:modified xsi:type="dcterms:W3CDTF">2023-02-24T19:48:47Z</dcterms:modified>
</cp:coreProperties>
</file>