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Strukture podataka i algoritmi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Binarna pretraga</a:t>
            </a:r>
          </a:p>
          <a:p>
            <a:r>
              <a:rPr lang="hr-HR" dirty="0" smtClean="0"/>
              <a:t>Stabla</a:t>
            </a:r>
          </a:p>
        </p:txBody>
      </p:sp>
    </p:spTree>
    <p:extLst>
      <p:ext uri="{BB962C8B-B14F-4D97-AF65-F5344CB8AC3E}">
        <p14:creationId xmlns:p14="http://schemas.microsoft.com/office/powerpoint/2010/main" val="12206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Binarna stabla</a:t>
            </a:r>
            <a:endParaRPr lang="hr-HR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550" y="2417928"/>
            <a:ext cx="774779" cy="152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05100" y="3111500"/>
            <a:ext cx="774779" cy="152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05100" y="2417928"/>
            <a:ext cx="774779" cy="660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705100" y="2417928"/>
            <a:ext cx="774779" cy="1524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cxnSp>
        <p:nvCxnSpPr>
          <p:cNvPr id="8" name="AutoShape 8"/>
          <p:cNvCxnSpPr>
            <a:cxnSpLocks noChangeShapeType="1"/>
            <a:stCxn id="4" idx="2"/>
            <a:endCxn id="7" idx="1"/>
          </p:cNvCxnSpPr>
          <p:nvPr/>
        </p:nvCxnSpPr>
        <p:spPr bwMode="auto">
          <a:xfrm rot="5400000" flipH="1" flipV="1">
            <a:off x="1993920" y="1859148"/>
            <a:ext cx="76200" cy="1346160"/>
          </a:xfrm>
          <a:prstGeom prst="curvedConnector4">
            <a:avLst>
              <a:gd name="adj1" fmla="val -300000"/>
              <a:gd name="adj2" fmla="val 64389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356100" y="3111500"/>
            <a:ext cx="774779" cy="152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356100" y="2417928"/>
            <a:ext cx="774779" cy="660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356100" y="2417928"/>
            <a:ext cx="774779" cy="1524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089650" y="3111500"/>
            <a:ext cx="774779" cy="152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089650" y="2417928"/>
            <a:ext cx="774779" cy="660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089650" y="2417928"/>
            <a:ext cx="774779" cy="1524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cxnSp>
        <p:nvCxnSpPr>
          <p:cNvPr id="15" name="AutoShape 15"/>
          <p:cNvCxnSpPr>
            <a:cxnSpLocks noChangeShapeType="1"/>
            <a:stCxn id="5" idx="2"/>
            <a:endCxn id="11" idx="1"/>
          </p:cNvCxnSpPr>
          <p:nvPr/>
        </p:nvCxnSpPr>
        <p:spPr bwMode="auto">
          <a:xfrm rot="5400000" flipH="1" flipV="1">
            <a:off x="3339409" y="2247209"/>
            <a:ext cx="769772" cy="1263610"/>
          </a:xfrm>
          <a:prstGeom prst="curvedConnector4">
            <a:avLst>
              <a:gd name="adj1" fmla="val -29697"/>
              <a:gd name="adj2" fmla="val 65329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16"/>
          <p:cNvCxnSpPr>
            <a:cxnSpLocks noChangeShapeType="1"/>
            <a:stCxn id="9" idx="2"/>
            <a:endCxn id="14" idx="1"/>
          </p:cNvCxnSpPr>
          <p:nvPr/>
        </p:nvCxnSpPr>
        <p:spPr bwMode="auto">
          <a:xfrm rot="5400000" flipH="1" flipV="1">
            <a:off x="5031684" y="2205934"/>
            <a:ext cx="769772" cy="1346160"/>
          </a:xfrm>
          <a:prstGeom prst="curvedConnector4">
            <a:avLst>
              <a:gd name="adj1" fmla="val -29697"/>
              <a:gd name="adj2" fmla="val 64389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2908300" y="3048000"/>
            <a:ext cx="417189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next</a:t>
            </a:r>
            <a:endParaRPr lang="en-GB" sz="8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4629150" y="3048000"/>
            <a:ext cx="417189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next</a:t>
            </a:r>
            <a:endParaRPr lang="en-GB" sz="8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6350000" y="3048000"/>
            <a:ext cx="417189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next</a:t>
            </a:r>
            <a:endParaRPr lang="en-GB" sz="8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1200151" y="2367128"/>
            <a:ext cx="448134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head</a:t>
            </a:r>
            <a:endParaRPr lang="en-GB" sz="8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1" name="Text Box 41"/>
          <p:cNvSpPr txBox="1">
            <a:spLocks noChangeArrowheads="1"/>
          </p:cNvSpPr>
          <p:nvPr/>
        </p:nvSpPr>
        <p:spPr bwMode="auto">
          <a:xfrm>
            <a:off x="2914650" y="2773528"/>
            <a:ext cx="215493" cy="2154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4</a:t>
            </a:r>
            <a:endParaRPr lang="en-GB" sz="8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4603750" y="2773528"/>
            <a:ext cx="215493" cy="2154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6</a:t>
            </a:r>
            <a:endParaRPr lang="en-GB" sz="8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3" name="Text Box 43"/>
          <p:cNvSpPr txBox="1">
            <a:spLocks noChangeArrowheads="1"/>
          </p:cNvSpPr>
          <p:nvPr/>
        </p:nvSpPr>
        <p:spPr bwMode="auto">
          <a:xfrm>
            <a:off x="6305550" y="2773528"/>
            <a:ext cx="215493" cy="2154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7</a:t>
            </a:r>
            <a:endParaRPr lang="en-GB" sz="8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651125" y="5321300"/>
            <a:ext cx="774779" cy="152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651125" y="4648200"/>
            <a:ext cx="774779" cy="660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651125" y="4648200"/>
            <a:ext cx="774779" cy="1524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4302125" y="5321300"/>
            <a:ext cx="774779" cy="152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4302125" y="4648200"/>
            <a:ext cx="774779" cy="660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4302125" y="4648200"/>
            <a:ext cx="774779" cy="1524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6035675" y="5321300"/>
            <a:ext cx="774779" cy="152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6035675" y="4648200"/>
            <a:ext cx="774779" cy="660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035675" y="4648200"/>
            <a:ext cx="774779" cy="1524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cxnSp>
        <p:nvCxnSpPr>
          <p:cNvPr id="33" name="AutoShape 15"/>
          <p:cNvCxnSpPr>
            <a:cxnSpLocks noChangeShapeType="1"/>
            <a:stCxn id="24" idx="2"/>
            <a:endCxn id="29" idx="1"/>
          </p:cNvCxnSpPr>
          <p:nvPr/>
        </p:nvCxnSpPr>
        <p:spPr bwMode="auto">
          <a:xfrm rot="5400000" flipH="1" flipV="1">
            <a:off x="3295670" y="4467245"/>
            <a:ext cx="749300" cy="1263610"/>
          </a:xfrm>
          <a:prstGeom prst="curvedConnector4">
            <a:avLst>
              <a:gd name="adj1" fmla="val -30508"/>
              <a:gd name="adj2" fmla="val 65329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16"/>
          <p:cNvCxnSpPr>
            <a:cxnSpLocks noChangeShapeType="1"/>
            <a:stCxn id="27" idx="2"/>
            <a:endCxn id="32" idx="1"/>
          </p:cNvCxnSpPr>
          <p:nvPr/>
        </p:nvCxnSpPr>
        <p:spPr bwMode="auto">
          <a:xfrm rot="5400000" flipH="1" flipV="1">
            <a:off x="4987945" y="4425970"/>
            <a:ext cx="749300" cy="1346160"/>
          </a:xfrm>
          <a:prstGeom prst="curvedConnector4">
            <a:avLst>
              <a:gd name="adj1" fmla="val -30508"/>
              <a:gd name="adj2" fmla="val 64389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5" name="Group 17"/>
          <p:cNvGrpSpPr>
            <a:grpSpLocks/>
          </p:cNvGrpSpPr>
          <p:nvPr/>
        </p:nvGrpSpPr>
        <p:grpSpPr bwMode="auto">
          <a:xfrm>
            <a:off x="6365875" y="5854700"/>
            <a:ext cx="297992" cy="152400"/>
            <a:chOff x="3504" y="3840"/>
            <a:chExt cx="240" cy="144"/>
          </a:xfrm>
        </p:grpSpPr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r-HR" sz="1000"/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r-HR" sz="1000"/>
              </a:p>
            </p:txBody>
          </p:sp>
          <p:sp>
            <p:nvSpPr>
              <p:cNvPr id="40" name="Line 21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r-HR" sz="1000"/>
              </a:p>
            </p:txBody>
          </p:sp>
        </p:grp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 sz="1000"/>
            </a:p>
          </p:txBody>
        </p:sp>
      </p:grpSp>
      <p:cxnSp>
        <p:nvCxnSpPr>
          <p:cNvPr id="41" name="AutoShape 23"/>
          <p:cNvCxnSpPr>
            <a:cxnSpLocks noChangeShapeType="1"/>
            <a:stCxn id="30" idx="2"/>
            <a:endCxn id="37" idx="0"/>
          </p:cNvCxnSpPr>
          <p:nvPr/>
        </p:nvCxnSpPr>
        <p:spPr bwMode="auto">
          <a:xfrm>
            <a:off x="6423065" y="5473700"/>
            <a:ext cx="91806" cy="381000"/>
          </a:xfrm>
          <a:prstGeom prst="straightConnector1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2854325" y="5257800"/>
            <a:ext cx="417189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next</a:t>
            </a:r>
            <a:endParaRPr lang="en-GB" sz="8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43" name="Text Box 37"/>
          <p:cNvSpPr txBox="1">
            <a:spLocks noChangeArrowheads="1"/>
          </p:cNvSpPr>
          <p:nvPr/>
        </p:nvSpPr>
        <p:spPr bwMode="auto">
          <a:xfrm>
            <a:off x="4575175" y="5257800"/>
            <a:ext cx="417189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next</a:t>
            </a:r>
            <a:endParaRPr lang="en-GB" sz="8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6296025" y="5257800"/>
            <a:ext cx="417189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next</a:t>
            </a:r>
            <a:endParaRPr lang="en-GB" sz="8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2860675" y="5003800"/>
            <a:ext cx="215493" cy="2154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8</a:t>
            </a:r>
            <a:endParaRPr lang="en-GB" sz="8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4549775" y="5003800"/>
            <a:ext cx="401697" cy="2154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12</a:t>
            </a:r>
            <a:endParaRPr lang="en-GB" sz="8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6251575" y="5003800"/>
            <a:ext cx="352693" cy="2154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15</a:t>
            </a:r>
            <a:endParaRPr lang="en-GB" sz="8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cxnSp>
        <p:nvCxnSpPr>
          <p:cNvPr id="48" name="AutoShape 16"/>
          <p:cNvCxnSpPr>
            <a:cxnSpLocks noChangeShapeType="1"/>
            <a:stCxn id="12" idx="3"/>
            <a:endCxn id="25" idx="0"/>
          </p:cNvCxnSpPr>
          <p:nvPr/>
        </p:nvCxnSpPr>
        <p:spPr bwMode="auto">
          <a:xfrm flipH="1">
            <a:off x="3038515" y="3187700"/>
            <a:ext cx="3825914" cy="1460500"/>
          </a:xfrm>
          <a:prstGeom prst="curvedConnector4">
            <a:avLst>
              <a:gd name="adj1" fmla="val -5975"/>
              <a:gd name="adj2" fmla="val 52609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26" idx="0"/>
          </p:cNvCxnSpPr>
          <p:nvPr/>
        </p:nvCxnSpPr>
        <p:spPr>
          <a:xfrm>
            <a:off x="609600" y="4267200"/>
            <a:ext cx="2428915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4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Binarna </a:t>
            </a:r>
            <a:r>
              <a:rPr lang="hr-HR" dirty="0" smtClean="0"/>
              <a:t>stabla</a:t>
            </a:r>
            <a:endParaRPr lang="hr-HR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550" y="2417928"/>
            <a:ext cx="774779" cy="152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951344" y="4812927"/>
            <a:ext cx="774779" cy="152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51344" y="4119355"/>
            <a:ext cx="774779" cy="660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951344" y="4119355"/>
            <a:ext cx="774779" cy="1524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cxnSp>
        <p:nvCxnSpPr>
          <p:cNvPr id="8" name="AutoShape 8"/>
          <p:cNvCxnSpPr>
            <a:cxnSpLocks noChangeShapeType="1"/>
            <a:stCxn id="4" idx="2"/>
            <a:endCxn id="13" idx="0"/>
          </p:cNvCxnSpPr>
          <p:nvPr/>
        </p:nvCxnSpPr>
        <p:spPr bwMode="auto">
          <a:xfrm rot="5400000" flipH="1" flipV="1">
            <a:off x="3841790" y="-64922"/>
            <a:ext cx="152400" cy="5118100"/>
          </a:xfrm>
          <a:prstGeom prst="curvedConnector5">
            <a:avLst>
              <a:gd name="adj1" fmla="val -150000"/>
              <a:gd name="adj2" fmla="val 50000"/>
              <a:gd name="adj3" fmla="val 250000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382731" y="6205557"/>
            <a:ext cx="774779" cy="152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382731" y="5511985"/>
            <a:ext cx="774779" cy="660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382731" y="5511985"/>
            <a:ext cx="774779" cy="1524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089650" y="3111500"/>
            <a:ext cx="774779" cy="152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089650" y="2417928"/>
            <a:ext cx="774779" cy="660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089650" y="2417928"/>
            <a:ext cx="774779" cy="1524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cxnSp>
        <p:nvCxnSpPr>
          <p:cNvPr id="15" name="AutoShape 15"/>
          <p:cNvCxnSpPr>
            <a:cxnSpLocks noChangeShapeType="1"/>
            <a:stCxn id="5" idx="2"/>
            <a:endCxn id="10" idx="0"/>
          </p:cNvCxnSpPr>
          <p:nvPr/>
        </p:nvCxnSpPr>
        <p:spPr bwMode="auto">
          <a:xfrm rot="16200000" flipH="1">
            <a:off x="5281098" y="5022962"/>
            <a:ext cx="546658" cy="4313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16"/>
          <p:cNvCxnSpPr>
            <a:cxnSpLocks noChangeShapeType="1"/>
            <a:stCxn id="12" idx="1"/>
            <a:endCxn id="6" idx="0"/>
          </p:cNvCxnSpPr>
          <p:nvPr/>
        </p:nvCxnSpPr>
        <p:spPr bwMode="auto">
          <a:xfrm rot="10800000" flipV="1">
            <a:off x="5338734" y="3187699"/>
            <a:ext cx="750916" cy="931655"/>
          </a:xfrm>
          <a:prstGeom prst="curvedConnector2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5154544" y="4749427"/>
            <a:ext cx="417189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next</a:t>
            </a:r>
            <a:endParaRPr lang="en-GB" sz="8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5655781" y="6142057"/>
            <a:ext cx="417189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next</a:t>
            </a:r>
            <a:endParaRPr lang="en-GB" sz="8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6350000" y="3048000"/>
            <a:ext cx="417189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next</a:t>
            </a:r>
            <a:endParaRPr lang="en-GB" sz="8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1200151" y="2367128"/>
            <a:ext cx="448134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head</a:t>
            </a:r>
            <a:endParaRPr lang="en-GB" sz="8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1" name="Text Box 41"/>
          <p:cNvSpPr txBox="1">
            <a:spLocks noChangeArrowheads="1"/>
          </p:cNvSpPr>
          <p:nvPr/>
        </p:nvSpPr>
        <p:spPr bwMode="auto">
          <a:xfrm>
            <a:off x="5160894" y="4474955"/>
            <a:ext cx="215493" cy="2154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4</a:t>
            </a:r>
            <a:endParaRPr lang="en-GB" sz="8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5630381" y="5867585"/>
            <a:ext cx="215493" cy="2154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6</a:t>
            </a:r>
            <a:endParaRPr lang="en-GB" sz="8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3" name="Text Box 43"/>
          <p:cNvSpPr txBox="1">
            <a:spLocks noChangeArrowheads="1"/>
          </p:cNvSpPr>
          <p:nvPr/>
        </p:nvSpPr>
        <p:spPr bwMode="auto">
          <a:xfrm>
            <a:off x="6305550" y="2773528"/>
            <a:ext cx="215493" cy="2154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7</a:t>
            </a:r>
            <a:endParaRPr lang="en-GB" sz="8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6350000" y="6209029"/>
            <a:ext cx="774779" cy="152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350000" y="5535929"/>
            <a:ext cx="774779" cy="660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350000" y="5535929"/>
            <a:ext cx="774779" cy="1524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7226221" y="4986852"/>
            <a:ext cx="774779" cy="152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7226221" y="4313752"/>
            <a:ext cx="774779" cy="660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7226221" y="4313752"/>
            <a:ext cx="774779" cy="1524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8046903" y="6132829"/>
            <a:ext cx="774779" cy="152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8046903" y="5459729"/>
            <a:ext cx="774779" cy="660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8046903" y="5459729"/>
            <a:ext cx="774779" cy="1524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000"/>
          </a:p>
        </p:txBody>
      </p:sp>
      <p:cxnSp>
        <p:nvCxnSpPr>
          <p:cNvPr id="34" name="AutoShape 16"/>
          <p:cNvCxnSpPr>
            <a:cxnSpLocks noChangeShapeType="1"/>
            <a:stCxn id="27" idx="3"/>
            <a:endCxn id="31" idx="0"/>
          </p:cNvCxnSpPr>
          <p:nvPr/>
        </p:nvCxnSpPr>
        <p:spPr bwMode="auto">
          <a:xfrm>
            <a:off x="8001000" y="5063052"/>
            <a:ext cx="433293" cy="396677"/>
          </a:xfrm>
          <a:prstGeom prst="curvedConnector2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5" name="Group 17"/>
          <p:cNvGrpSpPr>
            <a:grpSpLocks/>
          </p:cNvGrpSpPr>
          <p:nvPr/>
        </p:nvGrpSpPr>
        <p:grpSpPr bwMode="auto">
          <a:xfrm>
            <a:off x="8331200" y="6419622"/>
            <a:ext cx="297992" cy="152400"/>
            <a:chOff x="3504" y="3840"/>
            <a:chExt cx="240" cy="144"/>
          </a:xfrm>
        </p:grpSpPr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r-HR" sz="1000"/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r-HR" sz="1000"/>
              </a:p>
            </p:txBody>
          </p:sp>
          <p:sp>
            <p:nvSpPr>
              <p:cNvPr id="40" name="Line 21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r-HR" sz="1000"/>
              </a:p>
            </p:txBody>
          </p:sp>
        </p:grp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 sz="1000"/>
            </a:p>
          </p:txBody>
        </p:sp>
      </p:grpSp>
      <p:cxnSp>
        <p:nvCxnSpPr>
          <p:cNvPr id="41" name="AutoShape 23"/>
          <p:cNvCxnSpPr>
            <a:cxnSpLocks noChangeShapeType="1"/>
            <a:stCxn id="30" idx="2"/>
            <a:endCxn id="37" idx="0"/>
          </p:cNvCxnSpPr>
          <p:nvPr/>
        </p:nvCxnSpPr>
        <p:spPr bwMode="auto">
          <a:xfrm>
            <a:off x="8434293" y="6285229"/>
            <a:ext cx="45903" cy="134393"/>
          </a:xfrm>
          <a:prstGeom prst="straightConnector1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6553200" y="6145529"/>
            <a:ext cx="417189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next</a:t>
            </a:r>
            <a:endParaRPr lang="en-GB" sz="8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43" name="Text Box 37"/>
          <p:cNvSpPr txBox="1">
            <a:spLocks noChangeArrowheads="1"/>
          </p:cNvSpPr>
          <p:nvPr/>
        </p:nvSpPr>
        <p:spPr bwMode="auto">
          <a:xfrm>
            <a:off x="7499271" y="4923352"/>
            <a:ext cx="417189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next</a:t>
            </a:r>
            <a:endParaRPr lang="en-GB" sz="8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8307253" y="6069329"/>
            <a:ext cx="417189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next</a:t>
            </a:r>
            <a:endParaRPr lang="en-GB" sz="8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6559550" y="5891529"/>
            <a:ext cx="215493" cy="2154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8</a:t>
            </a:r>
            <a:endParaRPr lang="en-GB" sz="8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7473871" y="4669352"/>
            <a:ext cx="401697" cy="2154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12</a:t>
            </a:r>
            <a:endParaRPr lang="en-GB" sz="8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8262803" y="5815329"/>
            <a:ext cx="352693" cy="2154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r-HR" sz="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15</a:t>
            </a:r>
            <a:endParaRPr lang="en-GB" sz="8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cxnSp>
        <p:nvCxnSpPr>
          <p:cNvPr id="48" name="AutoShape 16"/>
          <p:cNvCxnSpPr>
            <a:cxnSpLocks noChangeShapeType="1"/>
            <a:stCxn id="12" idx="3"/>
          </p:cNvCxnSpPr>
          <p:nvPr/>
        </p:nvCxnSpPr>
        <p:spPr bwMode="auto">
          <a:xfrm>
            <a:off x="6864429" y="3187700"/>
            <a:ext cx="679371" cy="1079500"/>
          </a:xfrm>
          <a:prstGeom prst="curvedConnector2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AutoShape 16"/>
          <p:cNvCxnSpPr>
            <a:cxnSpLocks noChangeShapeType="1"/>
            <a:stCxn id="27" idx="1"/>
            <a:endCxn id="25" idx="0"/>
          </p:cNvCxnSpPr>
          <p:nvPr/>
        </p:nvCxnSpPr>
        <p:spPr bwMode="auto">
          <a:xfrm rot="10800000" flipV="1">
            <a:off x="6737391" y="5063051"/>
            <a:ext cx="488831" cy="472877"/>
          </a:xfrm>
          <a:prstGeom prst="curvedConnector2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5" name="Group 17"/>
          <p:cNvGrpSpPr>
            <a:grpSpLocks/>
          </p:cNvGrpSpPr>
          <p:nvPr/>
        </p:nvGrpSpPr>
        <p:grpSpPr bwMode="auto">
          <a:xfrm>
            <a:off x="6588393" y="6569481"/>
            <a:ext cx="297992" cy="152400"/>
            <a:chOff x="3504" y="3840"/>
            <a:chExt cx="240" cy="144"/>
          </a:xfrm>
        </p:grpSpPr>
        <p:grpSp>
          <p:nvGrpSpPr>
            <p:cNvPr id="66" name="Group 18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68" name="Line 19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r-HR" sz="1000"/>
              </a:p>
            </p:txBody>
          </p:sp>
          <p:sp>
            <p:nvSpPr>
              <p:cNvPr id="69" name="Line 20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r-HR" sz="1000"/>
              </a:p>
            </p:txBody>
          </p:sp>
          <p:sp>
            <p:nvSpPr>
              <p:cNvPr id="70" name="Line 21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r-HR" sz="1000"/>
              </a:p>
            </p:txBody>
          </p:sp>
        </p:grp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 sz="1000"/>
            </a:p>
          </p:txBody>
        </p:sp>
      </p:grpSp>
      <p:cxnSp>
        <p:nvCxnSpPr>
          <p:cNvPr id="71" name="AutoShape 23"/>
          <p:cNvCxnSpPr>
            <a:cxnSpLocks noChangeShapeType="1"/>
            <a:stCxn id="42" idx="2"/>
            <a:endCxn id="67" idx="0"/>
          </p:cNvCxnSpPr>
          <p:nvPr/>
        </p:nvCxnSpPr>
        <p:spPr bwMode="auto">
          <a:xfrm flipH="1">
            <a:off x="6737389" y="6360973"/>
            <a:ext cx="24406" cy="208508"/>
          </a:xfrm>
          <a:prstGeom prst="straightConnector1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78" name="Group 17"/>
          <p:cNvGrpSpPr>
            <a:grpSpLocks/>
          </p:cNvGrpSpPr>
          <p:nvPr/>
        </p:nvGrpSpPr>
        <p:grpSpPr bwMode="auto">
          <a:xfrm>
            <a:off x="5556374" y="6542810"/>
            <a:ext cx="297992" cy="152400"/>
            <a:chOff x="3504" y="3840"/>
            <a:chExt cx="240" cy="144"/>
          </a:xfrm>
        </p:grpSpPr>
        <p:grpSp>
          <p:nvGrpSpPr>
            <p:cNvPr id="79" name="Group 18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81" name="Line 19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r-HR" sz="1000"/>
              </a:p>
            </p:txBody>
          </p:sp>
          <p:sp>
            <p:nvSpPr>
              <p:cNvPr id="82" name="Line 20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r-HR" sz="1000"/>
              </a:p>
            </p:txBody>
          </p:sp>
          <p:sp>
            <p:nvSpPr>
              <p:cNvPr id="83" name="Line 21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r-HR" sz="1000"/>
              </a:p>
            </p:txBody>
          </p:sp>
        </p:grpSp>
        <p:sp>
          <p:nvSpPr>
            <p:cNvPr id="80" name="Rectangle 22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 sz="1000"/>
            </a:p>
          </p:txBody>
        </p:sp>
      </p:grpSp>
      <p:cxnSp>
        <p:nvCxnSpPr>
          <p:cNvPr id="84" name="AutoShape 23"/>
          <p:cNvCxnSpPr>
            <a:cxnSpLocks noChangeShapeType="1"/>
            <a:endCxn id="80" idx="0"/>
          </p:cNvCxnSpPr>
          <p:nvPr/>
        </p:nvCxnSpPr>
        <p:spPr bwMode="auto">
          <a:xfrm flipH="1">
            <a:off x="5705370" y="6334302"/>
            <a:ext cx="24406" cy="208508"/>
          </a:xfrm>
          <a:prstGeom prst="straightConnector1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2498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Binarna </a:t>
            </a:r>
            <a:r>
              <a:rPr lang="hr-HR" dirty="0" smtClean="0"/>
              <a:t>stabla</a:t>
            </a:r>
            <a:endParaRPr lang="hr-HR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2895600" y="3757880"/>
            <a:ext cx="1828800" cy="52562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3200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895600" y="2563260"/>
            <a:ext cx="1828800" cy="227772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320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895600" y="2563261"/>
            <a:ext cx="1828800" cy="525628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3200"/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3317630" y="3789861"/>
            <a:ext cx="98473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hr-HR" sz="24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left</a:t>
            </a:r>
            <a:endParaRPr lang="en-GB" sz="24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3259014" y="3240455"/>
            <a:ext cx="1101969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hr-HR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zapis</a:t>
            </a:r>
            <a:endParaRPr lang="en-GB" sz="24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895600" y="4286920"/>
            <a:ext cx="1828800" cy="52562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3200"/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3317630" y="4318901"/>
            <a:ext cx="98473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hr-HR" sz="24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right</a:t>
            </a:r>
            <a:endParaRPr lang="en-GB" sz="24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34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Binarna stabla</a:t>
            </a:r>
            <a:endParaRPr lang="hr-HR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2301920" y="4073559"/>
            <a:ext cx="1066800" cy="23203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40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286000" y="3352800"/>
            <a:ext cx="1092344" cy="19559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400"/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2286000" y="4043986"/>
            <a:ext cx="1082721" cy="2616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hr-HR" sz="11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left</a:t>
            </a:r>
            <a:endParaRPr lang="en-GB" sz="11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2286000" y="3581400"/>
            <a:ext cx="1082721" cy="4308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hr-HR" sz="11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Zapis</a:t>
            </a:r>
          </a:p>
          <a:p>
            <a:pPr algn="ctr"/>
            <a:endParaRPr lang="en-GB" sz="11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86000" y="4321134"/>
            <a:ext cx="1082720" cy="262814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400"/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2286000" y="4322338"/>
            <a:ext cx="1082720" cy="2616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hr-HR" sz="11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right</a:t>
            </a:r>
            <a:endParaRPr lang="en-GB" sz="11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105176" y="2701959"/>
            <a:ext cx="1066800" cy="23203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400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089256" y="1981200"/>
            <a:ext cx="1092344" cy="19559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400"/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4089256" y="2672386"/>
            <a:ext cx="1082721" cy="2616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hr-HR" sz="11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left</a:t>
            </a:r>
            <a:endParaRPr lang="en-GB" sz="11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4089256" y="2209800"/>
            <a:ext cx="1082721" cy="4308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hr-HR" sz="11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Zapis</a:t>
            </a:r>
          </a:p>
          <a:p>
            <a:pPr algn="ctr"/>
            <a:endParaRPr lang="en-GB" sz="11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089256" y="2949534"/>
            <a:ext cx="1082720" cy="262814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400"/>
          </a:p>
        </p:txBody>
      </p:sp>
      <p:sp>
        <p:nvSpPr>
          <p:cNvPr id="16" name="Text Box 38"/>
          <p:cNvSpPr txBox="1">
            <a:spLocks noChangeArrowheads="1"/>
          </p:cNvSpPr>
          <p:nvPr/>
        </p:nvSpPr>
        <p:spPr bwMode="auto">
          <a:xfrm>
            <a:off x="4089256" y="2950738"/>
            <a:ext cx="1082720" cy="2616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hr-HR" sz="11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right</a:t>
            </a:r>
            <a:endParaRPr lang="en-GB" sz="11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6162576" y="4061611"/>
            <a:ext cx="1066800" cy="23203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40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6146656" y="3340852"/>
            <a:ext cx="1092344" cy="19559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400"/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6146656" y="4032038"/>
            <a:ext cx="1082721" cy="2616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hr-HR" sz="11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left</a:t>
            </a:r>
            <a:endParaRPr lang="en-GB" sz="11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6146656" y="3569452"/>
            <a:ext cx="1082721" cy="4308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hr-HR" sz="11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Zapis</a:t>
            </a:r>
          </a:p>
          <a:p>
            <a:pPr algn="ctr"/>
            <a:endParaRPr lang="en-GB" sz="11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6146656" y="4309186"/>
            <a:ext cx="1082720" cy="262814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400"/>
          </a:p>
        </p:txBody>
      </p:sp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6146656" y="4310390"/>
            <a:ext cx="1082720" cy="2616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hr-HR" sz="11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right</a:t>
            </a:r>
            <a:endParaRPr lang="en-GB" sz="11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7305576" y="5661811"/>
            <a:ext cx="1066800" cy="23203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400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7289656" y="4941052"/>
            <a:ext cx="1092344" cy="19559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400"/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7289656" y="5632238"/>
            <a:ext cx="1082721" cy="2616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hr-HR" sz="11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left</a:t>
            </a:r>
            <a:endParaRPr lang="en-GB" sz="11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7289656" y="5169652"/>
            <a:ext cx="1082721" cy="4308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hr-HR" sz="11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Zapis</a:t>
            </a:r>
          </a:p>
          <a:p>
            <a:pPr algn="ctr"/>
            <a:endParaRPr lang="en-GB" sz="11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7289656" y="5909386"/>
            <a:ext cx="1082720" cy="262814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400"/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7289656" y="5910590"/>
            <a:ext cx="1082720" cy="2616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hr-HR" sz="11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right</a:t>
            </a:r>
            <a:endParaRPr lang="en-GB" sz="11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4867176" y="5673759"/>
            <a:ext cx="1066800" cy="23203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400"/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4851256" y="4953000"/>
            <a:ext cx="1092344" cy="19559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400"/>
          </a:p>
        </p:txBody>
      </p: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4851256" y="5644186"/>
            <a:ext cx="1082721" cy="2616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hr-HR" sz="11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left</a:t>
            </a:r>
            <a:endParaRPr lang="en-GB" sz="11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851256" y="5181600"/>
            <a:ext cx="1082721" cy="4308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hr-HR" sz="11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Zapis</a:t>
            </a:r>
          </a:p>
          <a:p>
            <a:pPr algn="ctr"/>
            <a:endParaRPr lang="en-GB" sz="11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4851256" y="5921334"/>
            <a:ext cx="1082720" cy="262814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400"/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4851256" y="5922538"/>
            <a:ext cx="1082720" cy="2616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hr-HR" sz="11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right</a:t>
            </a:r>
            <a:endParaRPr lang="en-GB" sz="11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777920" y="5585611"/>
            <a:ext cx="1066800" cy="23203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400"/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762000" y="4864852"/>
            <a:ext cx="1092344" cy="19559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400"/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762000" y="5556038"/>
            <a:ext cx="1082721" cy="2616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hr-HR" sz="11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left</a:t>
            </a:r>
            <a:endParaRPr lang="en-GB" sz="11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762000" y="5093452"/>
            <a:ext cx="1082721" cy="4308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hr-HR" sz="11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Zapis</a:t>
            </a:r>
          </a:p>
          <a:p>
            <a:pPr algn="ctr"/>
            <a:endParaRPr lang="en-GB" sz="11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762000" y="5833186"/>
            <a:ext cx="1082720" cy="262814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1400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762000" y="5834390"/>
            <a:ext cx="1082720" cy="2616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hr-HR" sz="11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right</a:t>
            </a:r>
            <a:endParaRPr lang="en-GB" sz="11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cxnSp>
        <p:nvCxnSpPr>
          <p:cNvPr id="42" name="Curved Connector 41"/>
          <p:cNvCxnSpPr>
            <a:stCxn id="13" idx="1"/>
            <a:endCxn id="6" idx="0"/>
          </p:cNvCxnSpPr>
          <p:nvPr/>
        </p:nvCxnSpPr>
        <p:spPr>
          <a:xfrm rot="10800000" flipV="1">
            <a:off x="2832172" y="2803190"/>
            <a:ext cx="1257084" cy="54960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6" idx="3"/>
            <a:endCxn id="18" idx="0"/>
          </p:cNvCxnSpPr>
          <p:nvPr/>
        </p:nvCxnSpPr>
        <p:spPr>
          <a:xfrm>
            <a:off x="5171976" y="3081543"/>
            <a:ext cx="1520852" cy="25930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7" idx="1"/>
            <a:endCxn id="36" idx="0"/>
          </p:cNvCxnSpPr>
          <p:nvPr/>
        </p:nvCxnSpPr>
        <p:spPr>
          <a:xfrm rot="10800000" flipV="1">
            <a:off x="1308172" y="4174790"/>
            <a:ext cx="977828" cy="69006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0" idx="3"/>
          </p:cNvCxnSpPr>
          <p:nvPr/>
        </p:nvCxnSpPr>
        <p:spPr>
          <a:xfrm>
            <a:off x="3368720" y="4453143"/>
            <a:ext cx="288880" cy="85575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9" idx="1"/>
            <a:endCxn id="30" idx="0"/>
          </p:cNvCxnSpPr>
          <p:nvPr/>
        </p:nvCxnSpPr>
        <p:spPr>
          <a:xfrm rot="10800000" flipV="1">
            <a:off x="5397428" y="4162842"/>
            <a:ext cx="749228" cy="79015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1" idx="3"/>
            <a:endCxn id="24" idx="0"/>
          </p:cNvCxnSpPr>
          <p:nvPr/>
        </p:nvCxnSpPr>
        <p:spPr>
          <a:xfrm>
            <a:off x="7229376" y="4440593"/>
            <a:ext cx="606452" cy="50045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7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Binarna stabla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b="1" dirty="0" smtClean="0"/>
              <a:t>Obavezno mora imati poredak među elementima koje dodajemo u stablo (npr. brojevi ili leksikografski poredak)</a:t>
            </a:r>
          </a:p>
          <a:p>
            <a:r>
              <a:rPr lang="hr-HR" dirty="0" smtClean="0"/>
              <a:t>Dodavanje elementa u stablo</a:t>
            </a:r>
          </a:p>
          <a:p>
            <a:r>
              <a:rPr lang="hr-HR" dirty="0" smtClean="0"/>
              <a:t>Šetanje po stablu</a:t>
            </a:r>
          </a:p>
          <a:p>
            <a:pPr lvl="1"/>
            <a:r>
              <a:rPr lang="hr-HR" dirty="0" err="1" smtClean="0"/>
              <a:t>Preorder</a:t>
            </a:r>
            <a:endParaRPr lang="hr-HR" dirty="0" smtClean="0"/>
          </a:p>
          <a:p>
            <a:pPr lvl="1"/>
            <a:r>
              <a:rPr lang="hr-HR" dirty="0" err="1" smtClean="0"/>
              <a:t>Postorder</a:t>
            </a:r>
            <a:endParaRPr lang="hr-HR" dirty="0" smtClean="0"/>
          </a:p>
          <a:p>
            <a:pPr lvl="1"/>
            <a:r>
              <a:rPr lang="hr-HR" dirty="0" err="1" smtClean="0"/>
              <a:t>Inorder</a:t>
            </a:r>
            <a:endParaRPr lang="hr-HR" dirty="0" smtClean="0"/>
          </a:p>
          <a:p>
            <a:r>
              <a:rPr lang="hr-HR" dirty="0" smtClean="0"/>
              <a:t>Traženje elementa unutar stabla</a:t>
            </a:r>
            <a:endParaRPr lang="hr-HR" dirty="0"/>
          </a:p>
          <a:p>
            <a:r>
              <a:rPr lang="hr-HR" dirty="0" smtClean="0"/>
              <a:t>Brisanje elementa iz stabla</a:t>
            </a:r>
          </a:p>
          <a:p>
            <a:r>
              <a:rPr lang="hr-HR" dirty="0" smtClean="0"/>
              <a:t>Balansiranje stabla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4790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Složenost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Sve operacije O(</a:t>
            </a:r>
            <a:r>
              <a:rPr lang="hr-HR" dirty="0" err="1" smtClean="0"/>
              <a:t>logN</a:t>
            </a:r>
            <a:r>
              <a:rPr lang="hr-HR" dirty="0" smtClean="0"/>
              <a:t>) (pretraga, dodavanje elementa) ili O(N) (šetnja)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3613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Pretraga niza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Pronaći element</a:t>
            </a:r>
          </a:p>
          <a:p>
            <a:r>
              <a:rPr lang="hr-HR" dirty="0" smtClean="0"/>
              <a:t>Nesortirani niz = pretraga riječi u nekoj knjizi</a:t>
            </a:r>
          </a:p>
          <a:p>
            <a:r>
              <a:rPr lang="hr-HR" dirty="0" smtClean="0"/>
              <a:t>Sortirani niz = pretraga riječi u rječniku</a:t>
            </a:r>
          </a:p>
          <a:p>
            <a:pPr lvl="1"/>
            <a:r>
              <a:rPr lang="hr-HR" dirty="0" smtClean="0"/>
              <a:t>Riječi sortirane</a:t>
            </a:r>
          </a:p>
          <a:p>
            <a:pPr lvl="1"/>
            <a:r>
              <a:rPr lang="hr-HR" dirty="0" smtClean="0"/>
              <a:t>Poznata veličina niza</a:t>
            </a:r>
          </a:p>
          <a:p>
            <a:pPr lvl="1"/>
            <a:r>
              <a:rPr lang="hr-HR" dirty="0" smtClean="0"/>
              <a:t>Pristup svakom elementu O(1)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7347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Binarna pretraga niza</a:t>
            </a:r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438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latin typeface="Arial Black" pitchFamily="34" charset="0"/>
              </a:rPr>
              <a:t>2 4 6 8 9 11 12 13 14 17 18 19 20 21 22 24 28 29</a:t>
            </a:r>
            <a:endParaRPr lang="hr-HR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3071336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2 4 6 8 9 11 12 13 14 17</a:t>
            </a:r>
            <a:endParaRPr lang="hr-HR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30727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latin typeface="Arial Black" pitchFamily="34" charset="0"/>
              </a:rPr>
              <a:t>18 19 20 21 22 24 28 29</a:t>
            </a:r>
            <a:endParaRPr lang="hr-HR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3593068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latin typeface="Arial Black" pitchFamily="34" charset="0"/>
              </a:rPr>
              <a:t>18 19 20 21</a:t>
            </a:r>
            <a:endParaRPr lang="hr-HR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3593068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22 24 28 29</a:t>
            </a:r>
            <a:endParaRPr lang="hr-HR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7200" y="4038600"/>
            <a:ext cx="93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>
                    <a:lumMod val="65000"/>
                  </a:schemeClr>
                </a:solidFill>
                <a:latin typeface="Arial Black" pitchFamily="34" charset="0"/>
              </a:rPr>
              <a:t>18 19</a:t>
            </a:r>
            <a:endParaRPr lang="hr-HR" dirty="0">
              <a:solidFill>
                <a:schemeClr val="bg1">
                  <a:lumMod val="6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405026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latin typeface="Arial Black" pitchFamily="34" charset="0"/>
              </a:rPr>
              <a:t>20 21</a:t>
            </a:r>
            <a:endParaRPr lang="hr-HR" dirty="0"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4431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20</a:t>
            </a:r>
            <a:endParaRPr lang="hr-HR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05500" y="44312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  <a:latin typeface="Arial Black" pitchFamily="34" charset="0"/>
              </a:rPr>
              <a:t>21</a:t>
            </a:r>
            <a:endParaRPr lang="hr-HR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49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Složenost binarne pretrage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69720"/>
          </a:xfrm>
        </p:spPr>
        <p:txBody>
          <a:bodyPr/>
          <a:lstStyle/>
          <a:p>
            <a:r>
              <a:rPr lang="hr-HR" dirty="0" smtClean="0"/>
              <a:t>Svako izvršavanje funkcije O(1)</a:t>
            </a:r>
          </a:p>
          <a:p>
            <a:r>
              <a:rPr lang="hr-HR" dirty="0" smtClean="0"/>
              <a:t>Pri svakom rekurzivnom pozivu dužina niza se prepolovi dok ne postane nula (otprilike)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3496101" y="3886200"/>
            <a:ext cx="60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O(1)</a:t>
            </a:r>
          </a:p>
          <a:p>
            <a:r>
              <a:rPr lang="hr-HR" dirty="0"/>
              <a:t>O(1)</a:t>
            </a:r>
            <a:endParaRPr lang="hr-HR" dirty="0" smtClean="0"/>
          </a:p>
          <a:p>
            <a:r>
              <a:rPr lang="hr-HR" dirty="0"/>
              <a:t>O(1)</a:t>
            </a:r>
            <a:endParaRPr lang="hr-HR" dirty="0" smtClean="0"/>
          </a:p>
          <a:p>
            <a:r>
              <a:rPr lang="hr-HR" dirty="0"/>
              <a:t>O(1</a:t>
            </a:r>
            <a:r>
              <a:rPr lang="hr-HR" dirty="0" smtClean="0"/>
              <a:t>)</a:t>
            </a:r>
          </a:p>
          <a:p>
            <a:r>
              <a:rPr lang="hr-HR" dirty="0"/>
              <a:t>O(1)</a:t>
            </a:r>
          </a:p>
          <a:p>
            <a:r>
              <a:rPr lang="hr-HR" dirty="0"/>
              <a:t>O(1)</a:t>
            </a:r>
          </a:p>
          <a:p>
            <a:r>
              <a:rPr lang="hr-HR" dirty="0"/>
              <a:t>O(1)</a:t>
            </a:r>
          </a:p>
          <a:p>
            <a:r>
              <a:rPr lang="hr-HR" dirty="0"/>
              <a:t>O(1</a:t>
            </a:r>
            <a:r>
              <a:rPr lang="hr-HR" dirty="0" smtClean="0"/>
              <a:t>)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3886200"/>
            <a:ext cx="91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N</a:t>
            </a:r>
          </a:p>
          <a:p>
            <a:r>
              <a:rPr lang="hr-HR" dirty="0" smtClean="0"/>
              <a:t>N/2</a:t>
            </a:r>
          </a:p>
          <a:p>
            <a:r>
              <a:rPr lang="hr-HR" dirty="0" smtClean="0"/>
              <a:t>N/4</a:t>
            </a:r>
          </a:p>
          <a:p>
            <a:r>
              <a:rPr lang="hr-HR" dirty="0" smtClean="0"/>
              <a:t>N/8</a:t>
            </a:r>
          </a:p>
          <a:p>
            <a:r>
              <a:rPr lang="hr-HR" dirty="0" smtClean="0"/>
              <a:t>N/16</a:t>
            </a:r>
          </a:p>
          <a:p>
            <a:r>
              <a:rPr lang="hr-HR" dirty="0" smtClean="0"/>
              <a:t>N/32</a:t>
            </a:r>
          </a:p>
          <a:p>
            <a:r>
              <a:rPr lang="hr-HR" dirty="0" smtClean="0"/>
              <a:t>N/64</a:t>
            </a:r>
          </a:p>
          <a:p>
            <a:r>
              <a:rPr lang="hr-HR" dirty="0" smtClean="0"/>
              <a:t>N/128</a:t>
            </a:r>
            <a:endParaRPr lang="hr-HR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3581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Vrijeme</a:t>
            </a:r>
            <a:endParaRPr lang="hr-HR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3593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Dužina niza</a:t>
            </a:r>
            <a:endParaRPr lang="hr-HR" dirty="0"/>
          </a:p>
        </p:txBody>
      </p:sp>
      <p:sp>
        <p:nvSpPr>
          <p:cNvPr id="8" name="Left Brace 7"/>
          <p:cNvSpPr/>
          <p:nvPr/>
        </p:nvSpPr>
        <p:spPr>
          <a:xfrm>
            <a:off x="2667000" y="3810000"/>
            <a:ext cx="304800" cy="23083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xtBox 8"/>
          <p:cNvSpPr txBox="1"/>
          <p:nvPr/>
        </p:nvSpPr>
        <p:spPr>
          <a:xfrm>
            <a:off x="609600" y="4724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8 ≈ log</a:t>
            </a:r>
            <a:r>
              <a:rPr lang="hr-HR" baseline="-25000" dirty="0" smtClean="0"/>
              <a:t>2</a:t>
            </a:r>
            <a:r>
              <a:rPr lang="hr-HR" dirty="0" smtClean="0"/>
              <a:t>128</a:t>
            </a:r>
            <a:r>
              <a:rPr lang="hr-HR" dirty="0"/>
              <a:t> ≈ </a:t>
            </a:r>
            <a:r>
              <a:rPr lang="hr-HR" dirty="0" smtClean="0"/>
              <a:t>log</a:t>
            </a:r>
            <a:r>
              <a:rPr lang="hr-HR" baseline="-25000" dirty="0" smtClean="0"/>
              <a:t>2</a:t>
            </a:r>
            <a:r>
              <a:rPr lang="hr-HR" dirty="0" smtClean="0"/>
              <a:t>N </a:t>
            </a:r>
            <a:endParaRPr lang="hr-HR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525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O(</a:t>
            </a:r>
            <a:r>
              <a:rPr lang="hr-HR" dirty="0" err="1" smtClean="0"/>
              <a:t>logN</a:t>
            </a:r>
            <a:r>
              <a:rPr lang="hr-HR" dirty="0" smtClean="0"/>
              <a:t>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2124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Možemo li isto i s listom?</a:t>
            </a:r>
            <a:endParaRPr lang="hr-HR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550" y="2417928"/>
            <a:ext cx="1073150" cy="228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05100" y="3408528"/>
            <a:ext cx="1073150" cy="228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05100" y="2417928"/>
            <a:ext cx="1073150" cy="990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705100" y="2417928"/>
            <a:ext cx="1073150" cy="2286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cxnSp>
        <p:nvCxnSpPr>
          <p:cNvPr id="8" name="AutoShape 8"/>
          <p:cNvCxnSpPr>
            <a:cxnSpLocks noChangeShapeType="1"/>
            <a:stCxn id="4" idx="2"/>
            <a:endCxn id="7" idx="1"/>
          </p:cNvCxnSpPr>
          <p:nvPr/>
        </p:nvCxnSpPr>
        <p:spPr bwMode="auto">
          <a:xfrm rot="5400000" flipH="1" flipV="1">
            <a:off x="2049463" y="1990891"/>
            <a:ext cx="114300" cy="1196975"/>
          </a:xfrm>
          <a:prstGeom prst="curvedConnector4">
            <a:avLst>
              <a:gd name="adj1" fmla="val -200000"/>
              <a:gd name="adj2" fmla="val 72412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356100" y="3408528"/>
            <a:ext cx="1073150" cy="228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356100" y="2417928"/>
            <a:ext cx="1073150" cy="990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356100" y="2417928"/>
            <a:ext cx="1073150" cy="2286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089650" y="3408528"/>
            <a:ext cx="1073150" cy="228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089650" y="2417928"/>
            <a:ext cx="1073150" cy="990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089650" y="2417928"/>
            <a:ext cx="1073150" cy="2286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cxnSp>
        <p:nvCxnSpPr>
          <p:cNvPr id="15" name="AutoShape 15"/>
          <p:cNvCxnSpPr>
            <a:cxnSpLocks noChangeShapeType="1"/>
            <a:stCxn id="5" idx="2"/>
            <a:endCxn id="11" idx="1"/>
          </p:cNvCxnSpPr>
          <p:nvPr/>
        </p:nvCxnSpPr>
        <p:spPr bwMode="auto">
          <a:xfrm rot="5400000" flipH="1" flipV="1">
            <a:off x="3246438" y="2527466"/>
            <a:ext cx="1104900" cy="1114425"/>
          </a:xfrm>
          <a:prstGeom prst="curvedConnector4">
            <a:avLst>
              <a:gd name="adj1" fmla="val -20690"/>
              <a:gd name="adj2" fmla="val 74074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16"/>
          <p:cNvCxnSpPr>
            <a:cxnSpLocks noChangeShapeType="1"/>
            <a:stCxn id="9" idx="2"/>
            <a:endCxn id="14" idx="1"/>
          </p:cNvCxnSpPr>
          <p:nvPr/>
        </p:nvCxnSpPr>
        <p:spPr bwMode="auto">
          <a:xfrm rot="5400000" flipH="1" flipV="1">
            <a:off x="4938713" y="2486191"/>
            <a:ext cx="1104900" cy="1196975"/>
          </a:xfrm>
          <a:prstGeom prst="curvedConnector4">
            <a:avLst>
              <a:gd name="adj1" fmla="val -20690"/>
              <a:gd name="adj2" fmla="val 72412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2908300" y="3345028"/>
            <a:ext cx="5778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14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next</a:t>
            </a:r>
            <a:endParaRPr lang="en-GB" sz="14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4629150" y="3345028"/>
            <a:ext cx="5778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14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next</a:t>
            </a:r>
            <a:endParaRPr lang="en-GB" sz="14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6350000" y="3345028"/>
            <a:ext cx="5778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14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next</a:t>
            </a:r>
            <a:endParaRPr lang="en-GB" sz="14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1200150" y="2367128"/>
            <a:ext cx="62071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14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head</a:t>
            </a:r>
            <a:endParaRPr lang="en-GB" sz="14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2914650" y="2773528"/>
            <a:ext cx="298480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4</a:t>
            </a:r>
            <a:endParaRPr lang="en-GB" sz="14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4603750" y="2773528"/>
            <a:ext cx="298480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6</a:t>
            </a:r>
            <a:endParaRPr lang="en-GB" sz="14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6305550" y="2773528"/>
            <a:ext cx="298480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7</a:t>
            </a:r>
            <a:endParaRPr lang="en-GB" sz="14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651125" y="5638800"/>
            <a:ext cx="1073150" cy="228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2651125" y="4648200"/>
            <a:ext cx="1073150" cy="990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2651125" y="4648200"/>
            <a:ext cx="1073150" cy="2286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302125" y="5638800"/>
            <a:ext cx="1073150" cy="228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4302125" y="4648200"/>
            <a:ext cx="1073150" cy="990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4302125" y="4648200"/>
            <a:ext cx="1073150" cy="2286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6035675" y="5638800"/>
            <a:ext cx="1073150" cy="228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6035675" y="4648200"/>
            <a:ext cx="1073150" cy="990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6035675" y="4648200"/>
            <a:ext cx="1073150" cy="2286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cxnSp>
        <p:nvCxnSpPr>
          <p:cNvPr id="40" name="AutoShape 15"/>
          <p:cNvCxnSpPr>
            <a:cxnSpLocks noChangeShapeType="1"/>
            <a:stCxn id="31" idx="2"/>
            <a:endCxn id="36" idx="1"/>
          </p:cNvCxnSpPr>
          <p:nvPr/>
        </p:nvCxnSpPr>
        <p:spPr bwMode="auto">
          <a:xfrm rot="5400000" flipH="1" flipV="1">
            <a:off x="3192463" y="4757738"/>
            <a:ext cx="1104900" cy="1114425"/>
          </a:xfrm>
          <a:prstGeom prst="curvedConnector4">
            <a:avLst>
              <a:gd name="adj1" fmla="val -20690"/>
              <a:gd name="adj2" fmla="val 74074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6"/>
          <p:cNvCxnSpPr>
            <a:cxnSpLocks noChangeShapeType="1"/>
            <a:stCxn id="34" idx="2"/>
            <a:endCxn id="39" idx="1"/>
          </p:cNvCxnSpPr>
          <p:nvPr/>
        </p:nvCxnSpPr>
        <p:spPr bwMode="auto">
          <a:xfrm rot="5400000" flipH="1" flipV="1">
            <a:off x="4884738" y="4716463"/>
            <a:ext cx="1104900" cy="1196975"/>
          </a:xfrm>
          <a:prstGeom prst="curvedConnector4">
            <a:avLst>
              <a:gd name="adj1" fmla="val -20690"/>
              <a:gd name="adj2" fmla="val 72412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2" name="Group 17"/>
          <p:cNvGrpSpPr>
            <a:grpSpLocks/>
          </p:cNvGrpSpPr>
          <p:nvPr/>
        </p:nvGrpSpPr>
        <p:grpSpPr bwMode="auto">
          <a:xfrm>
            <a:off x="6365875" y="6172200"/>
            <a:ext cx="412750" cy="228600"/>
            <a:chOff x="3504" y="3840"/>
            <a:chExt cx="240" cy="144"/>
          </a:xfrm>
        </p:grpSpPr>
        <p:grpSp>
          <p:nvGrpSpPr>
            <p:cNvPr id="43" name="Group 18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45" name="Line 19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46" name="Line 20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47" name="Line 21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r-HR"/>
              </a:p>
            </p:txBody>
          </p:sp>
        </p:grpSp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</p:grpSp>
      <p:cxnSp>
        <p:nvCxnSpPr>
          <p:cNvPr id="48" name="AutoShape 23"/>
          <p:cNvCxnSpPr>
            <a:cxnSpLocks noChangeShapeType="1"/>
            <a:stCxn id="37" idx="2"/>
            <a:endCxn id="44" idx="0"/>
          </p:cNvCxnSpPr>
          <p:nvPr/>
        </p:nvCxnSpPr>
        <p:spPr bwMode="auto">
          <a:xfrm>
            <a:off x="6572250" y="5867400"/>
            <a:ext cx="0" cy="304800"/>
          </a:xfrm>
          <a:prstGeom prst="straightConnector1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" name="Text Box 36"/>
          <p:cNvSpPr txBox="1">
            <a:spLocks noChangeArrowheads="1"/>
          </p:cNvSpPr>
          <p:nvPr/>
        </p:nvSpPr>
        <p:spPr bwMode="auto">
          <a:xfrm>
            <a:off x="2854325" y="5575300"/>
            <a:ext cx="5778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14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next</a:t>
            </a:r>
            <a:endParaRPr lang="en-GB" sz="14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50" name="Text Box 37"/>
          <p:cNvSpPr txBox="1">
            <a:spLocks noChangeArrowheads="1"/>
          </p:cNvSpPr>
          <p:nvPr/>
        </p:nvSpPr>
        <p:spPr bwMode="auto">
          <a:xfrm>
            <a:off x="4575175" y="5575300"/>
            <a:ext cx="5778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14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next</a:t>
            </a:r>
            <a:endParaRPr lang="en-GB" sz="14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6296025" y="5575300"/>
            <a:ext cx="5778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14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next</a:t>
            </a:r>
            <a:endParaRPr lang="en-GB" sz="140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52" name="Text Box 41"/>
          <p:cNvSpPr txBox="1">
            <a:spLocks noChangeArrowheads="1"/>
          </p:cNvSpPr>
          <p:nvPr/>
        </p:nvSpPr>
        <p:spPr bwMode="auto">
          <a:xfrm>
            <a:off x="2860675" y="5003800"/>
            <a:ext cx="298480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8</a:t>
            </a:r>
            <a:endParaRPr lang="en-GB" sz="14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53" name="Text Box 42"/>
          <p:cNvSpPr txBox="1">
            <a:spLocks noChangeArrowheads="1"/>
          </p:cNvSpPr>
          <p:nvPr/>
        </p:nvSpPr>
        <p:spPr bwMode="auto">
          <a:xfrm>
            <a:off x="4549775" y="5003800"/>
            <a:ext cx="412292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12</a:t>
            </a:r>
            <a:endParaRPr lang="en-GB" sz="14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54" name="Text Box 43"/>
          <p:cNvSpPr txBox="1">
            <a:spLocks noChangeArrowheads="1"/>
          </p:cNvSpPr>
          <p:nvPr/>
        </p:nvSpPr>
        <p:spPr bwMode="auto">
          <a:xfrm>
            <a:off x="6251575" y="5003800"/>
            <a:ext cx="412292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15</a:t>
            </a:r>
            <a:endParaRPr lang="en-GB" sz="140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cxnSp>
        <p:nvCxnSpPr>
          <p:cNvPr id="55" name="AutoShape 16"/>
          <p:cNvCxnSpPr>
            <a:cxnSpLocks noChangeShapeType="1"/>
            <a:stCxn id="12" idx="3"/>
            <a:endCxn id="32" idx="0"/>
          </p:cNvCxnSpPr>
          <p:nvPr/>
        </p:nvCxnSpPr>
        <p:spPr bwMode="auto">
          <a:xfrm flipH="1">
            <a:off x="3187700" y="3522828"/>
            <a:ext cx="3975100" cy="1125372"/>
          </a:xfrm>
          <a:prstGeom prst="curvedConnector4">
            <a:avLst>
              <a:gd name="adj1" fmla="val -5751"/>
              <a:gd name="adj2" fmla="val 55078"/>
            </a:avLst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232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Stabla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12520"/>
          </a:xfrm>
        </p:spPr>
        <p:txBody>
          <a:bodyPr/>
          <a:lstStyle/>
          <a:p>
            <a:r>
              <a:rPr lang="hr-HR" dirty="0" smtClean="0"/>
              <a:t>Zašto?</a:t>
            </a:r>
          </a:p>
          <a:p>
            <a:pPr lvl="1"/>
            <a:r>
              <a:rPr lang="hr-HR" dirty="0" smtClean="0"/>
              <a:t>Odgovaraju nekim strukturama iz stvarnog svijeta</a:t>
            </a:r>
            <a:endParaRPr lang="hr-H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00400"/>
            <a:ext cx="31908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52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Stabla</a:t>
            </a:r>
            <a:endParaRPr lang="hr-H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42862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64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Stabla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Terminologija</a:t>
            </a:r>
          </a:p>
          <a:p>
            <a:pPr lvl="1"/>
            <a:r>
              <a:rPr lang="hr-HR" dirty="0" smtClean="0"/>
              <a:t>Čvor (</a:t>
            </a:r>
            <a:r>
              <a:rPr lang="hr-HR" dirty="0" err="1" smtClean="0"/>
              <a:t>node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Korijen (</a:t>
            </a:r>
            <a:r>
              <a:rPr lang="hr-HR" dirty="0" err="1" smtClean="0"/>
              <a:t>root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List (</a:t>
            </a:r>
            <a:r>
              <a:rPr lang="hr-HR" dirty="0" err="1" smtClean="0"/>
              <a:t>leaf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Potomak (</a:t>
            </a:r>
            <a:r>
              <a:rPr lang="hr-HR" dirty="0" err="1" smtClean="0"/>
              <a:t>child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Roditelj (</a:t>
            </a:r>
            <a:r>
              <a:rPr lang="hr-HR" dirty="0" err="1" smtClean="0"/>
              <a:t>parent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Brat (</a:t>
            </a:r>
            <a:r>
              <a:rPr lang="hr-HR" dirty="0" err="1" smtClean="0"/>
              <a:t>sibiling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Razina (</a:t>
            </a:r>
            <a:r>
              <a:rPr lang="hr-HR" dirty="0" err="1" smtClean="0"/>
              <a:t>level</a:t>
            </a:r>
            <a:r>
              <a:rPr lang="hr-HR" dirty="0" smtClean="0"/>
              <a:t>)</a:t>
            </a:r>
            <a:endParaRPr lang="hr-H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3600"/>
            <a:ext cx="321945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57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Stabla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N-</a:t>
            </a:r>
            <a:r>
              <a:rPr lang="hr-HR" dirty="0" err="1" smtClean="0"/>
              <a:t>arna</a:t>
            </a:r>
            <a:r>
              <a:rPr lang="hr-HR" dirty="0" smtClean="0"/>
              <a:t> stabla</a:t>
            </a:r>
          </a:p>
          <a:p>
            <a:pPr lvl="1"/>
            <a:r>
              <a:rPr lang="hr-HR" dirty="0" smtClean="0"/>
              <a:t>Do N potomaka</a:t>
            </a:r>
          </a:p>
          <a:p>
            <a:r>
              <a:rPr lang="hr-HR" dirty="0" smtClean="0"/>
              <a:t>Binarna stabla –često korištena u računarstvu</a:t>
            </a:r>
          </a:p>
          <a:p>
            <a:pPr lvl="1"/>
            <a:r>
              <a:rPr lang="hr-HR" dirty="0" smtClean="0"/>
              <a:t>Najviše dva potomka</a:t>
            </a:r>
          </a:p>
          <a:p>
            <a:pPr lvl="1"/>
            <a:r>
              <a:rPr lang="hr-HR" dirty="0" smtClean="0"/>
              <a:t>Lijevi i desni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6315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1930</TotalTime>
  <Words>337</Words>
  <Application>Microsoft Office PowerPoint</Application>
  <PresentationFormat>On-screen Show (4:3)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Black</vt:lpstr>
      <vt:lpstr>Calibri</vt:lpstr>
      <vt:lpstr>Constantia</vt:lpstr>
      <vt:lpstr>Verdana</vt:lpstr>
      <vt:lpstr>Wingdings 2</vt:lpstr>
      <vt:lpstr>Flow</vt:lpstr>
      <vt:lpstr>Strukture podataka i algoritmi</vt:lpstr>
      <vt:lpstr>Pretraga niza</vt:lpstr>
      <vt:lpstr>Binarna pretraga niza</vt:lpstr>
      <vt:lpstr>Složenost binarne pretrage</vt:lpstr>
      <vt:lpstr>Možemo li isto i s listom?</vt:lpstr>
      <vt:lpstr>Stabla</vt:lpstr>
      <vt:lpstr>Stabla</vt:lpstr>
      <vt:lpstr>Stabla</vt:lpstr>
      <vt:lpstr>Stabla</vt:lpstr>
      <vt:lpstr>Binarna stabla</vt:lpstr>
      <vt:lpstr>Binarna stabla</vt:lpstr>
      <vt:lpstr>Binarna stabla</vt:lpstr>
      <vt:lpstr>Binarna stabla</vt:lpstr>
      <vt:lpstr>Binarna stabla</vt:lpstr>
      <vt:lpstr>Složenost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Strukture podataka i algoritmi</dc:title>
  <dc:creator>Korisnik</dc:creator>
  <cp:lastModifiedBy>Toma</cp:lastModifiedBy>
  <cp:revision>114</cp:revision>
  <dcterms:created xsi:type="dcterms:W3CDTF">2006-08-16T00:00:00Z</dcterms:created>
  <dcterms:modified xsi:type="dcterms:W3CDTF">2018-05-26T08:22:01Z</dcterms:modified>
</cp:coreProperties>
</file>