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74" r:id="rId4"/>
    <p:sldId id="275" r:id="rId5"/>
    <p:sldId id="276" r:id="rId6"/>
    <p:sldId id="281" r:id="rId7"/>
    <p:sldId id="277" r:id="rId8"/>
    <p:sldId id="278" r:id="rId9"/>
    <p:sldId id="279" r:id="rId10"/>
    <p:sldId id="280" r:id="rId11"/>
    <p:sldId id="27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Strukture podataka i algoritmi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Balansiranje stabla</a:t>
            </a:r>
          </a:p>
          <a:p>
            <a:r>
              <a:rPr lang="hr-HR" dirty="0" smtClean="0"/>
              <a:t>Brisanje elementa iz stabla</a:t>
            </a:r>
          </a:p>
          <a:p>
            <a:r>
              <a:rPr lang="hr-HR" dirty="0" smtClean="0"/>
              <a:t>Gomila (</a:t>
            </a:r>
            <a:r>
              <a:rPr lang="hr-HR" dirty="0" err="1" smtClean="0"/>
              <a:t>heap</a:t>
            </a:r>
            <a:r>
              <a:rPr lang="hr-H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Rotiranje čvorova (desno-lijevo)</a:t>
            </a:r>
            <a:endParaRPr lang="hr-HR" dirty="0"/>
          </a:p>
        </p:txBody>
      </p:sp>
      <p:cxnSp>
        <p:nvCxnSpPr>
          <p:cNvPr id="4" name="Straight Arrow Connector 3"/>
          <p:cNvCxnSpPr>
            <a:stCxn id="7" idx="5"/>
            <a:endCxn id="24" idx="0"/>
          </p:cNvCxnSpPr>
          <p:nvPr/>
        </p:nvCxnSpPr>
        <p:spPr>
          <a:xfrm>
            <a:off x="2115452" y="3505890"/>
            <a:ext cx="301455" cy="339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7" idx="0"/>
          </p:cNvCxnSpPr>
          <p:nvPr/>
        </p:nvCxnSpPr>
        <p:spPr>
          <a:xfrm>
            <a:off x="1524028" y="2753528"/>
            <a:ext cx="407525" cy="33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80056" y="233907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71480" y="3091439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51335" y="3983233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7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25" idx="0"/>
          </p:cNvCxnSpPr>
          <p:nvPr/>
        </p:nvCxnSpPr>
        <p:spPr>
          <a:xfrm flipH="1">
            <a:off x="835450" y="2753528"/>
            <a:ext cx="320779" cy="296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0"/>
          </p:cNvCxnSpPr>
          <p:nvPr/>
        </p:nvCxnSpPr>
        <p:spPr>
          <a:xfrm flipH="1">
            <a:off x="1411408" y="3505890"/>
            <a:ext cx="336245" cy="477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23" idx="0"/>
          </p:cNvCxnSpPr>
          <p:nvPr/>
        </p:nvCxnSpPr>
        <p:spPr>
          <a:xfrm>
            <a:off x="1595307" y="4397684"/>
            <a:ext cx="180528" cy="288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3" idx="0"/>
          </p:cNvCxnSpPr>
          <p:nvPr/>
        </p:nvCxnSpPr>
        <p:spPr>
          <a:xfrm flipH="1">
            <a:off x="1076738" y="4397684"/>
            <a:ext cx="150770" cy="288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872975" y="4685758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572072" y="4685758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2213144" y="3845013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631687" y="3049801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1028394" y="3390594"/>
            <a:ext cx="663264" cy="480348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6" idx="5"/>
            <a:endCxn id="85" idx="0"/>
          </p:cNvCxnSpPr>
          <p:nvPr/>
        </p:nvCxnSpPr>
        <p:spPr>
          <a:xfrm>
            <a:off x="4798548" y="4148251"/>
            <a:ext cx="212602" cy="43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5" idx="5"/>
            <a:endCxn id="77" idx="0"/>
          </p:cNvCxnSpPr>
          <p:nvPr/>
        </p:nvCxnSpPr>
        <p:spPr>
          <a:xfrm>
            <a:off x="3844413" y="2776651"/>
            <a:ext cx="326264" cy="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400441" y="2362200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354576" y="3733800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910604" y="3063161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7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6" idx="0"/>
          </p:cNvCxnSpPr>
          <p:nvPr/>
        </p:nvCxnSpPr>
        <p:spPr>
          <a:xfrm flipH="1">
            <a:off x="3138665" y="2776651"/>
            <a:ext cx="337949" cy="235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3"/>
            <a:endCxn id="84" idx="0"/>
          </p:cNvCxnSpPr>
          <p:nvPr/>
        </p:nvCxnSpPr>
        <p:spPr>
          <a:xfrm flipH="1">
            <a:off x="4249150" y="4148251"/>
            <a:ext cx="181599" cy="43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76" idx="0"/>
          </p:cNvCxnSpPr>
          <p:nvPr/>
        </p:nvCxnSpPr>
        <p:spPr>
          <a:xfrm>
            <a:off x="4354576" y="3477612"/>
            <a:ext cx="260073" cy="25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3"/>
            <a:endCxn id="83" idx="0"/>
          </p:cNvCxnSpPr>
          <p:nvPr/>
        </p:nvCxnSpPr>
        <p:spPr>
          <a:xfrm flipH="1">
            <a:off x="3803782" y="3477612"/>
            <a:ext cx="182995" cy="27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6200000" flipV="1">
            <a:off x="3935275" y="2520142"/>
            <a:ext cx="906532" cy="515252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>
            <a:off x="3600019" y="3753384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4045387" y="4583181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Isosceles Triangle 84"/>
          <p:cNvSpPr/>
          <p:nvPr/>
        </p:nvSpPr>
        <p:spPr>
          <a:xfrm>
            <a:off x="4807387" y="4583182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Isosceles Triangle 85"/>
          <p:cNvSpPr/>
          <p:nvPr/>
        </p:nvSpPr>
        <p:spPr>
          <a:xfrm>
            <a:off x="2934902" y="3012567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2743200" y="1981200"/>
            <a:ext cx="38100" cy="38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86400" y="2133600"/>
            <a:ext cx="762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6" idx="5"/>
            <a:endCxn id="105" idx="0"/>
          </p:cNvCxnSpPr>
          <p:nvPr/>
        </p:nvCxnSpPr>
        <p:spPr>
          <a:xfrm>
            <a:off x="7965635" y="4172083"/>
            <a:ext cx="212602" cy="43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7" idx="3"/>
            <a:endCxn id="95" idx="0"/>
          </p:cNvCxnSpPr>
          <p:nvPr/>
        </p:nvCxnSpPr>
        <p:spPr>
          <a:xfrm flipH="1">
            <a:off x="6279831" y="3336934"/>
            <a:ext cx="546574" cy="43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019758" y="377456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521663" y="3757632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50232" y="2922483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7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Arrow Connector 97"/>
          <p:cNvCxnSpPr>
            <a:stCxn id="95" idx="3"/>
            <a:endCxn id="106" idx="0"/>
          </p:cNvCxnSpPr>
          <p:nvPr/>
        </p:nvCxnSpPr>
        <p:spPr>
          <a:xfrm flipH="1">
            <a:off x="5907676" y="4189018"/>
            <a:ext cx="188255" cy="41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3"/>
            <a:endCxn id="104" idx="0"/>
          </p:cNvCxnSpPr>
          <p:nvPr/>
        </p:nvCxnSpPr>
        <p:spPr>
          <a:xfrm flipH="1">
            <a:off x="7416237" y="4172083"/>
            <a:ext cx="181599" cy="43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5"/>
            <a:endCxn id="96" idx="0"/>
          </p:cNvCxnSpPr>
          <p:nvPr/>
        </p:nvCxnSpPr>
        <p:spPr>
          <a:xfrm>
            <a:off x="7194204" y="3336934"/>
            <a:ext cx="587532" cy="420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5"/>
            <a:endCxn id="103" idx="0"/>
          </p:cNvCxnSpPr>
          <p:nvPr/>
        </p:nvCxnSpPr>
        <p:spPr>
          <a:xfrm>
            <a:off x="6463730" y="4189018"/>
            <a:ext cx="191720" cy="41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>
            <a:off x="6451687" y="4607013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Isosceles Triangle 103"/>
          <p:cNvSpPr/>
          <p:nvPr/>
        </p:nvSpPr>
        <p:spPr>
          <a:xfrm>
            <a:off x="7212474" y="4607013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7974474" y="4607014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Isosceles Triangle 105"/>
          <p:cNvSpPr/>
          <p:nvPr/>
        </p:nvSpPr>
        <p:spPr>
          <a:xfrm>
            <a:off x="5703913" y="4607013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28" y="5105400"/>
            <a:ext cx="5914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7.5</a:t>
            </a:r>
            <a:endParaRPr lang="hr-H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80576" y="5029200"/>
            <a:ext cx="5914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7.5</a:t>
            </a:r>
            <a:endParaRPr lang="hr-H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Izmjene u odnosu na osnovno binarno stablo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Nova polja u strukturi čvora (razlika ili visina </a:t>
            </a:r>
            <a:r>
              <a:rPr lang="hr-HR" dirty="0" err="1" smtClean="0"/>
              <a:t>podstabala</a:t>
            </a:r>
            <a:r>
              <a:rPr lang="hr-HR" dirty="0" smtClean="0"/>
              <a:t>)</a:t>
            </a:r>
          </a:p>
          <a:p>
            <a:r>
              <a:rPr lang="hr-HR" dirty="0" smtClean="0"/>
              <a:t>Dodavanje novog čvora:</a:t>
            </a:r>
          </a:p>
          <a:p>
            <a:pPr lvl="1"/>
            <a:r>
              <a:rPr lang="hr-HR" dirty="0" smtClean="0"/>
              <a:t>Ažuriramo visine </a:t>
            </a:r>
            <a:r>
              <a:rPr lang="hr-HR" dirty="0" err="1" smtClean="0"/>
              <a:t>podstabala</a:t>
            </a:r>
            <a:endParaRPr lang="hr-HR" dirty="0" smtClean="0"/>
          </a:p>
          <a:p>
            <a:pPr lvl="1"/>
            <a:r>
              <a:rPr lang="hr-HR" dirty="0" smtClean="0"/>
              <a:t>Pozivamo funkcije za balansiranje na nebalansiranim čvorovima </a:t>
            </a:r>
            <a:r>
              <a:rPr lang="hr-HR" dirty="0" err="1" smtClean="0"/>
              <a:t>FixImba</a:t>
            </a:r>
            <a:endParaRPr lang="hr-HR" dirty="0" smtClean="0"/>
          </a:p>
          <a:p>
            <a:pPr lvl="1"/>
            <a:r>
              <a:rPr lang="hr-HR" dirty="0" smtClean="0"/>
              <a:t>Vraćamo visinu višeg stabla</a:t>
            </a:r>
          </a:p>
          <a:p>
            <a:pPr lvl="1"/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05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Funkcija </a:t>
            </a:r>
            <a:r>
              <a:rPr lang="hr-HR" dirty="0" err="1" smtClean="0"/>
              <a:t>FixImba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 smtClean="0"/>
              <a:t>Čvor ima visine lijevog i desnog stabla u LH i RH poljima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FixImba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93192" lvl="1" indent="0">
              <a:lnSpc>
                <a:spcPct val="110000"/>
              </a:lnSpc>
              <a:buNone/>
            </a:pP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Imb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hr-HR" sz="2000" dirty="0" err="1">
                <a:latin typeface="Arial" pitchFamily="34" charset="0"/>
                <a:cs typeface="Arial" pitchFamily="34" charset="0"/>
              </a:rPr>
              <a:t>node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-&gt;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LH - </a:t>
            </a:r>
            <a:r>
              <a:rPr lang="hr-HR" sz="2000" dirty="0" err="1">
                <a:latin typeface="Arial" pitchFamily="34" charset="0"/>
                <a:cs typeface="Arial" pitchFamily="34" charset="0"/>
              </a:rPr>
              <a:t>node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RH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; // razlika visina</a:t>
            </a:r>
          </a:p>
          <a:p>
            <a:pPr marL="393192" lvl="1" indent="0">
              <a:lnSpc>
                <a:spcPct val="110000"/>
              </a:lnSpc>
              <a:buNone/>
            </a:pP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Imb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&lt;= -2 // desno stablo više od lijevog za barem 2</a:t>
            </a:r>
          </a:p>
          <a:p>
            <a:pPr marL="667512" lvl="2" indent="0">
              <a:lnSpc>
                <a:spcPct val="110000"/>
              </a:lnSpc>
              <a:buNone/>
            </a:pP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ImbR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right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-&gt;LH - </a:t>
            </a:r>
            <a:r>
              <a:rPr lang="hr-HR" sz="2000" dirty="0" err="1">
                <a:latin typeface="Arial" pitchFamily="34" charset="0"/>
                <a:cs typeface="Arial" pitchFamily="34" charset="0"/>
              </a:rPr>
              <a:t>node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-&gt;</a:t>
            </a:r>
            <a:r>
              <a:rPr lang="hr-HR" sz="2000" dirty="0" err="1">
                <a:latin typeface="Arial" pitchFamily="34" charset="0"/>
                <a:cs typeface="Arial" pitchFamily="34" charset="0"/>
              </a:rPr>
              <a:t>right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RH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667512" lvl="2" indent="0">
              <a:lnSpc>
                <a:spcPct val="110000"/>
              </a:lnSpc>
              <a:buNone/>
            </a:pP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ImbR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&gt; 0</a:t>
            </a:r>
          </a:p>
          <a:p>
            <a:pPr marL="978408" lvl="3" indent="0">
              <a:lnSpc>
                <a:spcPct val="110000"/>
              </a:lnSpc>
              <a:buNone/>
            </a:pPr>
            <a:r>
              <a:rPr lang="hr-HR" dirty="0">
                <a:latin typeface="Arial" pitchFamily="34" charset="0"/>
                <a:cs typeface="Arial" pitchFamily="34" charset="0"/>
              </a:rPr>
              <a:t>{ rotiraj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udesno </a:t>
            </a:r>
            <a:r>
              <a:rPr lang="hr-HR" dirty="0">
                <a:latin typeface="Arial" pitchFamily="34" charset="0"/>
                <a:cs typeface="Arial" pitchFamily="34" charset="0"/>
              </a:rPr>
              <a:t>desno dijete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667512" lvl="2" indent="0">
              <a:lnSpc>
                <a:spcPct val="110000"/>
              </a:lnSpc>
              <a:buNone/>
            </a:pPr>
            <a:r>
              <a:rPr lang="hr-HR" sz="2000" dirty="0" smtClean="0">
                <a:latin typeface="Arial" pitchFamily="34" charset="0"/>
                <a:cs typeface="Arial" pitchFamily="34" charset="0"/>
              </a:rPr>
              <a:t>{ rotiraj ulijevo 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 marL="393192" lvl="1" indent="0">
              <a:lnSpc>
                <a:spcPct val="110000"/>
              </a:lnSpc>
              <a:buNone/>
            </a:pP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Else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r-HR" sz="2000" dirty="0" err="1" smtClean="0">
                <a:latin typeface="Arial" pitchFamily="34" charset="0"/>
                <a:cs typeface="Arial" pitchFamily="34" charset="0"/>
              </a:rPr>
              <a:t>Imb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 &gt;= 2 //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 lijevo stablo 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više 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od desnog za 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barem 2</a:t>
            </a:r>
          </a:p>
          <a:p>
            <a:pPr marL="667512" lvl="2" indent="0">
              <a:lnSpc>
                <a:spcPct val="110000"/>
              </a:lnSpc>
              <a:buNone/>
            </a:pPr>
            <a:r>
              <a:rPr lang="hr-HR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rotiranje 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udesno 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+ 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eventualno 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prethodno rotiranje 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lijevog </a:t>
            </a:r>
            <a:r>
              <a:rPr lang="hr-HR" sz="2000" dirty="0">
                <a:latin typeface="Arial" pitchFamily="34" charset="0"/>
                <a:cs typeface="Arial" pitchFamily="34" charset="0"/>
              </a:rPr>
              <a:t>djeteta </a:t>
            </a:r>
            <a:r>
              <a:rPr lang="hr-HR" sz="2000" dirty="0" smtClean="0">
                <a:latin typeface="Arial" pitchFamily="34" charset="0"/>
                <a:cs typeface="Arial" pitchFamily="34" charset="0"/>
              </a:rPr>
              <a:t>ulijevo}</a:t>
            </a:r>
            <a:endParaRPr lang="hr-HR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cxnSp>
        <p:nvCxnSpPr>
          <p:cNvPr id="4" name="Straight Arrow Connector 3"/>
          <p:cNvCxnSpPr>
            <a:stCxn id="6" idx="3"/>
            <a:endCxn id="10" idx="0"/>
          </p:cNvCxnSpPr>
          <p:nvPr/>
        </p:nvCxnSpPr>
        <p:spPr>
          <a:xfrm flipH="1">
            <a:off x="2535560" y="2767341"/>
            <a:ext cx="1303146" cy="59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8" idx="0"/>
          </p:cNvCxnSpPr>
          <p:nvPr/>
        </p:nvCxnSpPr>
        <p:spPr>
          <a:xfrm>
            <a:off x="4269758" y="2767341"/>
            <a:ext cx="1486759" cy="66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9432" y="2286000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50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5972043" y="3909334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51717" y="342799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2751086" y="3843900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30760" y="33625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2502082" y="4758300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4160" y="42769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7282" y="516672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8091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1675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1686475" y="3843900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1925960" y="5648066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1160" y="607650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12" idx="5"/>
            <a:endCxn id="29" idx="0"/>
          </p:cNvCxnSpPr>
          <p:nvPr/>
        </p:nvCxnSpPr>
        <p:spPr>
          <a:xfrm>
            <a:off x="3284486" y="4758300"/>
            <a:ext cx="367596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47282" y="5166725"/>
            <a:ext cx="609600" cy="56392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40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8" idx="3"/>
            <a:endCxn id="35" idx="0"/>
          </p:cNvCxnSpPr>
          <p:nvPr/>
        </p:nvCxnSpPr>
        <p:spPr>
          <a:xfrm flipH="1">
            <a:off x="5135048" y="3909334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30248" y="4317496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37" idx="0"/>
          </p:cNvCxnSpPr>
          <p:nvPr/>
        </p:nvCxnSpPr>
        <p:spPr>
          <a:xfrm flipH="1">
            <a:off x="4558926" y="4798837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54126" y="5227274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cxnSp>
        <p:nvCxnSpPr>
          <p:cNvPr id="4" name="Straight Arrow Connector 3"/>
          <p:cNvCxnSpPr>
            <a:stCxn id="6" idx="3"/>
            <a:endCxn id="10" idx="0"/>
          </p:cNvCxnSpPr>
          <p:nvPr/>
        </p:nvCxnSpPr>
        <p:spPr>
          <a:xfrm flipH="1">
            <a:off x="2535560" y="2767341"/>
            <a:ext cx="1303146" cy="59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8" idx="0"/>
          </p:cNvCxnSpPr>
          <p:nvPr/>
        </p:nvCxnSpPr>
        <p:spPr>
          <a:xfrm>
            <a:off x="4269758" y="2767341"/>
            <a:ext cx="1486759" cy="66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9432" y="2286000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50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5972043" y="3909334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51717" y="342799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2751086" y="3843900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30760" y="33625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2502082" y="4758300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4160" y="42769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7282" y="516672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8091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1675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1686475" y="3843900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1925960" y="5648066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1160" y="607650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8" idx="3"/>
            <a:endCxn id="35" idx="0"/>
          </p:cNvCxnSpPr>
          <p:nvPr/>
        </p:nvCxnSpPr>
        <p:spPr>
          <a:xfrm flipH="1">
            <a:off x="5135048" y="3909334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30248" y="4317496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37" idx="0"/>
          </p:cNvCxnSpPr>
          <p:nvPr/>
        </p:nvCxnSpPr>
        <p:spPr>
          <a:xfrm flipH="1">
            <a:off x="4558926" y="4798837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54126" y="5227274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cxnSp>
        <p:nvCxnSpPr>
          <p:cNvPr id="4" name="Straight Arrow Connector 3"/>
          <p:cNvCxnSpPr>
            <a:stCxn id="6" idx="3"/>
            <a:endCxn id="10" idx="0"/>
          </p:cNvCxnSpPr>
          <p:nvPr/>
        </p:nvCxnSpPr>
        <p:spPr>
          <a:xfrm flipH="1">
            <a:off x="2535560" y="2767341"/>
            <a:ext cx="1303146" cy="59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8" idx="0"/>
          </p:cNvCxnSpPr>
          <p:nvPr/>
        </p:nvCxnSpPr>
        <p:spPr>
          <a:xfrm>
            <a:off x="4269758" y="2767341"/>
            <a:ext cx="1486759" cy="66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9432" y="2286000"/>
            <a:ext cx="609600" cy="56392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50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5972043" y="3909334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51717" y="342799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2751086" y="3843900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30760" y="33625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2502082" y="4758300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4160" y="42769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7282" y="516672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8091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1675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1686475" y="3843900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1925960" y="5648066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1160" y="607650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12" idx="5"/>
            <a:endCxn id="29" idx="0"/>
          </p:cNvCxnSpPr>
          <p:nvPr/>
        </p:nvCxnSpPr>
        <p:spPr>
          <a:xfrm>
            <a:off x="3284486" y="4758300"/>
            <a:ext cx="367596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47282" y="5166725"/>
            <a:ext cx="609600" cy="5639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40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8" idx="3"/>
            <a:endCxn id="35" idx="0"/>
          </p:cNvCxnSpPr>
          <p:nvPr/>
        </p:nvCxnSpPr>
        <p:spPr>
          <a:xfrm flipH="1">
            <a:off x="5135048" y="3909334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30248" y="4317496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37" idx="0"/>
          </p:cNvCxnSpPr>
          <p:nvPr/>
        </p:nvCxnSpPr>
        <p:spPr>
          <a:xfrm flipH="1">
            <a:off x="4558926" y="4798837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54126" y="5227274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2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5972043" y="3909334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51717" y="342799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2751086" y="3843900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30760" y="33625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2502082" y="4758300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4160" y="42769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7282" y="516672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8091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1675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1686475" y="3843900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1925960" y="5648066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1160" y="607650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12" idx="5"/>
            <a:endCxn id="29" idx="0"/>
          </p:cNvCxnSpPr>
          <p:nvPr/>
        </p:nvCxnSpPr>
        <p:spPr>
          <a:xfrm>
            <a:off x="3284486" y="4758300"/>
            <a:ext cx="367596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47282" y="5166725"/>
            <a:ext cx="609600" cy="5639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40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8" idx="3"/>
            <a:endCxn id="35" idx="0"/>
          </p:cNvCxnSpPr>
          <p:nvPr/>
        </p:nvCxnSpPr>
        <p:spPr>
          <a:xfrm flipH="1">
            <a:off x="5135048" y="3909334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30248" y="4317496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37" idx="0"/>
          </p:cNvCxnSpPr>
          <p:nvPr/>
        </p:nvCxnSpPr>
        <p:spPr>
          <a:xfrm flipH="1">
            <a:off x="4558926" y="4798837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54126" y="5227274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8" idx="3"/>
          </p:cNvCxnSpPr>
          <p:nvPr/>
        </p:nvCxnSpPr>
        <p:spPr>
          <a:xfrm flipH="1">
            <a:off x="2535560" y="2767341"/>
            <a:ext cx="1303146" cy="59521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5"/>
          </p:cNvCxnSpPr>
          <p:nvPr/>
        </p:nvCxnSpPr>
        <p:spPr>
          <a:xfrm>
            <a:off x="4269758" y="2767341"/>
            <a:ext cx="1486759" cy="66065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49432" y="2286000"/>
            <a:ext cx="609600" cy="563926"/>
          </a:xfrm>
          <a:prstGeom prst="ellipse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5972043" y="3909334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51717" y="342799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2751086" y="3843900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30760" y="33625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2502082" y="4758300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4160" y="42769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7282" y="516672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8091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1675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1686475" y="3843900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1925960" y="5648066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1160" y="607650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12" idx="5"/>
            <a:endCxn id="29" idx="0"/>
          </p:cNvCxnSpPr>
          <p:nvPr/>
        </p:nvCxnSpPr>
        <p:spPr>
          <a:xfrm>
            <a:off x="3284486" y="4758300"/>
            <a:ext cx="367596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47282" y="5166725"/>
            <a:ext cx="609600" cy="56392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40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8" idx="3"/>
            <a:endCxn id="35" idx="0"/>
          </p:cNvCxnSpPr>
          <p:nvPr/>
        </p:nvCxnSpPr>
        <p:spPr>
          <a:xfrm flipH="1">
            <a:off x="5135048" y="3909334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30248" y="4317496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37" idx="0"/>
          </p:cNvCxnSpPr>
          <p:nvPr/>
        </p:nvCxnSpPr>
        <p:spPr>
          <a:xfrm flipH="1">
            <a:off x="4558926" y="4798837"/>
            <a:ext cx="360596" cy="38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54126" y="5181600"/>
            <a:ext cx="609600" cy="56392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23" idx="3"/>
          </p:cNvCxnSpPr>
          <p:nvPr/>
        </p:nvCxnSpPr>
        <p:spPr>
          <a:xfrm flipH="1">
            <a:off x="2535560" y="2767341"/>
            <a:ext cx="1303146" cy="59521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5"/>
          </p:cNvCxnSpPr>
          <p:nvPr/>
        </p:nvCxnSpPr>
        <p:spPr>
          <a:xfrm>
            <a:off x="4269758" y="2767341"/>
            <a:ext cx="1486759" cy="66065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49432" y="2286000"/>
            <a:ext cx="609600" cy="563926"/>
          </a:xfrm>
          <a:prstGeom prst="ellipse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8960" y="5862284"/>
            <a:ext cx="247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Bilo koji od ova dva ide kao novi „</a:t>
            </a:r>
            <a:r>
              <a:rPr lang="hr-HR" dirty="0" err="1" smtClean="0"/>
              <a:t>root</a:t>
            </a:r>
            <a:r>
              <a:rPr lang="hr-HR" dirty="0" smtClean="0"/>
              <a:t>”.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066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cxnSp>
        <p:nvCxnSpPr>
          <p:cNvPr id="4" name="Straight Arrow Connector 3"/>
          <p:cNvCxnSpPr>
            <a:stCxn id="6" idx="3"/>
            <a:endCxn id="10" idx="0"/>
          </p:cNvCxnSpPr>
          <p:nvPr/>
        </p:nvCxnSpPr>
        <p:spPr>
          <a:xfrm flipH="1">
            <a:off x="2535560" y="2767341"/>
            <a:ext cx="1303146" cy="59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8" idx="0"/>
          </p:cNvCxnSpPr>
          <p:nvPr/>
        </p:nvCxnSpPr>
        <p:spPr>
          <a:xfrm>
            <a:off x="4269758" y="2767341"/>
            <a:ext cx="1486759" cy="66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9432" y="2286000"/>
            <a:ext cx="609600" cy="5639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40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5972043" y="3909334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51717" y="342799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2751086" y="3843900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30760" y="33625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2502082" y="4758300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64160" y="4276959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7282" y="516672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8091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81675" y="432305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1686475" y="3843900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1925960" y="5648066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1160" y="607650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8" idx="3"/>
            <a:endCxn id="22" idx="0"/>
          </p:cNvCxnSpPr>
          <p:nvPr/>
        </p:nvCxnSpPr>
        <p:spPr>
          <a:xfrm flipH="1">
            <a:off x="5135048" y="3909334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30248" y="4317496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2" idx="3"/>
            <a:endCxn id="24" idx="0"/>
          </p:cNvCxnSpPr>
          <p:nvPr/>
        </p:nvCxnSpPr>
        <p:spPr>
          <a:xfrm flipH="1">
            <a:off x="4558926" y="4798837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54126" y="5227274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8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čvorova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Ako je čvor list, izbriši ga</a:t>
            </a:r>
          </a:p>
          <a:p>
            <a:r>
              <a:rPr lang="hr-HR" dirty="0" smtClean="0"/>
              <a:t>Ako čvor nije list</a:t>
            </a:r>
          </a:p>
          <a:p>
            <a:pPr lvl="1"/>
            <a:r>
              <a:rPr lang="hr-HR" dirty="0" smtClean="0"/>
              <a:t>Uzmi </a:t>
            </a:r>
            <a:r>
              <a:rPr lang="hr-HR" dirty="0" err="1" smtClean="0"/>
              <a:t>najdesniji</a:t>
            </a:r>
            <a:r>
              <a:rPr lang="hr-HR" dirty="0" smtClean="0"/>
              <a:t> čvor lijevog stabla ili </a:t>
            </a:r>
            <a:r>
              <a:rPr lang="hr-HR" dirty="0" err="1" smtClean="0"/>
              <a:t>najljeviji</a:t>
            </a:r>
            <a:r>
              <a:rPr lang="hr-HR" dirty="0" smtClean="0"/>
              <a:t> čvor desnog stabla i stavi ga na mjesto čvora kojeg brišemo</a:t>
            </a:r>
          </a:p>
          <a:p>
            <a:r>
              <a:rPr lang="hr-HR" dirty="0" smtClean="0"/>
              <a:t>Balansirati stablo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9235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Binarno stablo pretrage (BST – </a:t>
            </a:r>
            <a:r>
              <a:rPr lang="hr-HR" dirty="0" err="1" smtClean="0"/>
              <a:t>binary</a:t>
            </a:r>
            <a:r>
              <a:rPr lang="hr-HR" dirty="0" smtClean="0"/>
              <a:t> </a:t>
            </a:r>
            <a:r>
              <a:rPr lang="hr-HR" dirty="0" err="1" smtClean="0"/>
              <a:t>search</a:t>
            </a:r>
            <a:r>
              <a:rPr lang="hr-HR" dirty="0" smtClean="0"/>
              <a:t> </a:t>
            </a:r>
            <a:r>
              <a:rPr lang="hr-HR" dirty="0" err="1" smtClean="0"/>
              <a:t>tree</a:t>
            </a:r>
            <a:r>
              <a:rPr lang="hr-HR" dirty="0" smtClean="0"/>
              <a:t>)</a:t>
            </a:r>
            <a:endParaRPr lang="hr-HR" dirty="0"/>
          </a:p>
        </p:txBody>
      </p:sp>
      <p:cxnSp>
        <p:nvCxnSpPr>
          <p:cNvPr id="4" name="Straight Arrow Connector 3"/>
          <p:cNvCxnSpPr>
            <a:stCxn id="6" idx="3"/>
            <a:endCxn id="10" idx="0"/>
          </p:cNvCxnSpPr>
          <p:nvPr/>
        </p:nvCxnSpPr>
        <p:spPr>
          <a:xfrm flipH="1">
            <a:off x="3258328" y="2502529"/>
            <a:ext cx="1303146" cy="59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8" idx="0"/>
          </p:cNvCxnSpPr>
          <p:nvPr/>
        </p:nvCxnSpPr>
        <p:spPr>
          <a:xfrm>
            <a:off x="4992526" y="2502529"/>
            <a:ext cx="1486759" cy="66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72200" y="2021188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50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>
            <a:stCxn id="8" idx="5"/>
            <a:endCxn id="14" idx="0"/>
          </p:cNvCxnSpPr>
          <p:nvPr/>
        </p:nvCxnSpPr>
        <p:spPr>
          <a:xfrm>
            <a:off x="6694811" y="3644522"/>
            <a:ext cx="470848" cy="413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174485" y="3163181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5"/>
            <a:endCxn id="12" idx="0"/>
          </p:cNvCxnSpPr>
          <p:nvPr/>
        </p:nvCxnSpPr>
        <p:spPr>
          <a:xfrm>
            <a:off x="3473854" y="3579088"/>
            <a:ext cx="317874" cy="43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53528" y="309774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3" idx="0"/>
          </p:cNvCxnSpPr>
          <p:nvPr/>
        </p:nvCxnSpPr>
        <p:spPr>
          <a:xfrm flipH="1">
            <a:off x="3224850" y="4493488"/>
            <a:ext cx="351352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86928" y="4012147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30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20050" y="4901913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60859" y="405824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85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04443" y="4058245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0"/>
          </p:cNvCxnSpPr>
          <p:nvPr/>
        </p:nvCxnSpPr>
        <p:spPr>
          <a:xfrm flipH="1">
            <a:off x="2409243" y="3579088"/>
            <a:ext cx="633559" cy="47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8" idx="0"/>
          </p:cNvCxnSpPr>
          <p:nvPr/>
        </p:nvCxnSpPr>
        <p:spPr>
          <a:xfrm flipH="1">
            <a:off x="2648728" y="5383254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43928" y="5811691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23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stCxn id="12" idx="5"/>
            <a:endCxn id="20" idx="0"/>
          </p:cNvCxnSpPr>
          <p:nvPr/>
        </p:nvCxnSpPr>
        <p:spPr>
          <a:xfrm>
            <a:off x="4007254" y="4493488"/>
            <a:ext cx="367596" cy="4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0050" y="4901913"/>
            <a:ext cx="609600" cy="5639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40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8" idx="3"/>
            <a:endCxn id="22" idx="0"/>
          </p:cNvCxnSpPr>
          <p:nvPr/>
        </p:nvCxnSpPr>
        <p:spPr>
          <a:xfrm flipH="1">
            <a:off x="5857816" y="3644522"/>
            <a:ext cx="405943" cy="40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3016" y="4052684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70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2" idx="3"/>
            <a:endCxn id="24" idx="0"/>
          </p:cNvCxnSpPr>
          <p:nvPr/>
        </p:nvCxnSpPr>
        <p:spPr>
          <a:xfrm flipH="1">
            <a:off x="5281694" y="4534025"/>
            <a:ext cx="360596" cy="42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6894" y="4962462"/>
            <a:ext cx="609600" cy="563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latin typeface="Arial" pitchFamily="34" charset="0"/>
                <a:cs typeface="Arial" pitchFamily="34" charset="0"/>
              </a:rPr>
              <a:t>60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Definicija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88720"/>
          </a:xfrm>
        </p:spPr>
        <p:txBody>
          <a:bodyPr/>
          <a:lstStyle/>
          <a:p>
            <a:r>
              <a:rPr lang="hr-HR" dirty="0" smtClean="0"/>
              <a:t>Balansirano stablo: za svaki čvor vrijedi da se </a:t>
            </a:r>
            <a:r>
              <a:rPr lang="hr-HR" dirty="0"/>
              <a:t>v</a:t>
            </a:r>
            <a:r>
              <a:rPr lang="hr-HR" dirty="0" smtClean="0"/>
              <a:t>isina lijevog i desnog </a:t>
            </a:r>
            <a:r>
              <a:rPr lang="hr-HR" dirty="0" err="1" smtClean="0"/>
              <a:t>podstabla</a:t>
            </a:r>
            <a:r>
              <a:rPr lang="hr-HR" dirty="0" smtClean="0"/>
              <a:t> </a:t>
            </a:r>
            <a:r>
              <a:rPr lang="hr-HR" dirty="0" err="1" smtClean="0"/>
              <a:t>razlikujeu</a:t>
            </a:r>
            <a:r>
              <a:rPr lang="hr-HR" dirty="0" smtClean="0"/>
              <a:t> za najviše </a:t>
            </a:r>
            <a:r>
              <a:rPr lang="hr-HR" b="1" dirty="0" smtClean="0"/>
              <a:t>1</a:t>
            </a:r>
            <a:r>
              <a:rPr lang="hr-HR" dirty="0" smtClean="0"/>
              <a:t>.</a:t>
            </a:r>
          </a:p>
          <a:p>
            <a:endParaRPr lang="hr-HR" dirty="0"/>
          </a:p>
        </p:txBody>
      </p:sp>
      <p:sp>
        <p:nvSpPr>
          <p:cNvPr id="4" name="Flowchart: Extract 3"/>
          <p:cNvSpPr/>
          <p:nvPr/>
        </p:nvSpPr>
        <p:spPr>
          <a:xfrm>
            <a:off x="3505200" y="4038600"/>
            <a:ext cx="609600" cy="16764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Flowchart: Extract 4"/>
          <p:cNvSpPr/>
          <p:nvPr/>
        </p:nvSpPr>
        <p:spPr>
          <a:xfrm>
            <a:off x="4495800" y="4038600"/>
            <a:ext cx="609600" cy="16764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7" name="Straight Arrow Connector 6"/>
          <p:cNvCxnSpPr>
            <a:stCxn id="10" idx="3"/>
            <a:endCxn id="4" idx="0"/>
          </p:cNvCxnSpPr>
          <p:nvPr/>
        </p:nvCxnSpPr>
        <p:spPr>
          <a:xfrm flipH="1">
            <a:off x="3810000" y="3357422"/>
            <a:ext cx="490678" cy="68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5"/>
            <a:endCxn id="5" idx="0"/>
          </p:cNvCxnSpPr>
          <p:nvPr/>
        </p:nvCxnSpPr>
        <p:spPr>
          <a:xfrm>
            <a:off x="4462322" y="3357422"/>
            <a:ext cx="338278" cy="68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67200" y="3162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Brace 13"/>
          <p:cNvSpPr/>
          <p:nvPr/>
        </p:nvSpPr>
        <p:spPr>
          <a:xfrm>
            <a:off x="5257800" y="4038600"/>
            <a:ext cx="4572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5943600" y="4419684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Visina desnog </a:t>
            </a:r>
            <a:r>
              <a:rPr lang="hr-HR" dirty="0" err="1" smtClean="0"/>
              <a:t>podstabla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4343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Visina lijevog </a:t>
            </a:r>
            <a:r>
              <a:rPr lang="hr-HR" dirty="0" err="1" smtClean="0"/>
              <a:t>podstabla</a:t>
            </a:r>
            <a:endParaRPr lang="hr-HR" dirty="0"/>
          </a:p>
        </p:txBody>
      </p:sp>
      <p:sp>
        <p:nvSpPr>
          <p:cNvPr id="17" name="Left Brace 16"/>
          <p:cNvSpPr/>
          <p:nvPr/>
        </p:nvSpPr>
        <p:spPr>
          <a:xfrm>
            <a:off x="2667000" y="4038600"/>
            <a:ext cx="4572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89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Primjeri</a:t>
            </a:r>
            <a:endParaRPr lang="hr-HR" dirty="0"/>
          </a:p>
        </p:txBody>
      </p:sp>
      <p:cxnSp>
        <p:nvCxnSpPr>
          <p:cNvPr id="4" name="Straight Arrow Connector 3"/>
          <p:cNvCxnSpPr>
            <a:stCxn id="6" idx="3"/>
            <a:endCxn id="12" idx="0"/>
          </p:cNvCxnSpPr>
          <p:nvPr/>
        </p:nvCxnSpPr>
        <p:spPr>
          <a:xfrm flipH="1">
            <a:off x="1409700" y="2605307"/>
            <a:ext cx="712309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9" idx="0"/>
          </p:cNvCxnSpPr>
          <p:nvPr/>
        </p:nvCxnSpPr>
        <p:spPr>
          <a:xfrm>
            <a:off x="2283653" y="2605307"/>
            <a:ext cx="650047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88531" y="24101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Oval 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1" name="Straight Arrow Connector 10"/>
          <p:cNvCxnSpPr>
            <a:stCxn id="12" idx="5"/>
            <a:endCxn id="15" idx="0"/>
          </p:cNvCxnSpPr>
          <p:nvPr/>
        </p:nvCxnSpPr>
        <p:spPr>
          <a:xfrm>
            <a:off x="1490522" y="3547922"/>
            <a:ext cx="452578" cy="71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95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Oval 14"/>
          <p:cNvSpPr/>
          <p:nvPr/>
        </p:nvSpPr>
        <p:spPr>
          <a:xfrm>
            <a:off x="1828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3" name="Straight Arrow Connector 22"/>
          <p:cNvCxnSpPr>
            <a:stCxn id="25" idx="3"/>
            <a:endCxn id="31" idx="0"/>
          </p:cNvCxnSpPr>
          <p:nvPr/>
        </p:nvCxnSpPr>
        <p:spPr>
          <a:xfrm flipH="1">
            <a:off x="5372100" y="2481122"/>
            <a:ext cx="712309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5"/>
            <a:endCxn id="28" idx="0"/>
          </p:cNvCxnSpPr>
          <p:nvPr/>
        </p:nvCxnSpPr>
        <p:spPr>
          <a:xfrm>
            <a:off x="6246053" y="2481122"/>
            <a:ext cx="650047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50931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7" name="Straight Arrow Connector 26"/>
          <p:cNvCxnSpPr>
            <a:stCxn id="28" idx="5"/>
          </p:cNvCxnSpPr>
          <p:nvPr/>
        </p:nvCxnSpPr>
        <p:spPr>
          <a:xfrm>
            <a:off x="6976922" y="3423737"/>
            <a:ext cx="338278" cy="68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81800" y="3228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0" name="Straight Arrow Connector 29"/>
          <p:cNvCxnSpPr>
            <a:stCxn id="31" idx="5"/>
            <a:endCxn id="34" idx="0"/>
          </p:cNvCxnSpPr>
          <p:nvPr/>
        </p:nvCxnSpPr>
        <p:spPr>
          <a:xfrm>
            <a:off x="5452922" y="3423737"/>
            <a:ext cx="452578" cy="71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57800" y="3228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2" name="Straight Arrow Connector 31"/>
          <p:cNvCxnSpPr>
            <a:stCxn id="34" idx="3"/>
          </p:cNvCxnSpPr>
          <p:nvPr/>
        </p:nvCxnSpPr>
        <p:spPr>
          <a:xfrm flipH="1">
            <a:off x="5334000" y="4338137"/>
            <a:ext cx="490678" cy="68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791200" y="4143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" name="Oval 36"/>
          <p:cNvSpPr/>
          <p:nvPr/>
        </p:nvSpPr>
        <p:spPr>
          <a:xfrm>
            <a:off x="5224322" y="503278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8" name="Oval 37"/>
          <p:cNvSpPr/>
          <p:nvPr/>
        </p:nvSpPr>
        <p:spPr>
          <a:xfrm>
            <a:off x="7239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9" name="Oval 38"/>
          <p:cNvSpPr/>
          <p:nvPr/>
        </p:nvSpPr>
        <p:spPr>
          <a:xfrm>
            <a:off x="4648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4762500" y="3423737"/>
            <a:ext cx="528778" cy="69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Primjeri</a:t>
            </a:r>
            <a:endParaRPr lang="hr-HR" dirty="0"/>
          </a:p>
        </p:txBody>
      </p:sp>
      <p:cxnSp>
        <p:nvCxnSpPr>
          <p:cNvPr id="4" name="Straight Arrow Connector 3"/>
          <p:cNvCxnSpPr>
            <a:stCxn id="9" idx="3"/>
            <a:endCxn id="12" idx="0"/>
          </p:cNvCxnSpPr>
          <p:nvPr/>
        </p:nvCxnSpPr>
        <p:spPr>
          <a:xfrm flipH="1">
            <a:off x="2355872" y="3547922"/>
            <a:ext cx="497006" cy="71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9" idx="0"/>
          </p:cNvCxnSpPr>
          <p:nvPr/>
        </p:nvCxnSpPr>
        <p:spPr>
          <a:xfrm>
            <a:off x="2283653" y="2605307"/>
            <a:ext cx="650047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88531" y="24101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Oval 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>
            <a:off x="2241572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3" name="Straight Arrow Connector 22"/>
          <p:cNvCxnSpPr>
            <a:stCxn id="25" idx="3"/>
            <a:endCxn id="31" idx="0"/>
          </p:cNvCxnSpPr>
          <p:nvPr/>
        </p:nvCxnSpPr>
        <p:spPr>
          <a:xfrm flipH="1">
            <a:off x="5372100" y="2481122"/>
            <a:ext cx="712309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5"/>
            <a:endCxn id="28" idx="0"/>
          </p:cNvCxnSpPr>
          <p:nvPr/>
        </p:nvCxnSpPr>
        <p:spPr>
          <a:xfrm>
            <a:off x="6246053" y="2481122"/>
            <a:ext cx="650047" cy="747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50931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7" name="Straight Arrow Connector 26"/>
          <p:cNvCxnSpPr>
            <a:stCxn id="28" idx="5"/>
          </p:cNvCxnSpPr>
          <p:nvPr/>
        </p:nvCxnSpPr>
        <p:spPr>
          <a:xfrm>
            <a:off x="6976922" y="3423737"/>
            <a:ext cx="338278" cy="68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81800" y="3228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0" name="Straight Arrow Connector 29"/>
          <p:cNvCxnSpPr>
            <a:stCxn id="31" idx="5"/>
            <a:endCxn id="34" idx="0"/>
          </p:cNvCxnSpPr>
          <p:nvPr/>
        </p:nvCxnSpPr>
        <p:spPr>
          <a:xfrm>
            <a:off x="5452922" y="3423737"/>
            <a:ext cx="452578" cy="71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57800" y="3228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2" name="Straight Arrow Connector 31"/>
          <p:cNvCxnSpPr>
            <a:stCxn id="34" idx="3"/>
          </p:cNvCxnSpPr>
          <p:nvPr/>
        </p:nvCxnSpPr>
        <p:spPr>
          <a:xfrm flipH="1">
            <a:off x="5334000" y="4338137"/>
            <a:ext cx="490678" cy="68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791200" y="4143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" name="Oval 36"/>
          <p:cNvSpPr/>
          <p:nvPr/>
        </p:nvSpPr>
        <p:spPr>
          <a:xfrm>
            <a:off x="5224322" y="503278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8" name="Oval 37"/>
          <p:cNvSpPr/>
          <p:nvPr/>
        </p:nvSpPr>
        <p:spPr>
          <a:xfrm>
            <a:off x="7239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9" name="Oval 38"/>
          <p:cNvSpPr/>
          <p:nvPr/>
        </p:nvSpPr>
        <p:spPr>
          <a:xfrm>
            <a:off x="4648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4762500" y="3423737"/>
            <a:ext cx="528778" cy="691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3"/>
          </p:cNvCxnSpPr>
          <p:nvPr/>
        </p:nvCxnSpPr>
        <p:spPr>
          <a:xfrm flipH="1">
            <a:off x="4762500" y="5227903"/>
            <a:ext cx="495300" cy="714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48200" y="59425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35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AVL stabla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Algoritam za balansiranje binarnih stabala rotiranjem čvorova</a:t>
            </a:r>
          </a:p>
          <a:p>
            <a:r>
              <a:rPr lang="hr-HR" dirty="0" smtClean="0"/>
              <a:t>O(</a:t>
            </a:r>
            <a:r>
              <a:rPr lang="hr-HR" dirty="0" err="1" smtClean="0"/>
              <a:t>logN</a:t>
            </a:r>
            <a:r>
              <a:rPr lang="hr-HR" dirty="0" smtClean="0"/>
              <a:t>), O(1)</a:t>
            </a:r>
          </a:p>
          <a:p>
            <a:r>
              <a:rPr lang="hr-HR" dirty="0" smtClean="0"/>
              <a:t>Svaki čvor ima dodatnu informaciju: razlika visina </a:t>
            </a:r>
            <a:r>
              <a:rPr lang="hr-HR" dirty="0" err="1" smtClean="0"/>
              <a:t>podstabala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3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Rotiranje čvorova (lijevo)</a:t>
            </a:r>
            <a:endParaRPr lang="hr-HR" dirty="0"/>
          </a:p>
        </p:txBody>
      </p:sp>
      <p:cxnSp>
        <p:nvCxnSpPr>
          <p:cNvPr id="4" name="Straight Arrow Connector 3"/>
          <p:cNvCxnSpPr>
            <a:stCxn id="7" idx="3"/>
          </p:cNvCxnSpPr>
          <p:nvPr/>
        </p:nvCxnSpPr>
        <p:spPr>
          <a:xfrm flipH="1">
            <a:off x="1378215" y="3415137"/>
            <a:ext cx="331352" cy="364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7" idx="0"/>
          </p:cNvCxnSpPr>
          <p:nvPr/>
        </p:nvCxnSpPr>
        <p:spPr>
          <a:xfrm>
            <a:off x="1562114" y="2789082"/>
            <a:ext cx="239403" cy="41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40128" y="258185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71480" y="3207911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06519" y="3864825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9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>
            <a:off x="1032008" y="2789082"/>
            <a:ext cx="346207" cy="41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>
            <a:off x="1893466" y="3415137"/>
            <a:ext cx="243090" cy="44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</p:cNvCxnSpPr>
          <p:nvPr/>
        </p:nvCxnSpPr>
        <p:spPr>
          <a:xfrm>
            <a:off x="2228505" y="4072051"/>
            <a:ext cx="177921" cy="30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H="1">
            <a:off x="1715967" y="4072051"/>
            <a:ext cx="328639" cy="30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V="1">
            <a:off x="1797804" y="2589886"/>
            <a:ext cx="590502" cy="574442"/>
          </a:xfrm>
          <a:prstGeom prst="curvedConnector3">
            <a:avLst>
              <a:gd name="adj1" fmla="val 14473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3" idx="3"/>
          </p:cNvCxnSpPr>
          <p:nvPr/>
        </p:nvCxnSpPr>
        <p:spPr>
          <a:xfrm flipH="1">
            <a:off x="4159528" y="2853312"/>
            <a:ext cx="225273" cy="29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2" idx="5"/>
          </p:cNvCxnSpPr>
          <p:nvPr/>
        </p:nvCxnSpPr>
        <p:spPr>
          <a:xfrm>
            <a:off x="4006280" y="3636226"/>
            <a:ext cx="184720" cy="3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784294" y="3429000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346714" y="264608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38752" y="3429000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9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stCxn id="62" idx="3"/>
          </p:cNvCxnSpPr>
          <p:nvPr/>
        </p:nvCxnSpPr>
        <p:spPr>
          <a:xfrm flipH="1">
            <a:off x="3566295" y="3636226"/>
            <a:ext cx="256086" cy="3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</p:cNvCxnSpPr>
          <p:nvPr/>
        </p:nvCxnSpPr>
        <p:spPr>
          <a:xfrm>
            <a:off x="4568700" y="2853312"/>
            <a:ext cx="191954" cy="29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5"/>
          </p:cNvCxnSpPr>
          <p:nvPr/>
        </p:nvCxnSpPr>
        <p:spPr>
          <a:xfrm>
            <a:off x="5160738" y="3636226"/>
            <a:ext cx="177921" cy="27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</p:cNvCxnSpPr>
          <p:nvPr/>
        </p:nvCxnSpPr>
        <p:spPr>
          <a:xfrm flipH="1">
            <a:off x="4812519" y="3636226"/>
            <a:ext cx="164320" cy="287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895600" y="19812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867400" y="20574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9" idx="3"/>
            <a:endCxn id="98" idx="0"/>
          </p:cNvCxnSpPr>
          <p:nvPr/>
        </p:nvCxnSpPr>
        <p:spPr>
          <a:xfrm flipH="1">
            <a:off x="6683237" y="3005712"/>
            <a:ext cx="470470" cy="575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5"/>
          </p:cNvCxnSpPr>
          <p:nvPr/>
        </p:nvCxnSpPr>
        <p:spPr>
          <a:xfrm>
            <a:off x="6775186" y="3788626"/>
            <a:ext cx="184720" cy="3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53200" y="3581400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115620" y="279848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707658" y="3581400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9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Arrow Connector 100"/>
          <p:cNvCxnSpPr>
            <a:stCxn id="98" idx="3"/>
          </p:cNvCxnSpPr>
          <p:nvPr/>
        </p:nvCxnSpPr>
        <p:spPr>
          <a:xfrm flipH="1">
            <a:off x="6335201" y="3788626"/>
            <a:ext cx="256086" cy="3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9" idx="5"/>
            <a:endCxn id="100" idx="0"/>
          </p:cNvCxnSpPr>
          <p:nvPr/>
        </p:nvCxnSpPr>
        <p:spPr>
          <a:xfrm>
            <a:off x="7337606" y="3005712"/>
            <a:ext cx="500089" cy="575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5"/>
          </p:cNvCxnSpPr>
          <p:nvPr/>
        </p:nvCxnSpPr>
        <p:spPr>
          <a:xfrm>
            <a:off x="7929644" y="3788626"/>
            <a:ext cx="177921" cy="27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3"/>
          </p:cNvCxnSpPr>
          <p:nvPr/>
        </p:nvCxnSpPr>
        <p:spPr>
          <a:xfrm flipH="1">
            <a:off x="7587650" y="3788626"/>
            <a:ext cx="158095" cy="27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205110" y="2754868"/>
            <a:ext cx="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0  2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24000" y="3440668"/>
            <a:ext cx="7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0   1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41995" y="4126468"/>
            <a:ext cx="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0  0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947395" y="3059668"/>
            <a:ext cx="71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1    1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13995" y="3810000"/>
            <a:ext cx="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0  0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71890" y="3804548"/>
            <a:ext cx="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0  0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Rotiranje čvorova (lijevo)</a:t>
            </a:r>
            <a:endParaRPr lang="hr-HR" dirty="0"/>
          </a:p>
        </p:txBody>
      </p:sp>
      <p:cxnSp>
        <p:nvCxnSpPr>
          <p:cNvPr id="4" name="Straight Arrow Connector 3"/>
          <p:cNvCxnSpPr>
            <a:stCxn id="7" idx="3"/>
            <a:endCxn id="24" idx="0"/>
          </p:cNvCxnSpPr>
          <p:nvPr/>
        </p:nvCxnSpPr>
        <p:spPr>
          <a:xfrm flipH="1">
            <a:off x="1346763" y="3831732"/>
            <a:ext cx="400891" cy="5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7" idx="0"/>
          </p:cNvCxnSpPr>
          <p:nvPr/>
        </p:nvCxnSpPr>
        <p:spPr>
          <a:xfrm>
            <a:off x="1524028" y="2753528"/>
            <a:ext cx="407526" cy="66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80056" y="233907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71481" y="3417281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49609" y="4424692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9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25" idx="0"/>
          </p:cNvCxnSpPr>
          <p:nvPr/>
        </p:nvCxnSpPr>
        <p:spPr>
          <a:xfrm flipH="1">
            <a:off x="660963" y="2753528"/>
            <a:ext cx="495266" cy="52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>
            <a:off x="2115453" y="3831732"/>
            <a:ext cx="394229" cy="59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</p:cNvCxnSpPr>
          <p:nvPr/>
        </p:nvCxnSpPr>
        <p:spPr>
          <a:xfrm>
            <a:off x="2693581" y="4839143"/>
            <a:ext cx="393928" cy="57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H="1">
            <a:off x="1890490" y="4839143"/>
            <a:ext cx="435292" cy="57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V="1">
            <a:off x="1614890" y="2497019"/>
            <a:ext cx="906532" cy="515252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3" idx="3"/>
            <a:endCxn id="62" idx="0"/>
          </p:cNvCxnSpPr>
          <p:nvPr/>
        </p:nvCxnSpPr>
        <p:spPr>
          <a:xfrm flipH="1">
            <a:off x="6148302" y="2996307"/>
            <a:ext cx="785828" cy="59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2" idx="5"/>
          </p:cNvCxnSpPr>
          <p:nvPr/>
        </p:nvCxnSpPr>
        <p:spPr>
          <a:xfrm>
            <a:off x="6332201" y="4002668"/>
            <a:ext cx="407526" cy="66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888229" y="358821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857957" y="2581856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15305" y="364010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9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stCxn id="62" idx="3"/>
            <a:endCxn id="28" idx="0"/>
          </p:cNvCxnSpPr>
          <p:nvPr/>
        </p:nvCxnSpPr>
        <p:spPr>
          <a:xfrm flipH="1">
            <a:off x="5497939" y="4002668"/>
            <a:ext cx="466463" cy="5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  <a:endCxn id="64" idx="0"/>
          </p:cNvCxnSpPr>
          <p:nvPr/>
        </p:nvCxnSpPr>
        <p:spPr>
          <a:xfrm>
            <a:off x="7301929" y="2996307"/>
            <a:ext cx="773449" cy="6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5"/>
            <a:endCxn id="30" idx="0"/>
          </p:cNvCxnSpPr>
          <p:nvPr/>
        </p:nvCxnSpPr>
        <p:spPr>
          <a:xfrm>
            <a:off x="8259277" y="4054558"/>
            <a:ext cx="376160" cy="59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32" idx="0"/>
          </p:cNvCxnSpPr>
          <p:nvPr/>
        </p:nvCxnSpPr>
        <p:spPr>
          <a:xfrm flipH="1">
            <a:off x="7465911" y="4054558"/>
            <a:ext cx="425567" cy="59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726074" y="5420979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2869074" y="5410200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1143000" y="4419600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57200" y="3276600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294176" y="4572000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8431674" y="4648200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262148" y="4648200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6513376" y="4648200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2201" y="4334544"/>
            <a:ext cx="778612" cy="146743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41" idx="3"/>
            <a:endCxn id="48" idx="0"/>
          </p:cNvCxnSpPr>
          <p:nvPr/>
        </p:nvCxnSpPr>
        <p:spPr>
          <a:xfrm flipH="1">
            <a:off x="4056666" y="2195138"/>
            <a:ext cx="171076" cy="167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5"/>
          </p:cNvCxnSpPr>
          <p:nvPr/>
        </p:nvCxnSpPr>
        <p:spPr>
          <a:xfrm>
            <a:off x="3849221" y="2978052"/>
            <a:ext cx="184720" cy="3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627235" y="277082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189655" y="1987912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781693" y="277082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9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stCxn id="40" idx="3"/>
            <a:endCxn id="47" idx="0"/>
          </p:cNvCxnSpPr>
          <p:nvPr/>
        </p:nvCxnSpPr>
        <p:spPr>
          <a:xfrm flipH="1">
            <a:off x="3432381" y="2978052"/>
            <a:ext cx="232941" cy="37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5"/>
          </p:cNvCxnSpPr>
          <p:nvPr/>
        </p:nvCxnSpPr>
        <p:spPr>
          <a:xfrm>
            <a:off x="4411641" y="2195138"/>
            <a:ext cx="191954" cy="29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5"/>
            <a:endCxn id="50" idx="0"/>
          </p:cNvCxnSpPr>
          <p:nvPr/>
        </p:nvCxnSpPr>
        <p:spPr>
          <a:xfrm>
            <a:off x="5003679" y="2978052"/>
            <a:ext cx="177141" cy="321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9" idx="0"/>
          </p:cNvCxnSpPr>
          <p:nvPr/>
        </p:nvCxnSpPr>
        <p:spPr>
          <a:xfrm flipH="1">
            <a:off x="4657837" y="2978052"/>
            <a:ext cx="161943" cy="28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3352800" y="3352800"/>
            <a:ext cx="159162" cy="381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3962400" y="2362200"/>
            <a:ext cx="188531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4540500" y="3265601"/>
            <a:ext cx="234674" cy="468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5067464" y="3299446"/>
            <a:ext cx="226712" cy="434356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7508" y="1828800"/>
            <a:ext cx="2410431" cy="222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Rotiranje čvorova (desno-lijevo)</a:t>
            </a:r>
            <a:endParaRPr lang="hr-HR" dirty="0"/>
          </a:p>
        </p:txBody>
      </p:sp>
      <p:cxnSp>
        <p:nvCxnSpPr>
          <p:cNvPr id="4" name="Straight Arrow Connector 3"/>
          <p:cNvCxnSpPr>
            <a:stCxn id="7" idx="5"/>
            <a:endCxn id="24" idx="0"/>
          </p:cNvCxnSpPr>
          <p:nvPr/>
        </p:nvCxnSpPr>
        <p:spPr>
          <a:xfrm>
            <a:off x="2115453" y="3831732"/>
            <a:ext cx="602910" cy="678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5"/>
            <a:endCxn id="7" idx="0"/>
          </p:cNvCxnSpPr>
          <p:nvPr/>
        </p:nvCxnSpPr>
        <p:spPr>
          <a:xfrm>
            <a:off x="1524028" y="2753528"/>
            <a:ext cx="407526" cy="66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80056" y="233907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71481" y="3417281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27063" y="4495800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7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25" idx="0"/>
          </p:cNvCxnSpPr>
          <p:nvPr/>
        </p:nvCxnSpPr>
        <p:spPr>
          <a:xfrm flipH="1">
            <a:off x="660963" y="2753528"/>
            <a:ext cx="495266" cy="52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0"/>
          </p:cNvCxnSpPr>
          <p:nvPr/>
        </p:nvCxnSpPr>
        <p:spPr>
          <a:xfrm flipH="1">
            <a:off x="1287136" y="3831732"/>
            <a:ext cx="460518" cy="6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</p:cNvCxnSpPr>
          <p:nvPr/>
        </p:nvCxnSpPr>
        <p:spPr>
          <a:xfrm>
            <a:off x="1471035" y="4910251"/>
            <a:ext cx="393928" cy="57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H="1">
            <a:off x="667944" y="4910251"/>
            <a:ext cx="435292" cy="576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V="1">
            <a:off x="1614890" y="2497019"/>
            <a:ext cx="906532" cy="515252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3" idx="3"/>
            <a:endCxn id="62" idx="0"/>
          </p:cNvCxnSpPr>
          <p:nvPr/>
        </p:nvCxnSpPr>
        <p:spPr>
          <a:xfrm flipH="1">
            <a:off x="6128348" y="2985088"/>
            <a:ext cx="785828" cy="59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2" idx="5"/>
          </p:cNvCxnSpPr>
          <p:nvPr/>
        </p:nvCxnSpPr>
        <p:spPr>
          <a:xfrm>
            <a:off x="6312247" y="3991449"/>
            <a:ext cx="407526" cy="66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868275" y="3576998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838003" y="2570637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95351" y="3628888"/>
            <a:ext cx="520145" cy="48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7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stCxn id="62" idx="3"/>
            <a:endCxn id="28" idx="0"/>
          </p:cNvCxnSpPr>
          <p:nvPr/>
        </p:nvCxnSpPr>
        <p:spPr>
          <a:xfrm flipH="1">
            <a:off x="5477985" y="3991449"/>
            <a:ext cx="466463" cy="5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  <a:endCxn id="64" idx="0"/>
          </p:cNvCxnSpPr>
          <p:nvPr/>
        </p:nvCxnSpPr>
        <p:spPr>
          <a:xfrm>
            <a:off x="7281975" y="2985088"/>
            <a:ext cx="773449" cy="6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5"/>
            <a:endCxn id="30" idx="0"/>
          </p:cNvCxnSpPr>
          <p:nvPr/>
        </p:nvCxnSpPr>
        <p:spPr>
          <a:xfrm>
            <a:off x="8239323" y="4043339"/>
            <a:ext cx="376160" cy="59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32" idx="0"/>
          </p:cNvCxnSpPr>
          <p:nvPr/>
        </p:nvCxnSpPr>
        <p:spPr>
          <a:xfrm flipH="1">
            <a:off x="7445957" y="4043339"/>
            <a:ext cx="425567" cy="59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503528" y="5492087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Isosceles Triangle 22"/>
          <p:cNvSpPr/>
          <p:nvPr/>
        </p:nvSpPr>
        <p:spPr>
          <a:xfrm>
            <a:off x="1646528" y="5481308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Isosceles Triangle 23"/>
          <p:cNvSpPr/>
          <p:nvPr/>
        </p:nvSpPr>
        <p:spPr>
          <a:xfrm>
            <a:off x="2514600" y="4509979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57200" y="3276600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274222" y="4560781"/>
            <a:ext cx="407526" cy="762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8411720" y="4636981"/>
            <a:ext cx="407526" cy="762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242194" y="4636981"/>
            <a:ext cx="407526" cy="762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6493422" y="4636981"/>
            <a:ext cx="407526" cy="762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12247" y="4323325"/>
            <a:ext cx="778612" cy="1467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53" idx="3"/>
          </p:cNvCxnSpPr>
          <p:nvPr/>
        </p:nvCxnSpPr>
        <p:spPr>
          <a:xfrm flipH="1">
            <a:off x="4033941" y="2195138"/>
            <a:ext cx="193801" cy="237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5"/>
          </p:cNvCxnSpPr>
          <p:nvPr/>
        </p:nvCxnSpPr>
        <p:spPr>
          <a:xfrm>
            <a:off x="3849221" y="2978052"/>
            <a:ext cx="184720" cy="3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627235" y="277082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4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189655" y="1987912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8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81693" y="2770826"/>
            <a:ext cx="260073" cy="242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latin typeface="Arial" pitchFamily="34" charset="0"/>
                <a:cs typeface="Arial" pitchFamily="34" charset="0"/>
              </a:rPr>
              <a:t>7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52" idx="3"/>
            <a:endCxn id="69" idx="0"/>
          </p:cNvCxnSpPr>
          <p:nvPr/>
        </p:nvCxnSpPr>
        <p:spPr>
          <a:xfrm flipH="1">
            <a:off x="3432381" y="2978052"/>
            <a:ext cx="232941" cy="37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5"/>
            <a:endCxn id="70" idx="0"/>
          </p:cNvCxnSpPr>
          <p:nvPr/>
        </p:nvCxnSpPr>
        <p:spPr>
          <a:xfrm>
            <a:off x="4411641" y="2195138"/>
            <a:ext cx="190243" cy="237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5"/>
            <a:endCxn id="72" idx="0"/>
          </p:cNvCxnSpPr>
          <p:nvPr/>
        </p:nvCxnSpPr>
        <p:spPr>
          <a:xfrm>
            <a:off x="5003679" y="2978052"/>
            <a:ext cx="177141" cy="321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71" idx="0"/>
          </p:cNvCxnSpPr>
          <p:nvPr/>
        </p:nvCxnSpPr>
        <p:spPr>
          <a:xfrm flipH="1">
            <a:off x="4657837" y="2978052"/>
            <a:ext cx="161943" cy="28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>
            <a:off x="3352800" y="3352800"/>
            <a:ext cx="159162" cy="381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4507618" y="2432416"/>
            <a:ext cx="188531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4540500" y="3265601"/>
            <a:ext cx="234674" cy="468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>
            <a:off x="5067464" y="3299446"/>
            <a:ext cx="226712" cy="434356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87508" y="1828800"/>
            <a:ext cx="2410431" cy="222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8275" y="2813416"/>
            <a:ext cx="2447221" cy="2749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68275" y="2753528"/>
            <a:ext cx="2187149" cy="25398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43600" y="5983069"/>
            <a:ext cx="29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Dobiveno binarno stablo je „neispravno”.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086600" y="3462021"/>
            <a:ext cx="1901806" cy="2481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2606</TotalTime>
  <Words>414</Words>
  <Application>Microsoft Office PowerPoint</Application>
  <PresentationFormat>On-screen Show (4:3)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Flow</vt:lpstr>
      <vt:lpstr>Strukture podataka i algoritmi</vt:lpstr>
      <vt:lpstr>Binarno stablo pretrage (BST – binary search tree)</vt:lpstr>
      <vt:lpstr>Definicija</vt:lpstr>
      <vt:lpstr>Primjeri</vt:lpstr>
      <vt:lpstr>Primjeri</vt:lpstr>
      <vt:lpstr>AVL stabla</vt:lpstr>
      <vt:lpstr>Rotiranje čvorova (lijevo)</vt:lpstr>
      <vt:lpstr>Rotiranje čvorova (lijevo)</vt:lpstr>
      <vt:lpstr>Rotiranje čvorova (desno-lijevo)</vt:lpstr>
      <vt:lpstr>Rotiranje čvorova (desno-lijevo)</vt:lpstr>
      <vt:lpstr>Izmjene u odnosu na osnovno binarno stablo</vt:lpstr>
      <vt:lpstr>Funkcija FixImba</vt:lpstr>
      <vt:lpstr>Brisanje čvorova</vt:lpstr>
      <vt:lpstr>Brisanje čvorova</vt:lpstr>
      <vt:lpstr>Brisanje čvorova</vt:lpstr>
      <vt:lpstr>Brisanje čvorova</vt:lpstr>
      <vt:lpstr>Brisanje čvorova</vt:lpstr>
      <vt:lpstr>Brisanje čvorova</vt:lpstr>
      <vt:lpstr>Brisanje čvorova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Strukture podataka i algoritmi</dc:title>
  <dc:creator>Korisnik</dc:creator>
  <cp:lastModifiedBy>Toma</cp:lastModifiedBy>
  <cp:revision>189</cp:revision>
  <dcterms:created xsi:type="dcterms:W3CDTF">2006-08-16T00:00:00Z</dcterms:created>
  <dcterms:modified xsi:type="dcterms:W3CDTF">2017-05-08T09:59:40Z</dcterms:modified>
</cp:coreProperties>
</file>