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78" r:id="rId3"/>
    <p:sldId id="279" r:id="rId4"/>
    <p:sldId id="280" r:id="rId5"/>
    <p:sldId id="281" r:id="rId6"/>
    <p:sldId id="282" r:id="rId7"/>
    <p:sldId id="283" r:id="rId8"/>
    <p:sldId id="284" r:id="rId9"/>
    <p:sldId id="286" r:id="rId10"/>
    <p:sldId id="287" r:id="rId11"/>
    <p:sldId id="288" r:id="rId12"/>
    <p:sldId id="289" r:id="rId13"/>
    <p:sldId id="290" r:id="rId14"/>
    <p:sldId id="291" r:id="rId15"/>
  </p:sldIdLst>
  <p:sldSz cx="11998325" cy="7559675"/>
  <p:notesSz cx="7559675" cy="10691813"/>
  <p:embeddedFontLst>
    <p:embeddedFont>
      <p:font typeface="Trebuchet MS" panose="020B0603020202020204" pitchFamily="34" charset="0"/>
      <p:regular r:id="rId17"/>
      <p:bold r:id="rId18"/>
      <p:italic r:id="rId19"/>
      <p:boldItalic r:id="rId20"/>
    </p:embeddedFont>
    <p:embeddedFont>
      <p:font typeface="Wingdings 3" panose="05040102010807070707" pitchFamily="18" charset="2"/>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99" autoAdjust="0"/>
  </p:normalViewPr>
  <p:slideViewPr>
    <p:cSldViewPr snapToGrid="0">
      <p:cViewPr varScale="1">
        <p:scale>
          <a:sx n="46" d="100"/>
          <a:sy n="46" d="100"/>
        </p:scale>
        <p:origin x="14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PlaceHolder 1"/>
          <p:cNvSpPr>
            <a:spLocks noGrp="1" noRot="1" noChangeAspect="1"/>
          </p:cNvSpPr>
          <p:nvPr>
            <p:ph type="sldImg"/>
          </p:nvPr>
        </p:nvSpPr>
        <p:spPr>
          <a:xfrm>
            <a:off x="1003300" y="906463"/>
            <a:ext cx="5326063" cy="3357562"/>
          </a:xfrm>
          <a:prstGeom prst="rect">
            <a:avLst/>
          </a:prstGeom>
        </p:spPr>
      </p:sp>
      <p:sp>
        <p:nvSpPr>
          <p:cNvPr id="427"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a:latin typeface="Arial"/>
            </a:endParaRPr>
          </a:p>
        </p:txBody>
      </p:sp>
    </p:spTree>
    <p:extLst>
      <p:ext uri="{BB962C8B-B14F-4D97-AF65-F5344CB8AC3E}">
        <p14:creationId xmlns:p14="http://schemas.microsoft.com/office/powerpoint/2010/main" val="3036792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noRot="1" noChangeAspect="1"/>
          </p:cNvSpPr>
          <p:nvPr>
            <p:ph type="sldImg"/>
          </p:nvPr>
        </p:nvSpPr>
        <p:spPr>
          <a:xfrm>
            <a:off x="1003300" y="906463"/>
            <a:ext cx="5326063" cy="3357562"/>
          </a:xfrm>
          <a:prstGeom prst="rect">
            <a:avLst/>
          </a:prstGeom>
        </p:spPr>
      </p:sp>
      <p:sp>
        <p:nvSpPr>
          <p:cNvPr id="429"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50000"/>
              </a:lnSpc>
            </a:pPr>
            <a:r>
              <a:rPr lang="id-ID" sz="1300" spc="-1">
                <a:latin typeface="Times New Roman"/>
              </a:rPr>
              <a:t>Setelah kita berhasil melakukan perintah di CMD: php artisan server, langkah selanjutnya adalah membuka aplikasi Laravel melalui browser dengan langkah-langkah sebagai berikut:</a:t>
            </a:r>
            <a:endParaRPr lang="id-ID" sz="1300" spc="-1">
              <a:latin typeface="Arial"/>
            </a:endParaRPr>
          </a:p>
          <a:p>
            <a:pPr marL="160425" indent="-160046">
              <a:lnSpc>
                <a:spcPct val="150000"/>
              </a:lnSpc>
              <a:buClr>
                <a:srgbClr val="000000"/>
              </a:buClr>
              <a:buFont typeface="Arial"/>
              <a:buChar char="•"/>
            </a:pPr>
            <a:r>
              <a:rPr lang="id-ID" sz="1300" spc="-1">
                <a:latin typeface="Times New Roman"/>
              </a:rPr>
              <a:t>Hidupkan service apache/web server Anda.</a:t>
            </a:r>
            <a:endParaRPr lang="id-ID" sz="1300" spc="-1">
              <a:latin typeface="Arial"/>
            </a:endParaRPr>
          </a:p>
          <a:p>
            <a:pPr marL="160425" indent="-160046">
              <a:lnSpc>
                <a:spcPct val="150000"/>
              </a:lnSpc>
              <a:buClr>
                <a:srgbClr val="000000"/>
              </a:buClr>
              <a:buFont typeface="Arial"/>
              <a:buChar char="•"/>
            </a:pPr>
            <a:r>
              <a:rPr lang="id-ID" sz="1300" spc="-1">
                <a:latin typeface="Times New Roman"/>
              </a:rPr>
              <a:t>Buka salah satu web browser kesukaan Anda, misal: Google Chrome atau Firefox</a:t>
            </a:r>
            <a:endParaRPr lang="id-ID" sz="1300" spc="-1">
              <a:latin typeface="Arial"/>
            </a:endParaRPr>
          </a:p>
          <a:p>
            <a:pPr marL="160425" indent="-160046">
              <a:lnSpc>
                <a:spcPct val="150000"/>
              </a:lnSpc>
              <a:buClr>
                <a:srgbClr val="000000"/>
              </a:buClr>
              <a:buFont typeface="Arial"/>
              <a:buChar char="•"/>
            </a:pPr>
            <a:r>
              <a:rPr lang="id-ID" sz="1300" spc="-1">
                <a:latin typeface="Times New Roman"/>
              </a:rPr>
              <a:t>Pada alamat web/url ketikkan: http://localhost:8000/</a:t>
            </a:r>
            <a:endParaRPr lang="id-ID" sz="1300" spc="-1">
              <a:latin typeface="Arial"/>
            </a:endParaRPr>
          </a:p>
          <a:p>
            <a:pPr marL="160425" indent="-160046">
              <a:lnSpc>
                <a:spcPct val="150000"/>
              </a:lnSpc>
              <a:buClr>
                <a:srgbClr val="000000"/>
              </a:buClr>
              <a:buFont typeface="Arial"/>
              <a:buChar char="•"/>
            </a:pPr>
            <a:r>
              <a:rPr lang="id-ID" sz="1300" spc="-1">
                <a:latin typeface="Times New Roman"/>
              </a:rPr>
              <a:t>Selamat Anda sudah berhasil melakukan installasi aplikasi framework Laravel.</a:t>
            </a:r>
            <a:endParaRPr lang="id-ID" sz="1300" spc="-1">
              <a:latin typeface="Arial"/>
            </a:endParaRPr>
          </a:p>
        </p:txBody>
      </p:sp>
    </p:spTree>
    <p:extLst>
      <p:ext uri="{BB962C8B-B14F-4D97-AF65-F5344CB8AC3E}">
        <p14:creationId xmlns:p14="http://schemas.microsoft.com/office/powerpoint/2010/main" val="1762205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PlaceHolder 1"/>
          <p:cNvSpPr>
            <a:spLocks noGrp="1" noRot="1" noChangeAspect="1"/>
          </p:cNvSpPr>
          <p:nvPr>
            <p:ph type="sldImg"/>
          </p:nvPr>
        </p:nvSpPr>
        <p:spPr>
          <a:xfrm>
            <a:off x="1003300" y="906463"/>
            <a:ext cx="5326063" cy="3357562"/>
          </a:xfrm>
          <a:prstGeom prst="rect">
            <a:avLst/>
          </a:prstGeom>
        </p:spPr>
      </p:sp>
      <p:sp>
        <p:nvSpPr>
          <p:cNvPr id="431"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nSpc>
                <a:spcPct val="150000"/>
              </a:lnSpc>
            </a:pPr>
            <a:r>
              <a:rPr lang="id-ID" sz="1300" spc="-1">
                <a:solidFill>
                  <a:srgbClr val="000000"/>
                </a:solidFill>
                <a:latin typeface="Times New Roman"/>
              </a:rPr>
              <a:t>Jika kita buka folder Laravel, maka kita akan menemukan folder dan file sebagai berikut:</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Times New Roman"/>
              </a:rPr>
              <a:t>app/</a:t>
            </a:r>
            <a:endParaRPr lang="id-ID" sz="1300" spc="-1">
              <a:latin typeface="Arial"/>
            </a:endParaRPr>
          </a:p>
          <a:p>
            <a:pPr>
              <a:lnSpc>
                <a:spcPct val="150000"/>
              </a:lnSpc>
            </a:pPr>
            <a:r>
              <a:rPr lang="id-ID" sz="1300" spc="-1">
                <a:solidFill>
                  <a:srgbClr val="000000"/>
                </a:solidFill>
                <a:latin typeface="Times New Roman"/>
              </a:rPr>
              <a:t>Folder ini digunakan untuk menyediakan tempat default untuk menyimpan kode yang sudah ditulis atau dikonfigurasi. Pada folder ini lah kita meletakan semua kode projek aplikasi yang dimulai dari konfiguasi, logic dan sebagainya. </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Times New Roman"/>
              </a:rPr>
              <a:t>boostrap/</a:t>
            </a:r>
            <a:endParaRPr lang="id-ID" sz="1300" spc="-1">
              <a:latin typeface="Arial"/>
            </a:endParaRPr>
          </a:p>
          <a:p>
            <a:pPr>
              <a:lnSpc>
                <a:spcPct val="150000"/>
              </a:lnSpc>
            </a:pPr>
            <a:r>
              <a:rPr lang="id-ID" sz="1300" spc="-1">
                <a:solidFill>
                  <a:srgbClr val="000000"/>
                </a:solidFill>
                <a:latin typeface="Times New Roman"/>
              </a:rPr>
              <a:t>Folder ini berisi tentang file-file prosedur untuk framework laravel. Dalam folder ini terdapat beberapa file yang hanya boleh diedit oleh pengguna laravel yang sudah berpengalaman.</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Times New Roman"/>
              </a:rPr>
              <a:t>config/</a:t>
            </a:r>
            <a:endParaRPr lang="id-ID" sz="1300" spc="-1">
              <a:latin typeface="Arial"/>
            </a:endParaRPr>
          </a:p>
          <a:p>
            <a:pPr>
              <a:lnSpc>
                <a:spcPct val="150000"/>
              </a:lnSpc>
            </a:pPr>
            <a:r>
              <a:rPr lang="id-ID" sz="1300" spc="-1">
                <a:solidFill>
                  <a:srgbClr val="000000"/>
                </a:solidFill>
                <a:latin typeface="Times New Roman"/>
              </a:rPr>
              <a:t>Folder ini merupakan folder yang berisi tentang konfigurasi baik untuk framework ataupun aplikasi anda. Selain itu anda juga dapat membuat folder sesuaidengan keinginan anda misalnya untuk menampung kelas-kelas validasi buatan Anda.</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Times New Roman"/>
              </a:rPr>
              <a:t>database/</a:t>
            </a:r>
            <a:endParaRPr lang="id-ID" sz="1300" spc="-1">
              <a:latin typeface="Arial"/>
            </a:endParaRPr>
          </a:p>
          <a:p>
            <a:pPr>
              <a:lnSpc>
                <a:spcPct val="150000"/>
              </a:lnSpc>
            </a:pPr>
            <a:r>
              <a:rPr lang="id-ID" sz="1300" spc="-1">
                <a:solidFill>
                  <a:srgbClr val="000000"/>
                </a:solidFill>
                <a:latin typeface="Times New Roman"/>
              </a:rPr>
              <a:t>Folder ini merupakan tempat untuk menyimpan keperluan basisdatabaik untuk migrasi (migration) maupun untuk memasukan data ke basisdata (seeds).</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Times New Roman"/>
              </a:rPr>
              <a:t>vendor/</a:t>
            </a:r>
            <a:endParaRPr lang="id-ID" sz="1300" spc="-1">
              <a:latin typeface="Arial"/>
            </a:endParaRPr>
          </a:p>
          <a:p>
            <a:pPr>
              <a:lnSpc>
                <a:spcPct val="150000"/>
              </a:lnSpc>
            </a:pPr>
            <a:r>
              <a:rPr lang="id-ID" sz="1300" spc="-1">
                <a:solidFill>
                  <a:srgbClr val="000000"/>
                </a:solidFill>
                <a:latin typeface="Times New Roman"/>
              </a:rPr>
              <a:t>Folder ini berisi vendor-vendor atau ekstension dari proses installasi melalui composer.</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Times New Roman"/>
              </a:rPr>
              <a:t>public/</a:t>
            </a:r>
            <a:endParaRPr lang="id-ID" sz="1300" spc="-1">
              <a:latin typeface="Arial"/>
            </a:endParaRPr>
          </a:p>
          <a:p>
            <a:pPr>
              <a:lnSpc>
                <a:spcPct val="150000"/>
              </a:lnSpc>
            </a:pPr>
            <a:r>
              <a:rPr lang="id-ID" sz="1300" spc="-1">
                <a:solidFill>
                  <a:srgbClr val="000000"/>
                </a:solidFill>
                <a:latin typeface="Times New Roman"/>
              </a:rPr>
              <a:t>Folder ini berisi assets yang kita gunakan untuk meyimpan file-file CSS, Javascript, Image ataupun file-file yang diperlukan (biasanya kaitannya erat dengan View – untu membangun frontend).</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Times New Roman"/>
              </a:rPr>
              <a:t>resources/</a:t>
            </a:r>
            <a:endParaRPr lang="id-ID" sz="1300" spc="-1">
              <a:latin typeface="Arial"/>
            </a:endParaRPr>
          </a:p>
          <a:p>
            <a:pPr>
              <a:lnSpc>
                <a:spcPct val="150000"/>
              </a:lnSpc>
            </a:pPr>
            <a:r>
              <a:rPr lang="id-ID" sz="1300" spc="-1">
                <a:solidFill>
                  <a:srgbClr val="000000"/>
                </a:solidFill>
                <a:latin typeface="Times New Roman"/>
              </a:rPr>
              <a:t>Folder ini berisi view untuk tampilan web framework Laravel Anda.</a:t>
            </a:r>
            <a:endParaRPr lang="id-ID" sz="1300" spc="-1">
              <a:latin typeface="Arial"/>
            </a:endParaRPr>
          </a:p>
          <a:p>
            <a:pPr>
              <a:lnSpc>
                <a:spcPct val="150000"/>
              </a:lnSpc>
            </a:pPr>
            <a:endParaRPr lang="id-ID" sz="1300" spc="-1">
              <a:latin typeface="Arial"/>
            </a:endParaRPr>
          </a:p>
          <a:p>
            <a:pPr>
              <a:lnSpc>
                <a:spcPct val="150000"/>
              </a:lnSpc>
            </a:pPr>
            <a:endParaRPr lang="id-ID" sz="1300" spc="-1">
              <a:latin typeface="Arial"/>
            </a:endParaRPr>
          </a:p>
        </p:txBody>
      </p:sp>
    </p:spTree>
    <p:extLst>
      <p:ext uri="{BB962C8B-B14F-4D97-AF65-F5344CB8AC3E}">
        <p14:creationId xmlns:p14="http://schemas.microsoft.com/office/powerpoint/2010/main" val="770905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PlaceHolder 1"/>
          <p:cNvSpPr>
            <a:spLocks noGrp="1" noRot="1" noChangeAspect="1"/>
          </p:cNvSpPr>
          <p:nvPr>
            <p:ph type="sldImg"/>
          </p:nvPr>
        </p:nvSpPr>
        <p:spPr>
          <a:xfrm>
            <a:off x="1003300" y="906463"/>
            <a:ext cx="5326063" cy="3357562"/>
          </a:xfrm>
          <a:prstGeom prst="rect">
            <a:avLst/>
          </a:prstGeom>
        </p:spPr>
      </p:sp>
      <p:sp>
        <p:nvSpPr>
          <p:cNvPr id="433"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r>
              <a:rPr lang="id-ID" sz="1300" spc="-1" dirty="0">
                <a:solidFill>
                  <a:srgbClr val="000000"/>
                </a:solidFill>
                <a:latin typeface="Times New Roman" panose="02020603050405020304" pitchFamily="18" charset="0"/>
                <a:cs typeface="Times New Roman" panose="02020603050405020304" pitchFamily="18" charset="0"/>
              </a:rPr>
              <a:t>Jika kita buka folder app pada project Laravel, maka kita akan menemukan folder-folder dan file sebagai berikut:</a:t>
            </a:r>
            <a:endParaRPr lang="en-US" sz="1300" spc="-1" dirty="0">
              <a:solidFill>
                <a:srgbClr val="000000"/>
              </a:solidFill>
              <a:latin typeface="Times New Roman" panose="02020603050405020304" pitchFamily="18" charset="0"/>
              <a:cs typeface="Times New Roman" panose="02020603050405020304" pitchFamily="18" charset="0"/>
            </a:endParaRPr>
          </a:p>
          <a:p>
            <a:pPr>
              <a:lnSpc>
                <a:spcPct val="100000"/>
              </a:lnSpc>
            </a:pPr>
            <a:endParaRPr lang="id-ID" sz="1300" spc="-1" dirty="0">
              <a:latin typeface="Times New Roman" panose="02020603050405020304" pitchFamily="18" charset="0"/>
              <a:cs typeface="Times New Roman" panose="02020603050405020304" pitchFamily="18" charset="0"/>
            </a:endParaRPr>
          </a:p>
          <a:p>
            <a:r>
              <a:rPr lang="id-ID" sz="1300" b="1" spc="-1" dirty="0">
                <a:solidFill>
                  <a:srgbClr val="000000"/>
                </a:solidFill>
                <a:latin typeface="Times New Roman" panose="02020603050405020304" pitchFamily="18" charset="0"/>
                <a:cs typeface="Times New Roman" panose="02020603050405020304" pitchFamily="18" charset="0"/>
              </a:rPr>
              <a:t>app/</a:t>
            </a:r>
            <a:endParaRPr lang="id-ID" sz="1300" spc="-1" dirty="0">
              <a:latin typeface="Times New Roman" panose="02020603050405020304" pitchFamily="18" charset="0"/>
              <a:cs typeface="Times New Roman" panose="02020603050405020304" pitchFamily="18" charset="0"/>
            </a:endParaRPr>
          </a:p>
          <a:p>
            <a:pPr>
              <a:lnSpc>
                <a:spcPct val="100000"/>
              </a:lnSpc>
            </a:pPr>
            <a:r>
              <a:rPr lang="id-ID" sz="1300" spc="-1" dirty="0">
                <a:solidFill>
                  <a:srgbClr val="000000"/>
                </a:solidFill>
                <a:latin typeface="Times New Roman" panose="02020603050405020304" pitchFamily="18" charset="0"/>
                <a:cs typeface="Times New Roman" panose="02020603050405020304" pitchFamily="18" charset="0"/>
              </a:rPr>
              <a:t>folder ini digunakan untuk menyediakan tempat default untuk menyimpan kode yang sudah ditulis atau dikonfigurasi. Pada folder ini lah kita meletakan semua kode projek aplikasi yang dimulai dari konfiguasi, logic dan sebagainya. Di dalam folder app juga terdapat beberapa folder dan file yang akan dijelaskan di bawah ini:</a:t>
            </a:r>
            <a:endParaRPr lang="id-ID" sz="1300" spc="-1" dirty="0">
              <a:latin typeface="Times New Roman" panose="02020603050405020304" pitchFamily="18" charset="0"/>
              <a:cs typeface="Times New Roman" panose="02020603050405020304" pitchFamily="18" charset="0"/>
            </a:endParaRPr>
          </a:p>
          <a:p>
            <a:pPr marL="378">
              <a:buClr>
                <a:srgbClr val="000000"/>
              </a:buClr>
            </a:pPr>
            <a:endParaRPr lang="en-US" sz="1300" b="1" spc="-1" dirty="0">
              <a:solidFill>
                <a:srgbClr val="000000"/>
              </a:solidFill>
              <a:latin typeface="Times New Roman" panose="02020603050405020304" pitchFamily="18" charset="0"/>
              <a:cs typeface="Times New Roman" panose="02020603050405020304" pitchFamily="18" charset="0"/>
            </a:endParaRPr>
          </a:p>
          <a:p>
            <a:pPr marL="160425" indent="-160046">
              <a:buClr>
                <a:srgbClr val="000000"/>
              </a:buClr>
              <a:buFont typeface="Arial"/>
              <a:buChar char="•"/>
            </a:pPr>
            <a:r>
              <a:rPr lang="id-ID" sz="1300" b="1" spc="-1" dirty="0">
                <a:solidFill>
                  <a:srgbClr val="000000"/>
                </a:solidFill>
                <a:latin typeface="Times New Roman" panose="02020603050405020304" pitchFamily="18" charset="0"/>
                <a:cs typeface="Times New Roman" panose="02020603050405020304" pitchFamily="18" charset="0"/>
              </a:rPr>
              <a:t>Http/Controllers/</a:t>
            </a:r>
            <a:endParaRPr lang="id-ID" sz="1300" spc="-1" dirty="0">
              <a:latin typeface="Times New Roman" panose="02020603050405020304" pitchFamily="18" charset="0"/>
              <a:cs typeface="Times New Roman" panose="02020603050405020304" pitchFamily="18" charset="0"/>
            </a:endParaRPr>
          </a:p>
          <a:p>
            <a:pPr>
              <a:lnSpc>
                <a:spcPct val="100000"/>
              </a:lnSpc>
            </a:pPr>
            <a:r>
              <a:rPr lang="id-ID" sz="1300" spc="-1" dirty="0">
                <a:solidFill>
                  <a:srgbClr val="000000"/>
                </a:solidFill>
                <a:latin typeface="Times New Roman" panose="02020603050405020304" pitchFamily="18" charset="0"/>
                <a:cs typeface="Times New Roman" panose="02020603050405020304" pitchFamily="18" charset="0"/>
              </a:rPr>
              <a:t>folder ini digunakan untuk menyimpan kelas-kelas PHP controllerAnda. Dengan menggunakan controller maka anda dapat memisahkan logika aplikasianda dalam beberapa kelas PHP.</a:t>
            </a:r>
            <a:endParaRPr lang="en-US" sz="1300" spc="-1" dirty="0">
              <a:solidFill>
                <a:srgbClr val="000000"/>
              </a:solidFill>
              <a:latin typeface="Times New Roman" panose="02020603050405020304" pitchFamily="18" charset="0"/>
              <a:cs typeface="Times New Roman" panose="02020603050405020304" pitchFamily="18" charset="0"/>
            </a:endParaRPr>
          </a:p>
          <a:p>
            <a:pPr>
              <a:lnSpc>
                <a:spcPct val="100000"/>
              </a:lnSpc>
            </a:pPr>
            <a:endParaRPr lang="id-ID" sz="1300"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006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PlaceHolder 1"/>
          <p:cNvSpPr>
            <a:spLocks noGrp="1" noRot="1" noChangeAspect="1"/>
          </p:cNvSpPr>
          <p:nvPr>
            <p:ph type="sldImg"/>
          </p:nvPr>
        </p:nvSpPr>
        <p:spPr>
          <a:xfrm>
            <a:off x="1003300" y="906463"/>
            <a:ext cx="5326063" cy="3357562"/>
          </a:xfrm>
          <a:prstGeom prst="rect">
            <a:avLst/>
          </a:prstGeom>
        </p:spPr>
      </p:sp>
      <p:sp>
        <p:nvSpPr>
          <p:cNvPr id="435"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MVC di laravel secara konsep tidak jauh berbeda dengan konsep MVC secara umum. Setiap komponen MVC telah disediakan folder khusus di aplikasi laravel kecuali model. Pada Laravel Framework MVC-nya terletak pada berikut ini:</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Controller berada di folder app/Http/Controllers</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View berada di folder resources/views.</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View berfungsi untuk meletakkan kode tampilan ke pengguna aplikasi. </a:t>
            </a:r>
            <a:endParaRPr lang="id-ID" sz="1300" spc="-1">
              <a:latin typeface="Arial"/>
            </a:endParaRPr>
          </a:p>
          <a:p>
            <a:pPr algn="just">
              <a:lnSpc>
                <a:spcPct val="150000"/>
              </a:lnSpc>
            </a:pPr>
            <a:r>
              <a:rPr lang="id-ID" sz="1300" spc="-1">
                <a:solidFill>
                  <a:srgbClr val="000000"/>
                </a:solidFill>
                <a:latin typeface="Times New Roman"/>
              </a:rPr>
              <a:t> </a:t>
            </a:r>
            <a:endParaRPr lang="id-ID" sz="1300" spc="-1">
              <a:latin typeface="Arial"/>
            </a:endParaRPr>
          </a:p>
          <a:p>
            <a:pPr algn="just">
              <a:lnSpc>
                <a:spcPct val="150000"/>
              </a:lnSpc>
            </a:pPr>
            <a:r>
              <a:rPr lang="id-ID" sz="1300" spc="-1">
                <a:solidFill>
                  <a:srgbClr val="000000"/>
                </a:solidFill>
                <a:latin typeface="Times New Roman"/>
              </a:rPr>
              <a:t>Di file view ini lah kita letakkan kode html, css, dan javascript bukan di controller, route atau model. File view bisa mengakses variabelyang dilempar dari controller action seperti pada bahasan Controller. Pada aplikasi Laravel baru, tersedia satu file view yaitu welcome.blade.php, silahkan dibuka pada resources/views/welcome.blade.php. File tersebut berisi kode html, css, javascript, dan beberapa sintaks blade.</a:t>
            </a:r>
            <a:endParaRPr lang="id-ID" sz="1300" spc="-1">
              <a:latin typeface="Arial"/>
            </a:endParaRPr>
          </a:p>
        </p:txBody>
      </p:sp>
    </p:spTree>
    <p:extLst>
      <p:ext uri="{BB962C8B-B14F-4D97-AF65-F5344CB8AC3E}">
        <p14:creationId xmlns:p14="http://schemas.microsoft.com/office/powerpoint/2010/main" val="3350479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noRot="1" noChangeAspect="1"/>
          </p:cNvSpPr>
          <p:nvPr>
            <p:ph type="sldImg"/>
          </p:nvPr>
        </p:nvSpPr>
        <p:spPr>
          <a:xfrm>
            <a:off x="1003300" y="906463"/>
            <a:ext cx="5326063" cy="3357562"/>
          </a:xfrm>
          <a:prstGeom prst="rect">
            <a:avLst/>
          </a:prstGeom>
        </p:spPr>
      </p:sp>
      <p:sp>
        <p:nvSpPr>
          <p:cNvPr id="409"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50000"/>
              </a:lnSpc>
            </a:pPr>
            <a:r>
              <a:rPr lang="id-ID" sz="1300" spc="-1">
                <a:solidFill>
                  <a:srgbClr val="000000"/>
                </a:solidFill>
                <a:latin typeface="Times New Roman"/>
              </a:rPr>
              <a:t>Persyaratan sistem laravel memiliki beberapa persyaratan sistem yang harus dipenuhi agar bisa berjalan yaitu:</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PHP &gt;= 7.</a:t>
            </a:r>
            <a:r>
              <a:rPr lang="en-US" sz="1300" spc="-1">
                <a:solidFill>
                  <a:srgbClr val="000000"/>
                </a:solidFill>
                <a:latin typeface="Times New Roman"/>
              </a:rPr>
              <a:t>3.0</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OpenSSL PHP Extension.</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PDO PHP Extension.</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Mbstring PHP Extension.</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Tokenizer PHP Extension.</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XML PHP Extension.</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Ctype PHP Extension.</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JSON PHP Extension.</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Database MySQL, PostgreSQl atau database lainnya.</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Composer untuk mendownload dependensi PHP.</a:t>
            </a:r>
            <a:endParaRPr lang="id-ID" sz="1300" spc="-1">
              <a:latin typeface="Arial"/>
            </a:endParaRPr>
          </a:p>
        </p:txBody>
      </p:sp>
    </p:spTree>
    <p:extLst>
      <p:ext uri="{BB962C8B-B14F-4D97-AF65-F5344CB8AC3E}">
        <p14:creationId xmlns:p14="http://schemas.microsoft.com/office/powerpoint/2010/main" val="61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noRot="1" noChangeAspect="1"/>
          </p:cNvSpPr>
          <p:nvPr>
            <p:ph type="sldImg"/>
          </p:nvPr>
        </p:nvSpPr>
        <p:spPr>
          <a:xfrm>
            <a:off x="1003300" y="906463"/>
            <a:ext cx="5326063" cy="3357562"/>
          </a:xfrm>
          <a:prstGeom prst="rect">
            <a:avLst/>
          </a:prstGeom>
        </p:spPr>
      </p:sp>
      <p:sp>
        <p:nvSpPr>
          <p:cNvPr id="411"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50000"/>
              </a:lnSpc>
            </a:pPr>
            <a:r>
              <a:rPr lang="id-ID" sz="1300" spc="-1">
                <a:solidFill>
                  <a:srgbClr val="000000"/>
                </a:solidFill>
                <a:latin typeface="Times New Roman"/>
              </a:rPr>
              <a:t>Sebelum menginstall Laravel kita membutuhkan composer. Composer adalah perangkat software untuk mengelola dependensi di PHP. Composer mengizinkan kita untuk menginstall dan mengelola modul-modul yang dibutuhkan dalam proses pengembangan aplikasi berbasis website. Instalasi composer dapat dilakukan dengan mudah, namun bagi sebagian orang, hal ini cukup merepotkan. </a:t>
            </a:r>
            <a:r>
              <a:rPr lang="id-ID" spc="-1">
                <a:solidFill>
                  <a:srgbClr val="000000"/>
                </a:solidFill>
                <a:latin typeface="Times New Roman"/>
              </a:rPr>
              <a:t>O</a:t>
            </a:r>
            <a:r>
              <a:rPr lang="id-ID" sz="1300" spc="-1">
                <a:solidFill>
                  <a:srgbClr val="000000"/>
                </a:solidFill>
                <a:latin typeface="Times New Roman"/>
              </a:rPr>
              <a:t>leh karena itu pada kesempatan ini kita akan membahas cara install composer di Windows.</a:t>
            </a:r>
            <a:endParaRPr lang="id-ID" sz="1300" spc="-1">
              <a:latin typeface="Arial"/>
            </a:endParaRPr>
          </a:p>
          <a:p>
            <a:pPr marL="227016" indent="-227016">
              <a:lnSpc>
                <a:spcPct val="150000"/>
              </a:lnSpc>
            </a:pPr>
            <a:r>
              <a:rPr lang="id-ID" sz="1300" spc="-1">
                <a:solidFill>
                  <a:srgbClr val="000000"/>
                </a:solidFill>
                <a:latin typeface="Times New Roman"/>
              </a:rPr>
              <a:t>Instalasi composer dapat dilakukan dengan beberapa langkah mudah</a:t>
            </a:r>
            <a:r>
              <a:rPr lang="id-ID" spc="-1">
                <a:solidFill>
                  <a:srgbClr val="000000"/>
                </a:solidFill>
                <a:latin typeface="Times New Roman"/>
              </a:rPr>
              <a:t>:</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Download file installer.</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Download file installer composer dengan mengakses. link: https://getcomposer.org/Composer-Setup.exe, atau kunjungi halaman download resminya: https://getcomposer.org/download/</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Jalankan file installer.</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Jalankan file installer tersebut.</a:t>
            </a: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2977476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PlaceHolder 1"/>
          <p:cNvSpPr>
            <a:spLocks noGrp="1" noRot="1" noChangeAspect="1"/>
          </p:cNvSpPr>
          <p:nvPr>
            <p:ph type="sldImg"/>
          </p:nvPr>
        </p:nvSpPr>
        <p:spPr>
          <a:xfrm>
            <a:off x="1003300" y="906463"/>
            <a:ext cx="5326063" cy="3357562"/>
          </a:xfrm>
          <a:prstGeom prst="rect">
            <a:avLst/>
          </a:prstGeom>
        </p:spPr>
      </p:sp>
      <p:sp>
        <p:nvSpPr>
          <p:cNvPr id="41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Langkah Selanjutnya kita akan diminta untuk menentukan lokasi file php (file php.exe) yang akan digunakan pada command line (PHP CLI- Command Line Interface). File tersebut biasanya berada di dalam folder php. Jika kita menggunakan XAMPP, misal E:\xampp, maka lokasi file ini ada di dalam  E:\xampp\php, contoh E:\xampp\php\php.exe</a:t>
            </a:r>
            <a:endParaRPr lang="id-ID" sz="1300" spc="-1">
              <a:latin typeface="Arial"/>
            </a:endParaRPr>
          </a:p>
          <a:p>
            <a:pPr marL="227016" indent="-227016"/>
            <a:endParaRPr lang="id-ID" sz="1300" spc="-1">
              <a:latin typeface="Arial"/>
            </a:endParaRPr>
          </a:p>
        </p:txBody>
      </p:sp>
    </p:spTree>
    <p:extLst>
      <p:ext uri="{BB962C8B-B14F-4D97-AF65-F5344CB8AC3E}">
        <p14:creationId xmlns:p14="http://schemas.microsoft.com/office/powerpoint/2010/main" val="251161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PlaceHolder 1"/>
          <p:cNvSpPr>
            <a:spLocks noGrp="1" noRot="1" noChangeAspect="1"/>
          </p:cNvSpPr>
          <p:nvPr>
            <p:ph type="sldImg"/>
          </p:nvPr>
        </p:nvSpPr>
        <p:spPr>
          <a:xfrm>
            <a:off x="1003300" y="906463"/>
            <a:ext cx="5326063" cy="3357562"/>
          </a:xfrm>
          <a:prstGeom prst="rect">
            <a:avLst/>
          </a:prstGeom>
        </p:spPr>
      </p:sp>
      <p:sp>
        <p:nvSpPr>
          <p:cNvPr id="415"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50000"/>
              </a:lnSpc>
            </a:pPr>
            <a:r>
              <a:rPr lang="id-ID" sz="1300" spc="-1">
                <a:solidFill>
                  <a:srgbClr val="000000"/>
                </a:solidFill>
                <a:latin typeface="Times New Roman"/>
              </a:rPr>
              <a:t>Selanjutnya Composer akan mengetes apakah php dapat diload (dijalankan) dengan baik.  Selanjutnya tentukan apakah koneksi internet menggunakan proxy. Misal seperti pada sebuah kantor yang koneksi internetnya terpusat pada proxy tertentu. Jika menggunakan proxy, centang pilihan “Use a proxy server to connect to internet” dan tulis alamat proxy tersebut beserta portnya, misal: 12.13.65.250:8080. Jika kita tidak menggunakan proxy maka langkah ini kita bisa kita abaikan.</a:t>
            </a:r>
            <a:endParaRPr lang="id-ID" sz="1300" spc="-1">
              <a:latin typeface="Arial"/>
            </a:endParaRPr>
          </a:p>
          <a:p>
            <a:pPr marL="227016" indent="-227016"/>
            <a:endParaRPr lang="id-ID" sz="1300" spc="-1">
              <a:latin typeface="Arial"/>
            </a:endParaRPr>
          </a:p>
        </p:txBody>
      </p:sp>
    </p:spTree>
    <p:extLst>
      <p:ext uri="{BB962C8B-B14F-4D97-AF65-F5344CB8AC3E}">
        <p14:creationId xmlns:p14="http://schemas.microsoft.com/office/powerpoint/2010/main" val="3315085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PlaceHolder 1"/>
          <p:cNvSpPr>
            <a:spLocks noGrp="1" noRot="1" noChangeAspect="1"/>
          </p:cNvSpPr>
          <p:nvPr>
            <p:ph type="sldImg"/>
          </p:nvPr>
        </p:nvSpPr>
        <p:spPr>
          <a:xfrm>
            <a:off x="1003300" y="906463"/>
            <a:ext cx="5326063" cy="3357562"/>
          </a:xfrm>
          <a:prstGeom prst="rect">
            <a:avLst/>
          </a:prstGeom>
        </p:spPr>
      </p:sp>
      <p:sp>
        <p:nvSpPr>
          <p:cNvPr id="417" name="PlaceHolder 2"/>
          <p:cNvSpPr>
            <a:spLocks noGrp="1"/>
          </p:cNvSpPr>
          <p:nvPr>
            <p:ph type="body"/>
          </p:nvPr>
        </p:nvSpPr>
        <p:spPr>
          <a:xfrm>
            <a:off x="790878" y="4576747"/>
            <a:ext cx="5839080" cy="4028583"/>
          </a:xfrm>
          <a:prstGeom prst="rect">
            <a:avLst/>
          </a:prstGeom>
        </p:spPr>
        <p:txBody>
          <a:bodyPr lIns="0" tIns="0" rIns="0" bIns="0">
            <a:noAutofit/>
          </a:bodyPr>
          <a:lstStyle/>
          <a:p>
            <a:pPr marL="160425" indent="-160046" algn="just">
              <a:lnSpc>
                <a:spcPct val="150000"/>
              </a:lnSpc>
              <a:buClr>
                <a:srgbClr val="000000"/>
              </a:buClr>
              <a:buFont typeface="Arial"/>
              <a:buChar char="•"/>
            </a:pPr>
            <a:r>
              <a:rPr lang="id-ID" sz="1300" spc="-1">
                <a:latin typeface="Times New Roman"/>
              </a:rPr>
              <a:t>Langkah selanjutnya muncul jendela review settings yang akan dijalankan. </a:t>
            </a:r>
            <a:r>
              <a:rPr lang="id-ID" spc="-1">
                <a:latin typeface="Times New Roman"/>
              </a:rPr>
              <a:t>K</a:t>
            </a:r>
            <a:r>
              <a:rPr lang="id-ID" sz="1300" spc="-1">
                <a:latin typeface="Times New Roman"/>
              </a:rPr>
              <a:t>lik Install untuk melanjutkan.</a:t>
            </a:r>
            <a:endParaRPr lang="id-ID" sz="1300" spc="-1">
              <a:latin typeface="Arial"/>
            </a:endParaRPr>
          </a:p>
          <a:p>
            <a:pPr marL="160425" indent="-160046" algn="just">
              <a:lnSpc>
                <a:spcPct val="150000"/>
              </a:lnSpc>
              <a:buClr>
                <a:srgbClr val="000000"/>
              </a:buClr>
              <a:buFont typeface="Arial"/>
              <a:buChar char="•"/>
            </a:pPr>
            <a:r>
              <a:rPr lang="id-ID" sz="1300" spc="-1">
                <a:latin typeface="Times New Roman"/>
              </a:rPr>
              <a:t>Langkah selanjutnya Iistaller akan mendownload Composer dan komponen terkait kemudian menginstallnya pada komputer</a:t>
            </a:r>
            <a:endParaRPr lang="id-ID" sz="1300" spc="-1">
              <a:latin typeface="Arial"/>
            </a:endParaRPr>
          </a:p>
          <a:p>
            <a:pPr marL="160425" indent="-160046" algn="just">
              <a:lnSpc>
                <a:spcPct val="150000"/>
              </a:lnSpc>
              <a:buClr>
                <a:srgbClr val="000000"/>
              </a:buClr>
              <a:buFont typeface="Arial"/>
              <a:buChar char="•"/>
            </a:pPr>
            <a:r>
              <a:rPr lang="id-ID" sz="1300" spc="-1">
                <a:latin typeface="Times New Roman"/>
              </a:rPr>
              <a:t>Selanjutnya  akan terdapat jendela pemberitahuan bahwa telah terjadi perubahan pada Windows environment. </a:t>
            </a:r>
            <a:r>
              <a:rPr lang="id-ID" spc="-1">
                <a:latin typeface="Times New Roman"/>
              </a:rPr>
              <a:t>P</a:t>
            </a:r>
            <a:r>
              <a:rPr lang="id-ID" sz="1300" spc="-1">
                <a:latin typeface="Times New Roman"/>
              </a:rPr>
              <a:t>erubahan ini dimaksudkan agar composer dapat dijalankan pada command prompt.</a:t>
            </a:r>
            <a:endParaRPr lang="id-ID" sz="1300" spc="-1">
              <a:latin typeface="Arial"/>
            </a:endParaRPr>
          </a:p>
        </p:txBody>
      </p:sp>
    </p:spTree>
    <p:extLst>
      <p:ext uri="{BB962C8B-B14F-4D97-AF65-F5344CB8AC3E}">
        <p14:creationId xmlns:p14="http://schemas.microsoft.com/office/powerpoint/2010/main" val="3410913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PlaceHolder 1"/>
          <p:cNvSpPr>
            <a:spLocks noGrp="1" noRot="1" noChangeAspect="1"/>
          </p:cNvSpPr>
          <p:nvPr>
            <p:ph type="sldImg"/>
          </p:nvPr>
        </p:nvSpPr>
        <p:spPr>
          <a:xfrm>
            <a:off x="1003300" y="906463"/>
            <a:ext cx="5326063" cy="3357562"/>
          </a:xfrm>
          <a:prstGeom prst="rect">
            <a:avLst/>
          </a:prstGeom>
        </p:spPr>
      </p:sp>
      <p:sp>
        <p:nvSpPr>
          <p:cNvPr id="419"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nSpc>
                <a:spcPct val="150000"/>
              </a:lnSpc>
            </a:pPr>
            <a:r>
              <a:rPr lang="id-ID" sz="1300" spc="-1">
                <a:solidFill>
                  <a:srgbClr val="000000"/>
                </a:solidFill>
                <a:latin typeface="Times New Roman"/>
              </a:rPr>
              <a:t>Selanjutnya akan ada dua variabel yang ditambahkan pada sistem environment</a:t>
            </a:r>
            <a:r>
              <a:rPr lang="id-ID" spc="-1">
                <a:solidFill>
                  <a:srgbClr val="000000"/>
                </a:solidFill>
                <a:latin typeface="Times New Roman"/>
              </a:rPr>
              <a:t>:</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Pada bagian “User variables” yaitu variabel PATH dengan value lokasi binary composer (C:\Users\nasrul\AppData\Roaming\Composer\vendor\bin).</a:t>
            </a:r>
            <a:endParaRPr lang="id-ID" sz="1300" spc="-1">
              <a:latin typeface="Arial"/>
            </a:endParaRPr>
          </a:p>
          <a:p>
            <a:pPr marL="160425" indent="-160046">
              <a:lnSpc>
                <a:spcPct val="150000"/>
              </a:lnSpc>
              <a:buClr>
                <a:srgbClr val="000000"/>
              </a:buClr>
              <a:buFont typeface="Arial"/>
              <a:buChar char="•"/>
            </a:pPr>
            <a:r>
              <a:rPr lang="id-ID" sz="1300" spc="-1">
                <a:solidFill>
                  <a:srgbClr val="000000"/>
                </a:solidFill>
                <a:latin typeface="Times New Roman"/>
              </a:rPr>
              <a:t>Bagian System Variables yaitu pada variable Path dengan value lokasi file php.exe (E:\xampp\php).</a:t>
            </a:r>
            <a:endParaRPr lang="id-ID" sz="1300" spc="-1">
              <a:latin typeface="Arial"/>
            </a:endParaRPr>
          </a:p>
        </p:txBody>
      </p:sp>
    </p:spTree>
    <p:extLst>
      <p:ext uri="{BB962C8B-B14F-4D97-AF65-F5344CB8AC3E}">
        <p14:creationId xmlns:p14="http://schemas.microsoft.com/office/powerpoint/2010/main" val="2142732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noRot="1" noChangeAspect="1"/>
          </p:cNvSpPr>
          <p:nvPr>
            <p:ph type="sldImg"/>
          </p:nvPr>
        </p:nvSpPr>
        <p:spPr>
          <a:xfrm>
            <a:off x="1003300" y="906463"/>
            <a:ext cx="5326063" cy="3357562"/>
          </a:xfrm>
          <a:prstGeom prst="rect">
            <a:avLst/>
          </a:prstGeom>
        </p:spPr>
      </p:sp>
      <p:sp>
        <p:nvSpPr>
          <p:cNvPr id="421"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50000"/>
              </a:lnSpc>
            </a:pPr>
            <a:r>
              <a:rPr lang="id-ID" sz="1300" spc="-1" dirty="0">
                <a:solidFill>
                  <a:srgbClr val="000000"/>
                </a:solidFill>
                <a:latin typeface="Times New Roman"/>
              </a:rPr>
              <a:t>Selanjutnya tes apakah composer sudah terinstall dengan baik. Buka command prompt dan jalankan perintah:</a:t>
            </a:r>
            <a:endParaRPr lang="id-ID" sz="1300" spc="-1" dirty="0">
              <a:latin typeface="Arial"/>
            </a:endParaRPr>
          </a:p>
          <a:p>
            <a:pPr marL="227016" indent="-227016">
              <a:lnSpc>
                <a:spcPct val="150000"/>
              </a:lnSpc>
            </a:pPr>
            <a:endParaRPr lang="id-ID" sz="1300" spc="-1" dirty="0">
              <a:latin typeface="Arial"/>
            </a:endParaRPr>
          </a:p>
          <a:p>
            <a:pPr marL="227016" indent="-227016">
              <a:lnSpc>
                <a:spcPct val="150000"/>
              </a:lnSpc>
            </a:pPr>
            <a:r>
              <a:rPr lang="id-ID" sz="1300" b="1" spc="-1" dirty="0">
                <a:solidFill>
                  <a:srgbClr val="000000"/>
                </a:solidFill>
                <a:latin typeface="Courier New"/>
              </a:rPr>
              <a:t>composer –version</a:t>
            </a:r>
            <a:endParaRPr lang="id-ID" sz="1300" spc="-1" dirty="0">
              <a:latin typeface="Arial"/>
            </a:endParaRPr>
          </a:p>
          <a:p>
            <a:pPr marL="227016" indent="-227016">
              <a:lnSpc>
                <a:spcPct val="150000"/>
              </a:lnSpc>
            </a:pPr>
            <a:endParaRPr lang="id-ID" sz="1300" spc="-1" dirty="0">
              <a:latin typeface="Arial"/>
            </a:endParaRPr>
          </a:p>
          <a:p>
            <a:pPr>
              <a:lnSpc>
                <a:spcPct val="150000"/>
              </a:lnSpc>
            </a:pPr>
            <a:r>
              <a:rPr lang="id-ID" sz="1300" spc="-1" dirty="0">
                <a:solidFill>
                  <a:srgbClr val="000000"/>
                </a:solidFill>
                <a:latin typeface="Times New Roman"/>
              </a:rPr>
              <a:t>Setelah perintah tersebut dieksekusi maka akan tampillah versi composer yang telah kita install.</a:t>
            </a:r>
            <a:endParaRPr lang="id-ID" sz="1300" spc="-1" dirty="0">
              <a:latin typeface="Arial"/>
            </a:endParaRPr>
          </a:p>
        </p:txBody>
      </p:sp>
    </p:spTree>
    <p:extLst>
      <p:ext uri="{BB962C8B-B14F-4D97-AF65-F5344CB8AC3E}">
        <p14:creationId xmlns:p14="http://schemas.microsoft.com/office/powerpoint/2010/main" val="1149884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PlaceHolder 1"/>
          <p:cNvSpPr>
            <a:spLocks noGrp="1" noRot="1" noChangeAspect="1"/>
          </p:cNvSpPr>
          <p:nvPr>
            <p:ph type="sldImg"/>
          </p:nvPr>
        </p:nvSpPr>
        <p:spPr>
          <a:xfrm>
            <a:off x="1003300" y="906463"/>
            <a:ext cx="5326063" cy="3357562"/>
          </a:xfrm>
          <a:prstGeom prst="rect">
            <a:avLst/>
          </a:prstGeom>
        </p:spPr>
      </p:sp>
      <p:sp>
        <p:nvSpPr>
          <p:cNvPr id="425"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r>
              <a:rPr lang="id-ID" sz="1300" spc="-1" dirty="0">
                <a:solidFill>
                  <a:srgbClr val="000000"/>
                </a:solidFill>
                <a:latin typeface="Times New Roman"/>
              </a:rPr>
              <a:t>Setelah kita menginstall XAMPP dan Composer, berikut ini adalah langkah-langkah untuk melakukan installasi Laravel:</a:t>
            </a:r>
            <a:endParaRPr lang="id-ID" sz="1300" spc="-1" dirty="0">
              <a:latin typeface="Arial"/>
            </a:endParaRPr>
          </a:p>
          <a:p>
            <a:pPr marL="227016" indent="-227016"/>
            <a:endParaRPr lang="id-ID" sz="1300" spc="-1" dirty="0">
              <a:latin typeface="Arial"/>
            </a:endParaRPr>
          </a:p>
          <a:p>
            <a:pPr marL="160425" indent="-160046">
              <a:buClr>
                <a:srgbClr val="000000"/>
              </a:buClr>
              <a:buFont typeface="Arial"/>
              <a:buChar char="•"/>
            </a:pPr>
            <a:r>
              <a:rPr lang="id-ID" sz="1300" spc="-1" dirty="0">
                <a:solidFill>
                  <a:srgbClr val="000000"/>
                </a:solidFill>
                <a:latin typeface="Times New Roman"/>
              </a:rPr>
              <a:t>Buka terminal/CMD.</a:t>
            </a:r>
            <a:endParaRPr lang="id-ID" sz="1300" spc="-1" dirty="0">
              <a:latin typeface="Arial"/>
            </a:endParaRPr>
          </a:p>
          <a:p>
            <a:pPr marL="160425" indent="-160046">
              <a:buClr>
                <a:srgbClr val="000000"/>
              </a:buClr>
              <a:buFont typeface="Arial"/>
              <a:buChar char="•"/>
            </a:pPr>
            <a:r>
              <a:rPr lang="id-ID" sz="1300" spc="-1" dirty="0">
                <a:solidFill>
                  <a:srgbClr val="000000"/>
                </a:solidFill>
                <a:latin typeface="Times New Roman"/>
              </a:rPr>
              <a:t>Masuk ke folder Document Root web server Anda, misal di windows di C:\xampp\htdocs</a:t>
            </a:r>
            <a:endParaRPr lang="id-ID" sz="1300" spc="-1" dirty="0">
              <a:latin typeface="Arial"/>
            </a:endParaRPr>
          </a:p>
          <a:p>
            <a:pPr marL="160425" indent="-160046">
              <a:buClr>
                <a:srgbClr val="000000"/>
              </a:buClr>
              <a:buFont typeface="Arial"/>
              <a:buChar char="•"/>
            </a:pPr>
            <a:r>
              <a:rPr lang="id-ID" sz="1300" spc="-1" dirty="0">
                <a:solidFill>
                  <a:srgbClr val="000000"/>
                </a:solidFill>
                <a:latin typeface="Times New Roman"/>
              </a:rPr>
              <a:t>Lakukan ketikkan perintah</a:t>
            </a:r>
            <a:r>
              <a:rPr lang="id-ID" sz="1300" spc="-1">
                <a:solidFill>
                  <a:srgbClr val="000000"/>
                </a:solidFill>
                <a:latin typeface="Times New Roman"/>
              </a:rPr>
              <a:t>: </a:t>
            </a:r>
            <a:r>
              <a:rPr lang="en-US" sz="2000"/>
              <a:t>composer create-project --prefer-dist laravel/laravel laravel9</a:t>
            </a:r>
          </a:p>
          <a:p>
            <a:pPr marL="160425" indent="-160046">
              <a:buClr>
                <a:srgbClr val="000000"/>
              </a:buClr>
              <a:buFont typeface="Arial"/>
              <a:buChar char="•"/>
            </a:pPr>
            <a:r>
              <a:rPr lang="id-ID" sz="1300" spc="-1">
                <a:solidFill>
                  <a:srgbClr val="000000"/>
                </a:solidFill>
                <a:latin typeface="Times New Roman"/>
              </a:rPr>
              <a:t>Setelah </a:t>
            </a:r>
            <a:r>
              <a:rPr lang="id-ID" sz="1300" spc="-1" dirty="0">
                <a:solidFill>
                  <a:srgbClr val="000000"/>
                </a:solidFill>
                <a:latin typeface="Times New Roman"/>
              </a:rPr>
              <a:t>dieksekusi perintah tersebut maka secara otomatis akan </a:t>
            </a:r>
            <a:r>
              <a:rPr lang="id-ID" spc="-1" dirty="0">
                <a:solidFill>
                  <a:srgbClr val="000000"/>
                </a:solidFill>
                <a:latin typeface="Times New Roman"/>
              </a:rPr>
              <a:t>men</a:t>
            </a:r>
            <a:r>
              <a:rPr lang="id-ID" sz="1300" spc="-1" dirty="0">
                <a:solidFill>
                  <a:srgbClr val="000000"/>
                </a:solidFill>
                <a:latin typeface="Times New Roman"/>
              </a:rPr>
              <a:t>download project aplikasi Laravel melalui internet.</a:t>
            </a:r>
            <a:endParaRPr lang="id-ID" sz="1300" spc="-1" dirty="0">
              <a:latin typeface="Arial"/>
            </a:endParaRPr>
          </a:p>
          <a:p>
            <a:pPr>
              <a:lnSpc>
                <a:spcPct val="100000"/>
              </a:lnSpc>
            </a:pPr>
            <a:endParaRPr lang="id-ID" sz="1300" spc="-1" dirty="0">
              <a:latin typeface="Arial"/>
            </a:endParaRPr>
          </a:p>
          <a:p>
            <a:pPr>
              <a:lnSpc>
                <a:spcPct val="100000"/>
              </a:lnSpc>
            </a:pPr>
            <a:r>
              <a:rPr lang="id-ID" sz="1300" spc="-1" dirty="0">
                <a:solidFill>
                  <a:srgbClr val="000000"/>
                </a:solidFill>
                <a:latin typeface="Times New Roman"/>
              </a:rPr>
              <a:t>Kelebihan menggunakan perintah di atas:</a:t>
            </a:r>
            <a:endParaRPr lang="id-ID" sz="1300" spc="-1" dirty="0">
              <a:latin typeface="Arial"/>
            </a:endParaRPr>
          </a:p>
          <a:p>
            <a:pPr marL="160425" indent="-160046">
              <a:buClr>
                <a:srgbClr val="000000"/>
              </a:buClr>
              <a:buFont typeface="Arial"/>
              <a:buChar char="•"/>
            </a:pPr>
            <a:r>
              <a:rPr lang="id-ID" sz="1300" spc="-1" dirty="0">
                <a:solidFill>
                  <a:srgbClr val="000000"/>
                </a:solidFill>
                <a:latin typeface="Times New Roman"/>
              </a:rPr>
              <a:t>Singkat, cukup satu langkah.</a:t>
            </a:r>
            <a:endParaRPr lang="id-ID" sz="1300" spc="-1" dirty="0">
              <a:latin typeface="Arial"/>
            </a:endParaRPr>
          </a:p>
          <a:p>
            <a:pPr>
              <a:lnSpc>
                <a:spcPct val="100000"/>
              </a:lnSpc>
            </a:pPr>
            <a:r>
              <a:rPr lang="id-ID" sz="1300" spc="-1" dirty="0">
                <a:solidFill>
                  <a:srgbClr val="000000"/>
                </a:solidFill>
                <a:latin typeface="Times New Roman"/>
              </a:rPr>
              <a:t> </a:t>
            </a:r>
            <a:endParaRPr lang="id-ID" sz="1300" spc="-1" dirty="0">
              <a:latin typeface="Arial"/>
            </a:endParaRPr>
          </a:p>
          <a:p>
            <a:pPr>
              <a:lnSpc>
                <a:spcPct val="100000"/>
              </a:lnSpc>
            </a:pPr>
            <a:r>
              <a:rPr lang="id-ID" sz="1300" spc="-1" dirty="0">
                <a:solidFill>
                  <a:srgbClr val="000000"/>
                </a:solidFill>
                <a:latin typeface="Times New Roman"/>
              </a:rPr>
              <a:t>Kekurangan menggunakan perintah di atas:</a:t>
            </a:r>
            <a:endParaRPr lang="id-ID" sz="1300" spc="-1" dirty="0">
              <a:latin typeface="Arial"/>
            </a:endParaRPr>
          </a:p>
          <a:p>
            <a:pPr marL="160425" indent="-160046">
              <a:buClr>
                <a:srgbClr val="000000"/>
              </a:buClr>
              <a:buFont typeface="Arial"/>
              <a:buChar char="•"/>
            </a:pPr>
            <a:r>
              <a:rPr lang="id-ID" sz="1300" spc="-1" dirty="0">
                <a:solidFill>
                  <a:srgbClr val="000000"/>
                </a:solidFill>
                <a:latin typeface="Times New Roman"/>
              </a:rPr>
              <a:t>Perlu koneksi internet yang stabil untuk mendowloand berbagai pustaka/library lainnya.</a:t>
            </a:r>
            <a:endParaRPr lang="id-ID" sz="1300" spc="-1" dirty="0">
              <a:latin typeface="Arial"/>
            </a:endParaRPr>
          </a:p>
          <a:p>
            <a:pPr marL="160425" indent="-160046">
              <a:buClr>
                <a:srgbClr val="000000"/>
              </a:buClr>
              <a:buFont typeface="Arial"/>
              <a:buChar char="•"/>
            </a:pPr>
            <a:r>
              <a:rPr lang="id-ID" sz="1300" spc="-1" dirty="0">
                <a:solidFill>
                  <a:srgbClr val="000000"/>
                </a:solidFill>
                <a:latin typeface="Times New Roman"/>
              </a:rPr>
              <a:t>Relatif membutuhkan waktu yang lama.</a:t>
            </a: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p:txBody>
      </p:sp>
    </p:spTree>
    <p:extLst>
      <p:ext uri="{BB962C8B-B14F-4D97-AF65-F5344CB8AC3E}">
        <p14:creationId xmlns:p14="http://schemas.microsoft.com/office/powerpoint/2010/main" val="4270631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515752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44438" y="4003828"/>
            <a:ext cx="7109759" cy="419982"/>
          </a:xfrm>
        </p:spPr>
        <p:txBody>
          <a:bodyPr anchor="ctr">
            <a:noAutofit/>
          </a:bodyPr>
          <a:lstStyle>
            <a:lvl1pPr marL="0" indent="0">
              <a:buFontTx/>
              <a:buNone/>
              <a:defRPr sz="1575">
                <a:solidFill>
                  <a:schemeClr val="tx1">
                    <a:lumMod val="50000"/>
                    <a:lumOff val="50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latin typeface="Arial"/>
              </a:rPr>
              <a:t>”</a:t>
            </a:r>
            <a:endParaRPr lang="en-US" sz="1378" dirty="0">
              <a:solidFill>
                <a:schemeClr val="accent1">
                  <a:lumMod val="60000"/>
                  <a:lumOff val="40000"/>
                </a:schemeClr>
              </a:solidFill>
              <a:latin typeface="Arial"/>
            </a:endParaRPr>
          </a:p>
        </p:txBody>
      </p:sp>
    </p:spTree>
    <p:extLst>
      <p:ext uri="{BB962C8B-B14F-4D97-AF65-F5344CB8AC3E}">
        <p14:creationId xmlns:p14="http://schemas.microsoft.com/office/powerpoint/2010/main" val="15185805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6575" y="2129659"/>
            <a:ext cx="8460106" cy="2861014"/>
          </a:xfrm>
        </p:spPr>
        <p:txBody>
          <a:bodyPr anchor="b">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0898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tx1">
                    <a:lumMod val="75000"/>
                    <a:lumOff val="25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6986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4905" y="671971"/>
            <a:ext cx="8451776"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accent1"/>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70615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38679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1103" y="671971"/>
            <a:ext cx="1284017"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6575" y="671971"/>
            <a:ext cx="6947997" cy="57887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5008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68989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08998" y="654077"/>
            <a:ext cx="11180329" cy="841728"/>
          </a:xfrm>
          <a:prstGeom prst="rect">
            <a:avLst/>
          </a:prstGeom>
        </p:spPr>
        <p:txBody>
          <a:bodyPr spcFirstLastPara="1" wrap="square" lIns="0" tIns="0" rIns="0" bIns="0" anchor="ctr" anchorCtr="0">
            <a:norm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66" name="Google Shape;66;p15"/>
          <p:cNvSpPr txBox="1">
            <a:spLocks noGrp="1"/>
          </p:cNvSpPr>
          <p:nvPr>
            <p:ph type="body" idx="1"/>
          </p:nvPr>
        </p:nvSpPr>
        <p:spPr>
          <a:xfrm>
            <a:off x="408998" y="1693854"/>
            <a:ext cx="11180329" cy="5021264"/>
          </a:xfrm>
          <a:prstGeom prst="rect">
            <a:avLst/>
          </a:prstGeom>
        </p:spPr>
        <p:txBody>
          <a:bodyPr spcFirstLastPara="1" wrap="square" lIns="0" tIns="0" rIns="0" bIns="0" anchor="t" anchorCtr="0">
            <a:normAutofit/>
          </a:bodyPr>
          <a:lstStyle>
            <a:lvl1pPr marL="599938" lvl="0" indent="-299969" rtl="0">
              <a:spcBef>
                <a:spcPts val="0"/>
              </a:spcBef>
              <a:spcAft>
                <a:spcPts val="0"/>
              </a:spcAft>
              <a:buSzPts val="1300"/>
              <a:buNone/>
              <a:defRPr/>
            </a:lvl1pPr>
            <a:lvl2pPr marL="1199876" lvl="1" indent="-299969" rtl="0">
              <a:spcBef>
                <a:spcPts val="0"/>
              </a:spcBef>
              <a:spcAft>
                <a:spcPts val="0"/>
              </a:spcAft>
              <a:buSzPts val="1300"/>
              <a:buNone/>
              <a:defRPr/>
            </a:lvl2pPr>
            <a:lvl3pPr marL="1799814" lvl="2" indent="-299969" rtl="0">
              <a:spcBef>
                <a:spcPts val="0"/>
              </a:spcBef>
              <a:spcAft>
                <a:spcPts val="0"/>
              </a:spcAft>
              <a:buSzPts val="1300"/>
              <a:buNone/>
              <a:defRPr/>
            </a:lvl3pPr>
            <a:lvl4pPr marL="2399751" lvl="3" indent="-299969" rtl="0">
              <a:spcBef>
                <a:spcPts val="0"/>
              </a:spcBef>
              <a:spcAft>
                <a:spcPts val="0"/>
              </a:spcAft>
              <a:buSzPts val="1300"/>
              <a:buNone/>
              <a:defRPr/>
            </a:lvl4pPr>
            <a:lvl5pPr marL="2999689" lvl="4" indent="-299969" rtl="0">
              <a:spcBef>
                <a:spcPts val="0"/>
              </a:spcBef>
              <a:spcAft>
                <a:spcPts val="0"/>
              </a:spcAft>
              <a:buSzPts val="1300"/>
              <a:buNone/>
              <a:defRPr/>
            </a:lvl5pPr>
            <a:lvl6pPr marL="3599627" lvl="5" indent="-299969" rtl="0">
              <a:spcBef>
                <a:spcPts val="0"/>
              </a:spcBef>
              <a:spcAft>
                <a:spcPts val="0"/>
              </a:spcAft>
              <a:buSzPts val="1300"/>
              <a:buNone/>
              <a:defRPr/>
            </a:lvl6pPr>
            <a:lvl7pPr marL="4199565" lvl="6" indent="-299969" rtl="0">
              <a:spcBef>
                <a:spcPts val="0"/>
              </a:spcBef>
              <a:spcAft>
                <a:spcPts val="0"/>
              </a:spcAft>
              <a:buSzPts val="1300"/>
              <a:buNone/>
              <a:defRPr/>
            </a:lvl7pPr>
            <a:lvl8pPr marL="4799503" lvl="7" indent="-299969" rtl="0">
              <a:spcBef>
                <a:spcPts val="0"/>
              </a:spcBef>
              <a:spcAft>
                <a:spcPts val="0"/>
              </a:spcAft>
              <a:buSzPts val="1300"/>
              <a:buNone/>
              <a:defRPr/>
            </a:lvl8pPr>
            <a:lvl9pPr marL="5399441" lvl="8" indent="-299969" rtl="0">
              <a:spcBef>
                <a:spcPts val="0"/>
              </a:spcBef>
              <a:spcAft>
                <a:spcPts val="0"/>
              </a:spcAft>
              <a:buSzPts val="1300"/>
              <a:buNone/>
              <a:defRPr/>
            </a:lvl9pPr>
          </a:lstStyle>
          <a:p>
            <a:endParaRPr/>
          </a:p>
        </p:txBody>
      </p:sp>
      <p:sp>
        <p:nvSpPr>
          <p:cNvPr id="67" name="Google Shape;67;p15"/>
          <p:cNvSpPr txBox="1">
            <a:spLocks noGrp="1"/>
          </p:cNvSpPr>
          <p:nvPr>
            <p:ph type="sldNum" idx="12"/>
          </p:nvPr>
        </p:nvSpPr>
        <p:spPr>
          <a:xfrm>
            <a:off x="11117159" y="6853777"/>
            <a:ext cx="719978" cy="578495"/>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193782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669798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43"/>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03244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234-B47E-463D-BC3C-C500248D043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970B030-9895-41A5-AB41-34D7EE8D579C}"/>
              </a:ext>
            </a:extLst>
          </p:cNvPr>
          <p:cNvSpPr>
            <a:spLocks noGrp="1"/>
          </p:cNvSpPr>
          <p:nvPr>
            <p:ph type="dt" sz="half" idx="10"/>
          </p:nvPr>
        </p:nvSpPr>
        <p:spPr/>
        <p:txBody>
          <a:bodyPr/>
          <a:lstStyle/>
          <a:p>
            <a:endParaRPr lang="en-ID"/>
          </a:p>
        </p:txBody>
      </p:sp>
      <p:sp>
        <p:nvSpPr>
          <p:cNvPr id="4" name="Footer Placeholder 3">
            <a:extLst>
              <a:ext uri="{FF2B5EF4-FFF2-40B4-BE49-F238E27FC236}">
                <a16:creationId xmlns:a16="http://schemas.microsoft.com/office/drawing/2014/main" id="{F61C273F-D276-4762-88AC-872DC71483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BC1592-F8D2-45DA-B708-2180B25CB5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204245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011" y="2382084"/>
            <a:ext cx="4119133"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4" name="Content Placeholder 3"/>
          <p:cNvSpPr>
            <a:spLocks noGrp="1"/>
          </p:cNvSpPr>
          <p:nvPr>
            <p:ph sz="half" idx="2"/>
          </p:nvPr>
        </p:nvSpPr>
        <p:spPr>
          <a:xfrm>
            <a:off x="665011" y="3017306"/>
            <a:ext cx="4119133"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7552" y="2382084"/>
            <a:ext cx="4119128"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6" name="Content Placeholder 5"/>
          <p:cNvSpPr>
            <a:spLocks noGrp="1"/>
          </p:cNvSpPr>
          <p:nvPr>
            <p:ph sz="quarter" idx="4"/>
          </p:nvPr>
        </p:nvSpPr>
        <p:spPr>
          <a:xfrm>
            <a:off x="5007553" y="3017306"/>
            <a:ext cx="4119127"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8509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6574" y="671971"/>
            <a:ext cx="8460106"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04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04861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4" y="1651933"/>
            <a:ext cx="3793297" cy="1409272"/>
          </a:xfrm>
        </p:spPr>
        <p:txBody>
          <a:bodyPr anchor="b">
            <a:normAutofit/>
          </a:bodyPr>
          <a:lstStyle>
            <a:lvl1pPr>
              <a:defRPr sz="1968"/>
            </a:lvl1pPr>
          </a:lstStyle>
          <a:p>
            <a:r>
              <a:rPr lang="en-US"/>
              <a:t>Click to edit Master title style</a:t>
            </a:r>
            <a:endParaRPr lang="en-US" dirty="0"/>
          </a:p>
        </p:txBody>
      </p:sp>
      <p:sp>
        <p:nvSpPr>
          <p:cNvPr id="3" name="Content Placeholder 2"/>
          <p:cNvSpPr>
            <a:spLocks noGrp="1"/>
          </p:cNvSpPr>
          <p:nvPr>
            <p:ph idx="1"/>
          </p:nvPr>
        </p:nvSpPr>
        <p:spPr>
          <a:xfrm>
            <a:off x="4684839" y="567609"/>
            <a:ext cx="4441842"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574" y="3061205"/>
            <a:ext cx="3793297" cy="2848876"/>
          </a:xfrm>
        </p:spPr>
        <p:txBody>
          <a:bodyPr>
            <a:normAutofit/>
          </a:bodyPr>
          <a:lstStyle>
            <a:lvl1pPr marL="0" indent="0">
              <a:buNone/>
              <a:defRPr sz="1378"/>
            </a:lvl1pPr>
            <a:lvl2pPr marL="449796" indent="0">
              <a:buNone/>
              <a:defRPr sz="1378"/>
            </a:lvl2pPr>
            <a:lvl3pPr marL="899591" indent="0">
              <a:buNone/>
              <a:defRPr sz="1181"/>
            </a:lvl3pPr>
            <a:lvl4pPr marL="1349387" indent="0">
              <a:buNone/>
              <a:defRPr sz="984"/>
            </a:lvl4pPr>
            <a:lvl5pPr marL="1799182" indent="0">
              <a:buNone/>
              <a:defRPr sz="984"/>
            </a:lvl5pPr>
            <a:lvl6pPr marL="2248978" indent="0">
              <a:buNone/>
              <a:defRPr sz="984"/>
            </a:lvl6pPr>
            <a:lvl7pPr marL="2698773" indent="0">
              <a:buNone/>
              <a:defRPr sz="984"/>
            </a:lvl7pPr>
            <a:lvl8pPr marL="3148569" indent="0">
              <a:buNone/>
              <a:defRPr sz="984"/>
            </a:lvl8pPr>
            <a:lvl9pPr marL="3598365"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27758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5291772"/>
            <a:ext cx="8460105" cy="624724"/>
          </a:xfrm>
        </p:spPr>
        <p:txBody>
          <a:bodyPr anchor="b">
            <a:normAutofit/>
          </a:bodyPr>
          <a:lstStyle>
            <a:lvl1pPr algn="l">
              <a:defRPr sz="236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6574" y="671971"/>
            <a:ext cx="8460106" cy="4239192"/>
          </a:xfrm>
        </p:spPr>
        <p:txBody>
          <a:bodyPr anchor="t">
            <a:normAutofit/>
          </a:bodyPr>
          <a:lstStyle>
            <a:lvl1pPr marL="0" indent="0" algn="ctr">
              <a:buNone/>
              <a:defRPr sz="1575"/>
            </a:lvl1pPr>
            <a:lvl2pPr marL="449931" indent="0">
              <a:buNone/>
              <a:defRPr sz="1575"/>
            </a:lvl2pPr>
            <a:lvl3pPr marL="899861" indent="0">
              <a:buNone/>
              <a:defRPr sz="1575"/>
            </a:lvl3pPr>
            <a:lvl4pPr marL="1349792" indent="0">
              <a:buNone/>
              <a:defRPr sz="1575"/>
            </a:lvl4pPr>
            <a:lvl5pPr marL="1799722" indent="0">
              <a:buNone/>
              <a:defRPr sz="1575"/>
            </a:lvl5pPr>
            <a:lvl6pPr marL="2249653" indent="0">
              <a:buNone/>
              <a:defRPr sz="1575"/>
            </a:lvl6pPr>
            <a:lvl7pPr marL="2699583" indent="0">
              <a:buNone/>
              <a:defRPr sz="1575"/>
            </a:lvl7pPr>
            <a:lvl8pPr marL="3149514" indent="0">
              <a:buNone/>
              <a:defRPr sz="1575"/>
            </a:lvl8pPr>
            <a:lvl9pPr marL="3599444"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666575" y="5916496"/>
            <a:ext cx="8460105" cy="742987"/>
          </a:xfrm>
        </p:spPr>
        <p:txBody>
          <a:bodyPr>
            <a:normAutofit/>
          </a:bodyPr>
          <a:lstStyle>
            <a:lvl1pPr marL="0" indent="0">
              <a:buNone/>
              <a:defRPr sz="1181"/>
            </a:lvl1pPr>
            <a:lvl2pPr marL="449931" indent="0">
              <a:buNone/>
              <a:defRPr sz="1181"/>
            </a:lvl2pPr>
            <a:lvl3pPr marL="899861" indent="0">
              <a:buNone/>
              <a:defRPr sz="984"/>
            </a:lvl3pPr>
            <a:lvl4pPr marL="1349792" indent="0">
              <a:buNone/>
              <a:defRPr sz="886"/>
            </a:lvl4pPr>
            <a:lvl5pPr marL="1799722" indent="0">
              <a:buNone/>
              <a:defRPr sz="886"/>
            </a:lvl5pPr>
            <a:lvl6pPr marL="2249653" indent="0">
              <a:buNone/>
              <a:defRPr sz="886"/>
            </a:lvl6pPr>
            <a:lvl7pPr marL="2699583" indent="0">
              <a:buNone/>
              <a:defRPr sz="886"/>
            </a:lvl7pPr>
            <a:lvl8pPr marL="3149514" indent="0">
              <a:buNone/>
              <a:defRPr sz="886"/>
            </a:lvl8pPr>
            <a:lvl9pPr marL="3599444"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1885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671971"/>
            <a:ext cx="8460106" cy="3751839"/>
          </a:xfrm>
        </p:spPr>
        <p:txBody>
          <a:bodyPr anchor="ctr">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3945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9333"/>
            <a:ext cx="11998325" cy="756900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6574" y="671971"/>
            <a:ext cx="8460106"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66574" y="2381650"/>
            <a:ext cx="8460106"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090677" y="6659483"/>
            <a:ext cx="897452" cy="402483"/>
          </a:xfrm>
          <a:prstGeom prst="rect">
            <a:avLst/>
          </a:prstGeom>
        </p:spPr>
        <p:txBody>
          <a:bodyPr vert="horz" lIns="91440" tIns="45720" rIns="91440" bIns="45720" rtlCol="0" anchor="ctr"/>
          <a:lstStyle>
            <a:lvl1pPr algn="r">
              <a:defRPr sz="886">
                <a:solidFill>
                  <a:schemeClr val="tx1">
                    <a:tint val="75000"/>
                  </a:schemeClr>
                </a:solidFill>
              </a:defRPr>
            </a:lvl1pPr>
          </a:lstStyle>
          <a:p>
            <a:endParaRPr lang="en-ID"/>
          </a:p>
        </p:txBody>
      </p:sp>
      <p:sp>
        <p:nvSpPr>
          <p:cNvPr id="5" name="Footer Placeholder 4"/>
          <p:cNvSpPr>
            <a:spLocks noGrp="1"/>
          </p:cNvSpPr>
          <p:nvPr>
            <p:ph type="ftr" sz="quarter" idx="3"/>
          </p:nvPr>
        </p:nvSpPr>
        <p:spPr>
          <a:xfrm>
            <a:off x="666574" y="6659483"/>
            <a:ext cx="6197572" cy="402483"/>
          </a:xfrm>
          <a:prstGeom prst="rect">
            <a:avLst/>
          </a:prstGeom>
        </p:spPr>
        <p:txBody>
          <a:bodyPr vert="horz" lIns="91440" tIns="45720" rIns="91440" bIns="45720" rtlCol="0" anchor="ctr"/>
          <a:lstStyle>
            <a:lvl1pPr algn="l">
              <a:defRPr sz="88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54197" y="6659483"/>
            <a:ext cx="672484" cy="402483"/>
          </a:xfrm>
          <a:prstGeom prst="rect">
            <a:avLst/>
          </a:prstGeom>
        </p:spPr>
        <p:txBody>
          <a:bodyPr vert="horz" lIns="91440" tIns="45720" rIns="91440" bIns="45720" rtlCol="0" anchor="ctr"/>
          <a:lstStyle>
            <a:lvl1pPr algn="r">
              <a:defRPr sz="886">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18" name="Picture 17">
            <a:extLst>
              <a:ext uri="{FF2B5EF4-FFF2-40B4-BE49-F238E27FC236}">
                <a16:creationId xmlns:a16="http://schemas.microsoft.com/office/drawing/2014/main" id="{8ACE5DFA-254D-43C5-ABCE-3F98D046962F}"/>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Tree>
    <p:extLst>
      <p:ext uri="{BB962C8B-B14F-4D97-AF65-F5344CB8AC3E}">
        <p14:creationId xmlns:p14="http://schemas.microsoft.com/office/powerpoint/2010/main" val="3829626353"/>
      </p:ext>
    </p:extLst>
  </p:cSld>
  <p:clrMap bg1="lt1" tx1="dk1" bg2="lt2" tx2="dk2" accent1="accent1" accent2="accent2" accent3="accent3" accent4="accent4" accent5="accent5" accent6="accent6" hlink="hlink" folHlink="folHlink"/>
  <p:sldLayoutIdLst>
    <p:sldLayoutId id="2147483692" r:id="rId1"/>
    <p:sldLayoutId id="2147483676" r:id="rId2"/>
    <p:sldLayoutId id="2147483693"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4" r:id="rId17"/>
    <p:sldLayoutId id="2147483695" r:id="rId18"/>
  </p:sldLayoutIdLst>
  <p:hf hdr="0" ftr="0" dt="0"/>
  <p:txStyles>
    <p:titleStyle>
      <a:lvl1pPr algn="l" defTabSz="449931" rtl="0" eaLnBrk="1" latinLnBrk="0" hangingPunct="1">
        <a:spcBef>
          <a:spcPct val="0"/>
        </a:spcBef>
        <a:buNone/>
        <a:defRPr sz="354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7448" indent="-337448" algn="l" defTabSz="449931" rtl="0" eaLnBrk="1" latinLnBrk="0" hangingPunct="1">
        <a:spcBef>
          <a:spcPts val="984"/>
        </a:spcBef>
        <a:spcAft>
          <a:spcPts val="0"/>
        </a:spcAft>
        <a:buClr>
          <a:schemeClr val="accent1"/>
        </a:buClr>
        <a:buSzPct val="80000"/>
        <a:buFont typeface="Wingdings 3" charset="2"/>
        <a:buChar char=""/>
        <a:defRPr sz="1771" kern="1200">
          <a:solidFill>
            <a:schemeClr val="tx1">
              <a:lumMod val="75000"/>
              <a:lumOff val="25000"/>
            </a:schemeClr>
          </a:solidFill>
          <a:latin typeface="+mn-lt"/>
          <a:ea typeface="+mn-ea"/>
          <a:cs typeface="+mn-cs"/>
        </a:defRPr>
      </a:lvl1pPr>
      <a:lvl2pPr marL="731137" indent="-281207" algn="l" defTabSz="449931" rtl="0" eaLnBrk="1" latinLnBrk="0" hangingPunct="1">
        <a:spcBef>
          <a:spcPts val="984"/>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2pPr>
      <a:lvl3pPr marL="1124826" indent="-224965" algn="l" defTabSz="449931" rtl="0" eaLnBrk="1" latinLnBrk="0" hangingPunct="1">
        <a:spcBef>
          <a:spcPts val="984"/>
        </a:spcBef>
        <a:spcAft>
          <a:spcPts val="0"/>
        </a:spcAft>
        <a:buClr>
          <a:schemeClr val="accent1"/>
        </a:buClr>
        <a:buSzPct val="80000"/>
        <a:buFont typeface="Wingdings 3" charset="2"/>
        <a:buChar char=""/>
        <a:defRPr sz="1378" kern="1200">
          <a:solidFill>
            <a:schemeClr val="tx1">
              <a:lumMod val="75000"/>
              <a:lumOff val="25000"/>
            </a:schemeClr>
          </a:solidFill>
          <a:latin typeface="+mn-lt"/>
          <a:ea typeface="+mn-ea"/>
          <a:cs typeface="+mn-cs"/>
        </a:defRPr>
      </a:lvl3pPr>
      <a:lvl4pPr marL="157475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4pPr>
      <a:lvl5pPr marL="202468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5pPr>
      <a:lvl6pPr marL="247461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6pPr>
      <a:lvl7pPr marL="292454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7pPr>
      <a:lvl8pPr marL="337447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8pPr>
      <a:lvl9pPr marL="382440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9pPr>
    </p:bodyStyle>
    <p:otherStyle>
      <a:defPPr>
        <a:defRPr lang="en-US"/>
      </a:defPPr>
      <a:lvl1pPr marL="0" algn="l" defTabSz="449931" rtl="0" eaLnBrk="1" latinLnBrk="0" hangingPunct="1">
        <a:defRPr sz="1771" kern="1200">
          <a:solidFill>
            <a:schemeClr val="tx1"/>
          </a:solidFill>
          <a:latin typeface="+mn-lt"/>
          <a:ea typeface="+mn-ea"/>
          <a:cs typeface="+mn-cs"/>
        </a:defRPr>
      </a:lvl1pPr>
      <a:lvl2pPr marL="449931" algn="l" defTabSz="449931" rtl="0" eaLnBrk="1" latinLnBrk="0" hangingPunct="1">
        <a:defRPr sz="1771" kern="1200">
          <a:solidFill>
            <a:schemeClr val="tx1"/>
          </a:solidFill>
          <a:latin typeface="+mn-lt"/>
          <a:ea typeface="+mn-ea"/>
          <a:cs typeface="+mn-cs"/>
        </a:defRPr>
      </a:lvl2pPr>
      <a:lvl3pPr marL="899861" algn="l" defTabSz="449931" rtl="0" eaLnBrk="1" latinLnBrk="0" hangingPunct="1">
        <a:defRPr sz="1771" kern="1200">
          <a:solidFill>
            <a:schemeClr val="tx1"/>
          </a:solidFill>
          <a:latin typeface="+mn-lt"/>
          <a:ea typeface="+mn-ea"/>
          <a:cs typeface="+mn-cs"/>
        </a:defRPr>
      </a:lvl3pPr>
      <a:lvl4pPr marL="1349792" algn="l" defTabSz="449931" rtl="0" eaLnBrk="1" latinLnBrk="0" hangingPunct="1">
        <a:defRPr sz="1771" kern="1200">
          <a:solidFill>
            <a:schemeClr val="tx1"/>
          </a:solidFill>
          <a:latin typeface="+mn-lt"/>
          <a:ea typeface="+mn-ea"/>
          <a:cs typeface="+mn-cs"/>
        </a:defRPr>
      </a:lvl4pPr>
      <a:lvl5pPr marL="1799722" algn="l" defTabSz="449931" rtl="0" eaLnBrk="1" latinLnBrk="0" hangingPunct="1">
        <a:defRPr sz="1771" kern="1200">
          <a:solidFill>
            <a:schemeClr val="tx1"/>
          </a:solidFill>
          <a:latin typeface="+mn-lt"/>
          <a:ea typeface="+mn-ea"/>
          <a:cs typeface="+mn-cs"/>
        </a:defRPr>
      </a:lvl5pPr>
      <a:lvl6pPr marL="2249653" algn="l" defTabSz="449931" rtl="0" eaLnBrk="1" latinLnBrk="0" hangingPunct="1">
        <a:defRPr sz="1771" kern="1200">
          <a:solidFill>
            <a:schemeClr val="tx1"/>
          </a:solidFill>
          <a:latin typeface="+mn-lt"/>
          <a:ea typeface="+mn-ea"/>
          <a:cs typeface="+mn-cs"/>
        </a:defRPr>
      </a:lvl6pPr>
      <a:lvl7pPr marL="2699583" algn="l" defTabSz="449931" rtl="0" eaLnBrk="1" latinLnBrk="0" hangingPunct="1">
        <a:defRPr sz="1771" kern="1200">
          <a:solidFill>
            <a:schemeClr val="tx1"/>
          </a:solidFill>
          <a:latin typeface="+mn-lt"/>
          <a:ea typeface="+mn-ea"/>
          <a:cs typeface="+mn-cs"/>
        </a:defRPr>
      </a:lvl7pPr>
      <a:lvl8pPr marL="3149514" algn="l" defTabSz="449931" rtl="0" eaLnBrk="1" latinLnBrk="0" hangingPunct="1">
        <a:defRPr sz="1771" kern="1200">
          <a:solidFill>
            <a:schemeClr val="tx1"/>
          </a:solidFill>
          <a:latin typeface="+mn-lt"/>
          <a:ea typeface="+mn-ea"/>
          <a:cs typeface="+mn-cs"/>
        </a:defRPr>
      </a:lvl8pPr>
      <a:lvl9pPr marL="3599444" algn="l" defTabSz="449931" rtl="0" eaLnBrk="1" latinLnBrk="0" hangingPunct="1">
        <a:defRPr sz="17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a:solidFill>
                  <a:srgbClr val="1B75BC"/>
                </a:solidFill>
              </a:rPr>
              <a:t>Installasi </a:t>
            </a:r>
            <a:r>
              <a:rPr lang="en-US" sz="5600" b="1" dirty="0">
                <a:solidFill>
                  <a:srgbClr val="1B75BC"/>
                </a:solidFill>
              </a:rPr>
              <a:t>Laravel</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Tes Hasil Instalasi Laravel(1)</a:t>
            </a:r>
            <a:endParaRPr lang="id-ID" sz="4400" b="0" strike="noStrike" spc="-1">
              <a:latin typeface="Arial"/>
            </a:endParaRPr>
          </a:p>
        </p:txBody>
      </p:sp>
      <p:pic>
        <p:nvPicPr>
          <p:cNvPr id="3" name="Picture 2">
            <a:extLst>
              <a:ext uri="{FF2B5EF4-FFF2-40B4-BE49-F238E27FC236}">
                <a16:creationId xmlns:a16="http://schemas.microsoft.com/office/drawing/2014/main" id="{307E3EC2-6C42-B58B-289E-E724C2F34A4B}"/>
              </a:ext>
            </a:extLst>
          </p:cNvPr>
          <p:cNvPicPr>
            <a:picLocks noChangeAspect="1"/>
          </p:cNvPicPr>
          <p:nvPr/>
        </p:nvPicPr>
        <p:blipFill>
          <a:blip r:embed="rId3"/>
          <a:stretch>
            <a:fillRect/>
          </a:stretch>
        </p:blipFill>
        <p:spPr>
          <a:xfrm>
            <a:off x="599040" y="2465386"/>
            <a:ext cx="9668910" cy="3867564"/>
          </a:xfrm>
          <a:prstGeom prst="rect">
            <a:avLst/>
          </a:prstGeom>
          <a:ln w="6350">
            <a:solidFill>
              <a:schemeClr val="tx1"/>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Tes Hasil Instalasi Laravel(2)</a:t>
            </a:r>
            <a:endParaRPr lang="id-ID" sz="4400" b="0" strike="noStrike" spc="-1">
              <a:latin typeface="Arial"/>
            </a:endParaRPr>
          </a:p>
        </p:txBody>
      </p:sp>
      <p:pic>
        <p:nvPicPr>
          <p:cNvPr id="4" name="Picture 3">
            <a:extLst>
              <a:ext uri="{FF2B5EF4-FFF2-40B4-BE49-F238E27FC236}">
                <a16:creationId xmlns:a16="http://schemas.microsoft.com/office/drawing/2014/main" id="{5B38B1F4-7BE6-0AF3-89C1-F74EE0507A26}"/>
              </a:ext>
            </a:extLst>
          </p:cNvPr>
          <p:cNvPicPr>
            <a:picLocks noChangeAspect="1"/>
          </p:cNvPicPr>
          <p:nvPr/>
        </p:nvPicPr>
        <p:blipFill>
          <a:blip r:embed="rId3"/>
          <a:stretch>
            <a:fillRect/>
          </a:stretch>
        </p:blipFill>
        <p:spPr>
          <a:xfrm>
            <a:off x="340110" y="1542380"/>
            <a:ext cx="11315700" cy="5895975"/>
          </a:xfrm>
          <a:prstGeom prst="rect">
            <a:avLst/>
          </a:prstGeom>
          <a:ln w="6350">
            <a:solidFill>
              <a:schemeClr val="tx1"/>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Struktur Folder Laravel</a:t>
            </a:r>
            <a:endParaRPr lang="id-ID" sz="4400" b="0" strike="noStrike" spc="-1">
              <a:latin typeface="Arial"/>
            </a:endParaRPr>
          </a:p>
        </p:txBody>
      </p:sp>
      <p:pic>
        <p:nvPicPr>
          <p:cNvPr id="3" name="Picture 2">
            <a:extLst>
              <a:ext uri="{FF2B5EF4-FFF2-40B4-BE49-F238E27FC236}">
                <a16:creationId xmlns:a16="http://schemas.microsoft.com/office/drawing/2014/main" id="{FEEF66FC-3E01-432C-B72D-AE55C7BDDEC2}"/>
              </a:ext>
            </a:extLst>
          </p:cNvPr>
          <p:cNvPicPr>
            <a:picLocks noChangeAspect="1"/>
          </p:cNvPicPr>
          <p:nvPr/>
        </p:nvPicPr>
        <p:blipFill>
          <a:blip r:embed="rId3"/>
          <a:stretch>
            <a:fillRect/>
          </a:stretch>
        </p:blipFill>
        <p:spPr>
          <a:xfrm>
            <a:off x="4673657" y="1607127"/>
            <a:ext cx="2651010" cy="540978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Struktur Folder Laravel - App</a:t>
            </a:r>
            <a:endParaRPr lang="id-ID" sz="4400" b="0" strike="noStrike" spc="-1">
              <a:latin typeface="Arial"/>
            </a:endParaRPr>
          </a:p>
        </p:txBody>
      </p:sp>
      <p:pic>
        <p:nvPicPr>
          <p:cNvPr id="4" name="Picture 3">
            <a:extLst>
              <a:ext uri="{FF2B5EF4-FFF2-40B4-BE49-F238E27FC236}">
                <a16:creationId xmlns:a16="http://schemas.microsoft.com/office/drawing/2014/main" id="{44FE3171-A924-9671-643E-979C169D595D}"/>
              </a:ext>
            </a:extLst>
          </p:cNvPr>
          <p:cNvPicPr>
            <a:picLocks noChangeAspect="1"/>
          </p:cNvPicPr>
          <p:nvPr/>
        </p:nvPicPr>
        <p:blipFill>
          <a:blip r:embed="rId3"/>
          <a:stretch>
            <a:fillRect/>
          </a:stretch>
        </p:blipFill>
        <p:spPr>
          <a:xfrm>
            <a:off x="3804587" y="2363642"/>
            <a:ext cx="4389150" cy="404409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MVC Laravel</a:t>
            </a:r>
            <a:endParaRPr lang="id-ID" sz="4400" b="0" strike="noStrike" spc="-1">
              <a:latin typeface="Arial"/>
            </a:endParaRPr>
          </a:p>
        </p:txBody>
      </p:sp>
      <p:pic>
        <p:nvPicPr>
          <p:cNvPr id="3" name="Picture 2">
            <a:extLst>
              <a:ext uri="{FF2B5EF4-FFF2-40B4-BE49-F238E27FC236}">
                <a16:creationId xmlns:a16="http://schemas.microsoft.com/office/drawing/2014/main" id="{7FF42585-3874-662B-E764-9402E2A36E8E}"/>
              </a:ext>
            </a:extLst>
          </p:cNvPr>
          <p:cNvPicPr>
            <a:picLocks noChangeAspect="1"/>
          </p:cNvPicPr>
          <p:nvPr/>
        </p:nvPicPr>
        <p:blipFill>
          <a:blip r:embed="rId3"/>
          <a:stretch>
            <a:fillRect/>
          </a:stretch>
        </p:blipFill>
        <p:spPr>
          <a:xfrm>
            <a:off x="4354001" y="1564637"/>
            <a:ext cx="3290322" cy="589112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599040" y="121320"/>
            <a:ext cx="10797840" cy="1261440"/>
          </a:xfrm>
          <a:prstGeom prst="rect">
            <a:avLst/>
          </a:prstGeom>
          <a:noFill/>
          <a:ln>
            <a:noFill/>
          </a:ln>
          <a:effectLst>
            <a:outerShdw blurRad="40000" dist="20160" dir="5400000" rotWithShape="0">
              <a:srgbClr val="000000">
                <a:alpha val="38000"/>
              </a:srgbClr>
            </a:outerShdw>
          </a:effectLst>
          <a:scene3d>
            <a:camera prst="orthographicFront"/>
            <a:lightRig rig="flat" dir="t"/>
          </a:scene3d>
          <a:sp3d prstMaterial="dkEdge">
            <a:bevelT w="8200" h="38100"/>
          </a:sp3d>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Enviroment</a:t>
            </a:r>
            <a:endParaRPr lang="id-ID" sz="4400" b="0" strike="noStrike" spc="-1">
              <a:latin typeface="Arial"/>
            </a:endParaRPr>
          </a:p>
        </p:txBody>
      </p:sp>
      <p:sp>
        <p:nvSpPr>
          <p:cNvPr id="169" name="CustomShape 2"/>
          <p:cNvSpPr/>
          <p:nvPr/>
        </p:nvSpPr>
        <p:spPr>
          <a:xfrm>
            <a:off x="371520" y="2282760"/>
            <a:ext cx="11025360" cy="398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id-ID" sz="3200" b="0" strike="noStrike" spc="-1">
                <a:solidFill>
                  <a:srgbClr val="000000"/>
                </a:solidFill>
                <a:latin typeface="Times New Roman"/>
                <a:ea typeface="Times New Roman"/>
              </a:rPr>
              <a:t>Sebelum menggunakan Laravel kita harus menyiapkan terlebih dahulu lingkungan development kita. Setelah itu kita akan belajar membuat project laravel baru dan melakukan konfigurasi awal terhadapnya. Langkah pertama yang kita lakukan adalah menyiapkan lingkungan development kita. Hal ini terkait denganpersyaratan minimal sistem yang dibutuhkan oleh Laravel dan instalasi tool-tool pendukung sesuai dengan sistem operasi kita.</a:t>
            </a: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Composer(1)</a:t>
            </a:r>
            <a:endParaRPr lang="id-ID" sz="4400" b="0" strike="noStrike" spc="-1">
              <a:latin typeface="Arial"/>
            </a:endParaRPr>
          </a:p>
        </p:txBody>
      </p:sp>
      <p:pic>
        <p:nvPicPr>
          <p:cNvPr id="171" name="Picture 3" descr="Halaman Depan Instalasi Composer"/>
          <p:cNvPicPr/>
          <p:nvPr/>
        </p:nvPicPr>
        <p:blipFill>
          <a:blip r:embed="rId3"/>
          <a:stretch/>
        </p:blipFill>
        <p:spPr>
          <a:xfrm>
            <a:off x="3363840" y="2147400"/>
            <a:ext cx="5270040" cy="4452840"/>
          </a:xfrm>
          <a:prstGeom prst="rect">
            <a:avLst/>
          </a:prstGeom>
          <a:ln w="6480">
            <a:solidFill>
              <a:srgbClr val="000000"/>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Composer(2)</a:t>
            </a:r>
            <a:endParaRPr lang="id-ID" sz="4400" b="0" strike="noStrike" spc="-1">
              <a:latin typeface="Arial"/>
            </a:endParaRPr>
          </a:p>
        </p:txBody>
      </p:sp>
      <p:pic>
        <p:nvPicPr>
          <p:cNvPr id="173" name="Picture 4" descr="Install Composer di Windows - Pilih Lokasi File PHP"/>
          <p:cNvPicPr/>
          <p:nvPr/>
        </p:nvPicPr>
        <p:blipFill>
          <a:blip r:embed="rId3"/>
          <a:stretch/>
        </p:blipFill>
        <p:spPr>
          <a:xfrm>
            <a:off x="3125160" y="2017800"/>
            <a:ext cx="5748120" cy="4439880"/>
          </a:xfrm>
          <a:prstGeom prst="rect">
            <a:avLst/>
          </a:prstGeom>
          <a:ln w="6480">
            <a:solidFill>
              <a:srgbClr val="000000"/>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Composer(3)</a:t>
            </a:r>
            <a:endParaRPr lang="id-ID" sz="4400" b="0" strike="noStrike" spc="-1">
              <a:latin typeface="Arial"/>
            </a:endParaRPr>
          </a:p>
        </p:txBody>
      </p:sp>
      <p:pic>
        <p:nvPicPr>
          <p:cNvPr id="175" name="Picture 3" descr="Install Composer di Windows - Setting Proxy"/>
          <p:cNvPicPr/>
          <p:nvPr/>
        </p:nvPicPr>
        <p:blipFill>
          <a:blip r:embed="rId3"/>
          <a:stretch/>
        </p:blipFill>
        <p:spPr>
          <a:xfrm>
            <a:off x="3435840" y="2015280"/>
            <a:ext cx="5126400" cy="4470840"/>
          </a:xfrm>
          <a:prstGeom prst="rect">
            <a:avLst/>
          </a:prstGeom>
          <a:ln w="6480">
            <a:solidFill>
              <a:srgbClr val="000000"/>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Composer(4)</a:t>
            </a:r>
            <a:endParaRPr lang="id-ID" sz="4400" b="0" strike="noStrike" spc="-1">
              <a:latin typeface="Arial"/>
            </a:endParaRPr>
          </a:p>
        </p:txBody>
      </p:sp>
      <p:pic>
        <p:nvPicPr>
          <p:cNvPr id="177" name="Picture 4" descr="Proses Install Composer di Windows"/>
          <p:cNvPicPr/>
          <p:nvPr/>
        </p:nvPicPr>
        <p:blipFill>
          <a:blip r:embed="rId3"/>
          <a:stretch/>
        </p:blipFill>
        <p:spPr>
          <a:xfrm>
            <a:off x="3387240" y="2158560"/>
            <a:ext cx="5223600" cy="432756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Composer(5)</a:t>
            </a:r>
            <a:endParaRPr lang="id-ID" sz="4400" b="0" strike="noStrike" spc="-1">
              <a:latin typeface="Arial"/>
            </a:endParaRPr>
          </a:p>
        </p:txBody>
      </p:sp>
      <p:pic>
        <p:nvPicPr>
          <p:cNvPr id="179" name="Picture 3" descr="Environment Variables"/>
          <p:cNvPicPr/>
          <p:nvPr/>
        </p:nvPicPr>
        <p:blipFill>
          <a:blip r:embed="rId3"/>
          <a:stretch/>
        </p:blipFill>
        <p:spPr>
          <a:xfrm>
            <a:off x="3410460" y="2258615"/>
            <a:ext cx="5175000" cy="4435920"/>
          </a:xfrm>
          <a:prstGeom prst="rect">
            <a:avLst/>
          </a:prstGeom>
          <a:ln w="6480">
            <a:solidFill>
              <a:srgbClr val="000000"/>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Composer(6)</a:t>
            </a:r>
            <a:endParaRPr lang="id-ID" sz="4400" b="0" strike="noStrike" spc="-1">
              <a:latin typeface="Arial"/>
            </a:endParaRPr>
          </a:p>
        </p:txBody>
      </p:sp>
      <p:pic>
        <p:nvPicPr>
          <p:cNvPr id="4" name="Picture 3">
            <a:extLst>
              <a:ext uri="{FF2B5EF4-FFF2-40B4-BE49-F238E27FC236}">
                <a16:creationId xmlns:a16="http://schemas.microsoft.com/office/drawing/2014/main" id="{E229AD39-0709-26E4-ADEA-11995A3D2F0D}"/>
              </a:ext>
            </a:extLst>
          </p:cNvPr>
          <p:cNvPicPr>
            <a:picLocks noChangeAspect="1"/>
          </p:cNvPicPr>
          <p:nvPr/>
        </p:nvPicPr>
        <p:blipFill>
          <a:blip r:embed="rId3"/>
          <a:stretch>
            <a:fillRect/>
          </a:stretch>
        </p:blipFill>
        <p:spPr>
          <a:xfrm>
            <a:off x="468564" y="1989345"/>
            <a:ext cx="11061196" cy="4948168"/>
          </a:xfrm>
          <a:prstGeom prst="rect">
            <a:avLst/>
          </a:prstGeom>
          <a:ln w="6350">
            <a:solidFill>
              <a:schemeClr val="tx1"/>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Instalasi Laravel</a:t>
            </a:r>
            <a:endParaRPr lang="id-ID" sz="4400" b="0" strike="noStrike" spc="-1">
              <a:latin typeface="Arial"/>
            </a:endParaRPr>
          </a:p>
        </p:txBody>
      </p:sp>
      <p:pic>
        <p:nvPicPr>
          <p:cNvPr id="3" name="Picture 2">
            <a:extLst>
              <a:ext uri="{FF2B5EF4-FFF2-40B4-BE49-F238E27FC236}">
                <a16:creationId xmlns:a16="http://schemas.microsoft.com/office/drawing/2014/main" id="{15396EB5-CF03-489D-DB96-3B4C0761EF5C}"/>
              </a:ext>
            </a:extLst>
          </p:cNvPr>
          <p:cNvPicPr>
            <a:picLocks noChangeAspect="1"/>
          </p:cNvPicPr>
          <p:nvPr/>
        </p:nvPicPr>
        <p:blipFill>
          <a:blip r:embed="rId3"/>
          <a:stretch>
            <a:fillRect/>
          </a:stretch>
        </p:blipFill>
        <p:spPr>
          <a:xfrm>
            <a:off x="623263" y="1879600"/>
            <a:ext cx="10530751" cy="4978400"/>
          </a:xfrm>
          <a:prstGeom prst="rect">
            <a:avLst/>
          </a:prstGeom>
          <a:ln w="6350">
            <a:solidFill>
              <a:schemeClr val="tx1"/>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671</TotalTime>
  <Words>1207</Words>
  <Application>Microsoft Office PowerPoint</Application>
  <PresentationFormat>Custom</PresentationFormat>
  <Paragraphs>92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Wingdings 3</vt:lpstr>
      <vt:lpstr>Courier New</vt:lpstr>
      <vt:lpstr>Times New Roman</vt:lpstr>
      <vt:lpstr>Trebuchet MS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95</cp:revision>
  <dcterms:modified xsi:type="dcterms:W3CDTF">2023-02-16T20:46:54Z</dcterms:modified>
</cp:coreProperties>
</file>