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5"/>
  </p:notesMasterIdLst>
  <p:sldIdLst>
    <p:sldId id="256" r:id="rId2"/>
    <p:sldId id="258" r:id="rId3"/>
    <p:sldId id="331" r:id="rId4"/>
    <p:sldId id="333" r:id="rId5"/>
    <p:sldId id="330" r:id="rId6"/>
    <p:sldId id="553" r:id="rId7"/>
    <p:sldId id="334" r:id="rId8"/>
    <p:sldId id="554" r:id="rId9"/>
    <p:sldId id="335" r:id="rId10"/>
    <p:sldId id="555" r:id="rId11"/>
    <p:sldId id="551" r:id="rId12"/>
    <p:sldId id="552" r:id="rId13"/>
    <p:sldId id="336" r:id="rId14"/>
    <p:sldId id="340" r:id="rId15"/>
    <p:sldId id="557" r:id="rId16"/>
    <p:sldId id="558" r:id="rId17"/>
    <p:sldId id="559" r:id="rId18"/>
    <p:sldId id="556" r:id="rId19"/>
    <p:sldId id="560" r:id="rId20"/>
    <p:sldId id="561" r:id="rId21"/>
    <p:sldId id="563" r:id="rId22"/>
    <p:sldId id="564" r:id="rId23"/>
    <p:sldId id="562" r:id="rId24"/>
    <p:sldId id="565" r:id="rId25"/>
    <p:sldId id="566" r:id="rId26"/>
    <p:sldId id="568" r:id="rId27"/>
    <p:sldId id="569" r:id="rId28"/>
    <p:sldId id="570" r:id="rId29"/>
    <p:sldId id="571" r:id="rId30"/>
    <p:sldId id="572" r:id="rId31"/>
    <p:sldId id="574" r:id="rId32"/>
    <p:sldId id="533" r:id="rId33"/>
    <p:sldId id="547" r:id="rId34"/>
  </p:sldIdLst>
  <p:sldSz cx="11998325" cy="7559675"/>
  <p:notesSz cx="7559675" cy="10691813"/>
  <p:embeddedFontLst>
    <p:embeddedFont>
      <p:font typeface="Consolas" panose="020B0609020204030204" pitchFamily="49" charset="0"/>
      <p:regular r:id="rId36"/>
      <p:bold r:id="rId37"/>
      <p:italic r:id="rId38"/>
      <p:boldItalic r:id="rId39"/>
    </p:embeddedFont>
    <p:embeddedFont>
      <p:font typeface="Trebuchet MS" panose="020B0603020202020204" pitchFamily="34" charset="0"/>
      <p:regular r:id="rId40"/>
      <p:bold r:id="rId41"/>
      <p:italic r:id="rId42"/>
      <p:boldItalic r:id="rId43"/>
    </p:embeddedFont>
    <p:embeddedFont>
      <p:font typeface="Wingdings 3" panose="05040102010807070707" pitchFamily="18" charset="2"/>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83D3A-BA2A-46CF-B3A8-265199FE14F1}" type="doc">
      <dgm:prSet loTypeId="urn:microsoft.com/office/officeart/2008/layout/VerticalCurvedList" loCatId="list" qsTypeId="urn:microsoft.com/office/officeart/2005/8/quickstyle/3d2" qsCatId="3D" csTypeId="urn:microsoft.com/office/officeart/2005/8/colors/accent1_2" csCatId="accent1" phldr="1"/>
      <dgm:spPr/>
      <dgm:t>
        <a:bodyPr/>
        <a:lstStyle/>
        <a:p>
          <a:endParaRPr lang="en-US"/>
        </a:p>
      </dgm:t>
    </dgm:pt>
    <dgm:pt modelId="{9A9708A3-EE05-4732-98AC-A6849EFE007F}">
      <dgm:prSet phldrT="[Text]"/>
      <dgm:spPr/>
      <dgm:t>
        <a:bodyPr/>
        <a:lstStyle/>
        <a:p>
          <a:pPr>
            <a:buFont typeface="Arial" panose="020B0604020202020204" pitchFamily="34" charset="0"/>
            <a:buChar char="•"/>
          </a:pPr>
          <a:r>
            <a:rPr lang="en-US">
              <a:effectLst/>
              <a:latin typeface="Times New Roman" panose="02020603050405020304" pitchFamily="18" charset="0"/>
              <a:ea typeface="+mn-ea"/>
              <a:cs typeface="Times New Roman" panose="02020603050405020304" pitchFamily="18" charset="0"/>
            </a:rPr>
            <a:t>Code First</a:t>
          </a:r>
          <a:endParaRPr lang="en-US" dirty="0"/>
        </a:p>
      </dgm:t>
    </dgm:pt>
    <dgm:pt modelId="{F0A2D4A8-0FA8-486B-BA3A-0C7BCD6F72B3}" type="parTrans" cxnId="{C6FEF57A-E7DA-4C8C-B945-3841E38E7F23}">
      <dgm:prSet/>
      <dgm:spPr/>
      <dgm:t>
        <a:bodyPr/>
        <a:lstStyle/>
        <a:p>
          <a:endParaRPr lang="en-US"/>
        </a:p>
      </dgm:t>
    </dgm:pt>
    <dgm:pt modelId="{972BCD6A-238D-4BF8-86B0-E87D09162616}" type="sibTrans" cxnId="{C6FEF57A-E7DA-4C8C-B945-3841E38E7F23}">
      <dgm:prSet/>
      <dgm:spPr/>
      <dgm:t>
        <a:bodyPr/>
        <a:lstStyle/>
        <a:p>
          <a:endParaRPr lang="en-US"/>
        </a:p>
      </dgm:t>
    </dgm:pt>
    <dgm:pt modelId="{599E931E-BCF8-449D-9BF2-539787D79914}">
      <dgm:prSet/>
      <dgm:spPr/>
      <dgm:t>
        <a:bodyPr/>
        <a:lstStyle/>
        <a:p>
          <a:r>
            <a:rPr lang="en-US" dirty="0">
              <a:effectLst/>
              <a:latin typeface="Times New Roman" panose="02020603050405020304" pitchFamily="18" charset="0"/>
              <a:ea typeface="+mn-ea"/>
              <a:cs typeface="Times New Roman" panose="02020603050405020304" pitchFamily="18" charset="0"/>
            </a:rPr>
            <a:t>Database First</a:t>
          </a:r>
        </a:p>
      </dgm:t>
    </dgm:pt>
    <dgm:pt modelId="{53701B2F-2D8A-4D41-A777-8D14E8BFA41E}" type="parTrans" cxnId="{3B352046-E06B-422E-B232-C138B8FFDF69}">
      <dgm:prSet/>
      <dgm:spPr/>
      <dgm:t>
        <a:bodyPr/>
        <a:lstStyle/>
        <a:p>
          <a:endParaRPr lang="en-US"/>
        </a:p>
      </dgm:t>
    </dgm:pt>
    <dgm:pt modelId="{290AA05E-A388-44E3-912E-7841818B24C1}" type="sibTrans" cxnId="{3B352046-E06B-422E-B232-C138B8FFDF69}">
      <dgm:prSet/>
      <dgm:spPr/>
      <dgm:t>
        <a:bodyPr/>
        <a:lstStyle/>
        <a:p>
          <a:endParaRPr lang="en-US"/>
        </a:p>
      </dgm:t>
    </dgm:pt>
    <dgm:pt modelId="{16FD4A28-3C6D-4A5A-977B-876D65293443}" type="pres">
      <dgm:prSet presAssocID="{32883D3A-BA2A-46CF-B3A8-265199FE14F1}" presName="Name0" presStyleCnt="0">
        <dgm:presLayoutVars>
          <dgm:chMax val="7"/>
          <dgm:chPref val="7"/>
          <dgm:dir/>
        </dgm:presLayoutVars>
      </dgm:prSet>
      <dgm:spPr/>
    </dgm:pt>
    <dgm:pt modelId="{00BAA735-DAD7-4396-B56F-B4B9A65AD069}" type="pres">
      <dgm:prSet presAssocID="{32883D3A-BA2A-46CF-B3A8-265199FE14F1}" presName="Name1" presStyleCnt="0"/>
      <dgm:spPr/>
    </dgm:pt>
    <dgm:pt modelId="{4ECA39CA-03AD-4AD9-AF72-E1293F69ECE5}" type="pres">
      <dgm:prSet presAssocID="{32883D3A-BA2A-46CF-B3A8-265199FE14F1}" presName="cycle" presStyleCnt="0"/>
      <dgm:spPr/>
    </dgm:pt>
    <dgm:pt modelId="{0195E2BB-60CF-4B28-9F69-640C13E19C16}" type="pres">
      <dgm:prSet presAssocID="{32883D3A-BA2A-46CF-B3A8-265199FE14F1}" presName="srcNode" presStyleLbl="node1" presStyleIdx="0" presStyleCnt="2"/>
      <dgm:spPr/>
    </dgm:pt>
    <dgm:pt modelId="{F5721946-448C-4518-AC42-88629849B230}" type="pres">
      <dgm:prSet presAssocID="{32883D3A-BA2A-46CF-B3A8-265199FE14F1}" presName="conn" presStyleLbl="parChTrans1D2" presStyleIdx="0" presStyleCnt="1"/>
      <dgm:spPr/>
    </dgm:pt>
    <dgm:pt modelId="{00B986AA-F478-40A6-9262-B3EF8543BBD8}" type="pres">
      <dgm:prSet presAssocID="{32883D3A-BA2A-46CF-B3A8-265199FE14F1}" presName="extraNode" presStyleLbl="node1" presStyleIdx="0" presStyleCnt="2"/>
      <dgm:spPr/>
    </dgm:pt>
    <dgm:pt modelId="{CA99E8A5-CAF9-4EBA-9A08-A00F697F88ED}" type="pres">
      <dgm:prSet presAssocID="{32883D3A-BA2A-46CF-B3A8-265199FE14F1}" presName="dstNode" presStyleLbl="node1" presStyleIdx="0" presStyleCnt="2"/>
      <dgm:spPr/>
    </dgm:pt>
    <dgm:pt modelId="{A4AEA283-C25E-494E-9988-45119A046A1A}" type="pres">
      <dgm:prSet presAssocID="{9A9708A3-EE05-4732-98AC-A6849EFE007F}" presName="text_1" presStyleLbl="node1" presStyleIdx="0" presStyleCnt="2">
        <dgm:presLayoutVars>
          <dgm:bulletEnabled val="1"/>
        </dgm:presLayoutVars>
      </dgm:prSet>
      <dgm:spPr/>
    </dgm:pt>
    <dgm:pt modelId="{B4144FA3-B340-4C2A-A37B-1679339A3A80}" type="pres">
      <dgm:prSet presAssocID="{9A9708A3-EE05-4732-98AC-A6849EFE007F}" presName="accent_1" presStyleCnt="0"/>
      <dgm:spPr/>
    </dgm:pt>
    <dgm:pt modelId="{40693949-C3A3-437D-8F50-A5D1A1B55005}" type="pres">
      <dgm:prSet presAssocID="{9A9708A3-EE05-4732-98AC-A6849EFE007F}" presName="accentRepeatNode" presStyleLbl="solidFgAcc1" presStyleIdx="0" presStyleCnt="2"/>
      <dgm:spPr/>
    </dgm:pt>
    <dgm:pt modelId="{AF4CE1D4-D477-4963-92A9-3163E8706AF7}" type="pres">
      <dgm:prSet presAssocID="{599E931E-BCF8-449D-9BF2-539787D79914}" presName="text_2" presStyleLbl="node1" presStyleIdx="1" presStyleCnt="2">
        <dgm:presLayoutVars>
          <dgm:bulletEnabled val="1"/>
        </dgm:presLayoutVars>
      </dgm:prSet>
      <dgm:spPr/>
    </dgm:pt>
    <dgm:pt modelId="{13E2C17F-0CBC-45C8-AA2F-BC81FD794BF4}" type="pres">
      <dgm:prSet presAssocID="{599E931E-BCF8-449D-9BF2-539787D79914}" presName="accent_2" presStyleCnt="0"/>
      <dgm:spPr/>
    </dgm:pt>
    <dgm:pt modelId="{3887D17E-9031-4496-AEAA-439AFD76D196}" type="pres">
      <dgm:prSet presAssocID="{599E931E-BCF8-449D-9BF2-539787D79914}" presName="accentRepeatNode" presStyleLbl="solidFgAcc1" presStyleIdx="1" presStyleCnt="2"/>
      <dgm:spPr/>
    </dgm:pt>
  </dgm:ptLst>
  <dgm:cxnLst>
    <dgm:cxn modelId="{3B352046-E06B-422E-B232-C138B8FFDF69}" srcId="{32883D3A-BA2A-46CF-B3A8-265199FE14F1}" destId="{599E931E-BCF8-449D-9BF2-539787D79914}" srcOrd="1" destOrd="0" parTransId="{53701B2F-2D8A-4D41-A777-8D14E8BFA41E}" sibTransId="{290AA05E-A388-44E3-912E-7841818B24C1}"/>
    <dgm:cxn modelId="{48845948-1B7B-4CFE-A5F4-A33FDF7A55E6}" type="presOf" srcId="{32883D3A-BA2A-46CF-B3A8-265199FE14F1}" destId="{16FD4A28-3C6D-4A5A-977B-876D65293443}" srcOrd="0" destOrd="0" presId="urn:microsoft.com/office/officeart/2008/layout/VerticalCurvedList"/>
    <dgm:cxn modelId="{291DFA4F-5A19-4265-8520-66FA6A568E93}" type="presOf" srcId="{599E931E-BCF8-449D-9BF2-539787D79914}" destId="{AF4CE1D4-D477-4963-92A9-3163E8706AF7}" srcOrd="0" destOrd="0" presId="urn:microsoft.com/office/officeart/2008/layout/VerticalCurvedList"/>
    <dgm:cxn modelId="{5434A556-DF01-437C-9361-B80E4E0C43AD}" type="presOf" srcId="{9A9708A3-EE05-4732-98AC-A6849EFE007F}" destId="{A4AEA283-C25E-494E-9988-45119A046A1A}" srcOrd="0" destOrd="0" presId="urn:microsoft.com/office/officeart/2008/layout/VerticalCurvedList"/>
    <dgm:cxn modelId="{C6FEF57A-E7DA-4C8C-B945-3841E38E7F23}" srcId="{32883D3A-BA2A-46CF-B3A8-265199FE14F1}" destId="{9A9708A3-EE05-4732-98AC-A6849EFE007F}" srcOrd="0" destOrd="0" parTransId="{F0A2D4A8-0FA8-486B-BA3A-0C7BCD6F72B3}" sibTransId="{972BCD6A-238D-4BF8-86B0-E87D09162616}"/>
    <dgm:cxn modelId="{024774A2-593F-4585-9B64-1F818590F78F}" type="presOf" srcId="{972BCD6A-238D-4BF8-86B0-E87D09162616}" destId="{F5721946-448C-4518-AC42-88629849B230}" srcOrd="0" destOrd="0" presId="urn:microsoft.com/office/officeart/2008/layout/VerticalCurvedList"/>
    <dgm:cxn modelId="{F10445BA-DD0D-45A6-8056-04D16F172946}" type="presParOf" srcId="{16FD4A28-3C6D-4A5A-977B-876D65293443}" destId="{00BAA735-DAD7-4396-B56F-B4B9A65AD069}" srcOrd="0" destOrd="0" presId="urn:microsoft.com/office/officeart/2008/layout/VerticalCurvedList"/>
    <dgm:cxn modelId="{F03DEC59-B40F-4A28-9F36-BDE6886BEC6E}" type="presParOf" srcId="{00BAA735-DAD7-4396-B56F-B4B9A65AD069}" destId="{4ECA39CA-03AD-4AD9-AF72-E1293F69ECE5}" srcOrd="0" destOrd="0" presId="urn:microsoft.com/office/officeart/2008/layout/VerticalCurvedList"/>
    <dgm:cxn modelId="{1C10DA46-2C67-4649-9711-D802120EFCB7}" type="presParOf" srcId="{4ECA39CA-03AD-4AD9-AF72-E1293F69ECE5}" destId="{0195E2BB-60CF-4B28-9F69-640C13E19C16}" srcOrd="0" destOrd="0" presId="urn:microsoft.com/office/officeart/2008/layout/VerticalCurvedList"/>
    <dgm:cxn modelId="{5DD4B1C9-1AB0-4616-A7E2-4DB3ADF6181C}" type="presParOf" srcId="{4ECA39CA-03AD-4AD9-AF72-E1293F69ECE5}" destId="{F5721946-448C-4518-AC42-88629849B230}" srcOrd="1" destOrd="0" presId="urn:microsoft.com/office/officeart/2008/layout/VerticalCurvedList"/>
    <dgm:cxn modelId="{64BDD6CE-F1D3-4A57-8712-977B7D5E5B00}" type="presParOf" srcId="{4ECA39CA-03AD-4AD9-AF72-E1293F69ECE5}" destId="{00B986AA-F478-40A6-9262-B3EF8543BBD8}" srcOrd="2" destOrd="0" presId="urn:microsoft.com/office/officeart/2008/layout/VerticalCurvedList"/>
    <dgm:cxn modelId="{668BA121-0A6E-4C1D-9F4B-775542121F9E}" type="presParOf" srcId="{4ECA39CA-03AD-4AD9-AF72-E1293F69ECE5}" destId="{CA99E8A5-CAF9-4EBA-9A08-A00F697F88ED}" srcOrd="3" destOrd="0" presId="urn:microsoft.com/office/officeart/2008/layout/VerticalCurvedList"/>
    <dgm:cxn modelId="{F0DCDB3D-6B97-4ECD-AB44-AB57D44369A7}" type="presParOf" srcId="{00BAA735-DAD7-4396-B56F-B4B9A65AD069}" destId="{A4AEA283-C25E-494E-9988-45119A046A1A}" srcOrd="1" destOrd="0" presId="urn:microsoft.com/office/officeart/2008/layout/VerticalCurvedList"/>
    <dgm:cxn modelId="{EC4910E7-8A8F-45CF-AC0F-5FF54945AC8F}" type="presParOf" srcId="{00BAA735-DAD7-4396-B56F-B4B9A65AD069}" destId="{B4144FA3-B340-4C2A-A37B-1679339A3A80}" srcOrd="2" destOrd="0" presId="urn:microsoft.com/office/officeart/2008/layout/VerticalCurvedList"/>
    <dgm:cxn modelId="{E1ED4313-A023-449A-A56D-96CE91097F4B}" type="presParOf" srcId="{B4144FA3-B340-4C2A-A37B-1679339A3A80}" destId="{40693949-C3A3-437D-8F50-A5D1A1B55005}" srcOrd="0" destOrd="0" presId="urn:microsoft.com/office/officeart/2008/layout/VerticalCurvedList"/>
    <dgm:cxn modelId="{CFFD24D4-2D64-48FF-AD82-87CB2DF9B429}" type="presParOf" srcId="{00BAA735-DAD7-4396-B56F-B4B9A65AD069}" destId="{AF4CE1D4-D477-4963-92A9-3163E8706AF7}" srcOrd="3" destOrd="0" presId="urn:microsoft.com/office/officeart/2008/layout/VerticalCurvedList"/>
    <dgm:cxn modelId="{FEB2F8F8-8D2B-4A78-A8B0-397F336E6383}" type="presParOf" srcId="{00BAA735-DAD7-4396-B56F-B4B9A65AD069}" destId="{13E2C17F-0CBC-45C8-AA2F-BC81FD794BF4}" srcOrd="4" destOrd="0" presId="urn:microsoft.com/office/officeart/2008/layout/VerticalCurvedList"/>
    <dgm:cxn modelId="{763A5D3C-F703-4723-B46F-9D7EDA5F18F9}" type="presParOf" srcId="{13E2C17F-0CBC-45C8-AA2F-BC81FD794BF4}" destId="{3887D17E-9031-4496-AEAA-439AFD76D19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1B5B7-02F9-4D79-A0C8-E2E7EB16F5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D3F800C-26D5-4970-8A6B-959525310DC5}">
      <dgm:prSet phldrT="[Text]"/>
      <dgm:spPr/>
      <dgm:t>
        <a:bodyPr/>
        <a:lstStyle/>
        <a:p>
          <a:r>
            <a:rPr lang="en-US"/>
            <a:t>Membuat Model</a:t>
          </a:r>
        </a:p>
      </dgm:t>
    </dgm:pt>
    <dgm:pt modelId="{A4D74921-12C3-468D-A88E-D673DB905DB2}" type="parTrans" cxnId="{808320D2-A01D-4DFF-9D24-87E554563BB3}">
      <dgm:prSet/>
      <dgm:spPr/>
      <dgm:t>
        <a:bodyPr/>
        <a:lstStyle/>
        <a:p>
          <a:endParaRPr lang="en-US"/>
        </a:p>
      </dgm:t>
    </dgm:pt>
    <dgm:pt modelId="{536C6A1A-389D-4A9F-8B36-55723FD0CFCA}" type="sibTrans" cxnId="{808320D2-A01D-4DFF-9D24-87E554563BB3}">
      <dgm:prSet/>
      <dgm:spPr/>
      <dgm:t>
        <a:bodyPr/>
        <a:lstStyle/>
        <a:p>
          <a:endParaRPr lang="en-US"/>
        </a:p>
      </dgm:t>
    </dgm:pt>
    <dgm:pt modelId="{3BEBC329-1419-46BB-B517-D2238D0E7A3B}">
      <dgm:prSet phldrT="[Text]"/>
      <dgm:spPr/>
      <dgm:t>
        <a:bodyPr/>
        <a:lstStyle/>
        <a:p>
          <a:r>
            <a:rPr lang="en-US"/>
            <a:t>Membuat Controller</a:t>
          </a:r>
        </a:p>
      </dgm:t>
    </dgm:pt>
    <dgm:pt modelId="{4B207C0D-699E-43E7-A680-7C0A0821701E}" type="parTrans" cxnId="{8210887C-9106-48D8-BB2A-5DB9E6874CB2}">
      <dgm:prSet/>
      <dgm:spPr/>
      <dgm:t>
        <a:bodyPr/>
        <a:lstStyle/>
        <a:p>
          <a:endParaRPr lang="en-US"/>
        </a:p>
      </dgm:t>
    </dgm:pt>
    <dgm:pt modelId="{E0953DE2-287A-4A27-8232-68054AC1813D}" type="sibTrans" cxnId="{8210887C-9106-48D8-BB2A-5DB9E6874CB2}">
      <dgm:prSet/>
      <dgm:spPr/>
      <dgm:t>
        <a:bodyPr/>
        <a:lstStyle/>
        <a:p>
          <a:endParaRPr lang="en-US"/>
        </a:p>
      </dgm:t>
    </dgm:pt>
    <dgm:pt modelId="{B7964EC7-DA60-469F-8283-DE6CEE7F8CC6}">
      <dgm:prSet phldrT="[Text]"/>
      <dgm:spPr/>
      <dgm:t>
        <a:bodyPr/>
        <a:lstStyle/>
        <a:p>
          <a:r>
            <a:rPr lang="en-US"/>
            <a:t>Membuat View</a:t>
          </a:r>
        </a:p>
      </dgm:t>
    </dgm:pt>
    <dgm:pt modelId="{EB3CFCB4-6685-4967-B69E-8C70AC68AC98}" type="parTrans" cxnId="{FF2B9C45-5C3A-4EC6-A197-1CF0D4A9D48B}">
      <dgm:prSet/>
      <dgm:spPr/>
      <dgm:t>
        <a:bodyPr/>
        <a:lstStyle/>
        <a:p>
          <a:endParaRPr lang="en-US"/>
        </a:p>
      </dgm:t>
    </dgm:pt>
    <dgm:pt modelId="{F549A752-96A6-475E-845D-155DBA8E03FF}" type="sibTrans" cxnId="{FF2B9C45-5C3A-4EC6-A197-1CF0D4A9D48B}">
      <dgm:prSet/>
      <dgm:spPr/>
      <dgm:t>
        <a:bodyPr/>
        <a:lstStyle/>
        <a:p>
          <a:endParaRPr lang="en-US"/>
        </a:p>
      </dgm:t>
    </dgm:pt>
    <dgm:pt modelId="{63B4993C-9D1C-4848-A1D6-951B79344DC8}">
      <dgm:prSet phldrT="[Text]"/>
      <dgm:spPr/>
      <dgm:t>
        <a:bodyPr/>
        <a:lstStyle/>
        <a:p>
          <a:r>
            <a:rPr lang="en-US"/>
            <a:t>Menambahkan Route</a:t>
          </a:r>
        </a:p>
      </dgm:t>
    </dgm:pt>
    <dgm:pt modelId="{527DD24F-CFAC-46BA-8B8D-D24F0B74B209}" type="parTrans" cxnId="{0D08EA61-8C49-48D2-B9B3-B155FB7F7E62}">
      <dgm:prSet/>
      <dgm:spPr/>
      <dgm:t>
        <a:bodyPr/>
        <a:lstStyle/>
        <a:p>
          <a:endParaRPr lang="en-US"/>
        </a:p>
      </dgm:t>
    </dgm:pt>
    <dgm:pt modelId="{6D29F4A4-7E2B-44BA-8767-B553FB34EDDC}" type="sibTrans" cxnId="{0D08EA61-8C49-48D2-B9B3-B155FB7F7E62}">
      <dgm:prSet/>
      <dgm:spPr/>
      <dgm:t>
        <a:bodyPr/>
        <a:lstStyle/>
        <a:p>
          <a:endParaRPr lang="en-US"/>
        </a:p>
      </dgm:t>
    </dgm:pt>
    <dgm:pt modelId="{921813FA-A89D-41F2-A643-D89CAB97424F}">
      <dgm:prSet phldrT="[Text]"/>
      <dgm:spPr/>
      <dgm:t>
        <a:bodyPr/>
        <a:lstStyle/>
        <a:p>
          <a:r>
            <a:rPr lang="en-US"/>
            <a:t>Membuat Fungsi di Controller</a:t>
          </a:r>
        </a:p>
      </dgm:t>
    </dgm:pt>
    <dgm:pt modelId="{4766D494-99C5-4122-B8E9-8BB2F37B27E4}" type="parTrans" cxnId="{958ED246-C902-4764-9CC4-23915606D5C6}">
      <dgm:prSet/>
      <dgm:spPr/>
      <dgm:t>
        <a:bodyPr/>
        <a:lstStyle/>
        <a:p>
          <a:endParaRPr lang="en-US"/>
        </a:p>
      </dgm:t>
    </dgm:pt>
    <dgm:pt modelId="{EAB24BF1-897B-40EC-BA6C-2A87065DE80B}" type="sibTrans" cxnId="{958ED246-C902-4764-9CC4-23915606D5C6}">
      <dgm:prSet/>
      <dgm:spPr/>
      <dgm:t>
        <a:bodyPr/>
        <a:lstStyle/>
        <a:p>
          <a:endParaRPr lang="en-US"/>
        </a:p>
      </dgm:t>
    </dgm:pt>
    <dgm:pt modelId="{909B3741-6234-481C-AF86-E042A978EF0F}" type="pres">
      <dgm:prSet presAssocID="{31F1B5B7-02F9-4D79-A0C8-E2E7EB16F555}" presName="linear" presStyleCnt="0">
        <dgm:presLayoutVars>
          <dgm:dir/>
          <dgm:animLvl val="lvl"/>
          <dgm:resizeHandles val="exact"/>
        </dgm:presLayoutVars>
      </dgm:prSet>
      <dgm:spPr/>
    </dgm:pt>
    <dgm:pt modelId="{F5C7D532-B41C-4EB8-B291-15ED6AB64752}" type="pres">
      <dgm:prSet presAssocID="{DD3F800C-26D5-4970-8A6B-959525310DC5}" presName="parentLin" presStyleCnt="0"/>
      <dgm:spPr/>
    </dgm:pt>
    <dgm:pt modelId="{A91F088D-3FEA-4271-9870-32C219C9CDEC}" type="pres">
      <dgm:prSet presAssocID="{DD3F800C-26D5-4970-8A6B-959525310DC5}" presName="parentLeftMargin" presStyleLbl="node1" presStyleIdx="0" presStyleCnt="5"/>
      <dgm:spPr/>
    </dgm:pt>
    <dgm:pt modelId="{FDF33CD5-6C3A-42C2-92A4-8A856C015ABF}" type="pres">
      <dgm:prSet presAssocID="{DD3F800C-26D5-4970-8A6B-959525310DC5}" presName="parentText" presStyleLbl="node1" presStyleIdx="0" presStyleCnt="5">
        <dgm:presLayoutVars>
          <dgm:chMax val="0"/>
          <dgm:bulletEnabled val="1"/>
        </dgm:presLayoutVars>
      </dgm:prSet>
      <dgm:spPr/>
    </dgm:pt>
    <dgm:pt modelId="{B13DC6AB-6524-46CD-8872-20A9C3EB03A1}" type="pres">
      <dgm:prSet presAssocID="{DD3F800C-26D5-4970-8A6B-959525310DC5}" presName="negativeSpace" presStyleCnt="0"/>
      <dgm:spPr/>
    </dgm:pt>
    <dgm:pt modelId="{CACE7F72-2A3D-4865-B997-BE719044460B}" type="pres">
      <dgm:prSet presAssocID="{DD3F800C-26D5-4970-8A6B-959525310DC5}" presName="childText" presStyleLbl="conFgAcc1" presStyleIdx="0" presStyleCnt="5">
        <dgm:presLayoutVars>
          <dgm:bulletEnabled val="1"/>
        </dgm:presLayoutVars>
      </dgm:prSet>
      <dgm:spPr/>
    </dgm:pt>
    <dgm:pt modelId="{FB5A44C0-8E98-4B9E-838E-D23432C02C53}" type="pres">
      <dgm:prSet presAssocID="{536C6A1A-389D-4A9F-8B36-55723FD0CFCA}" presName="spaceBetweenRectangles" presStyleCnt="0"/>
      <dgm:spPr/>
    </dgm:pt>
    <dgm:pt modelId="{71BF7B40-3093-42A9-8D98-0914F79183AE}" type="pres">
      <dgm:prSet presAssocID="{3BEBC329-1419-46BB-B517-D2238D0E7A3B}" presName="parentLin" presStyleCnt="0"/>
      <dgm:spPr/>
    </dgm:pt>
    <dgm:pt modelId="{A4CA6418-9AC2-4488-A9E0-1305048219ED}" type="pres">
      <dgm:prSet presAssocID="{3BEBC329-1419-46BB-B517-D2238D0E7A3B}" presName="parentLeftMargin" presStyleLbl="node1" presStyleIdx="0" presStyleCnt="5"/>
      <dgm:spPr/>
    </dgm:pt>
    <dgm:pt modelId="{26B65C8F-8081-43F4-B958-1871C9BBDC41}" type="pres">
      <dgm:prSet presAssocID="{3BEBC329-1419-46BB-B517-D2238D0E7A3B}" presName="parentText" presStyleLbl="node1" presStyleIdx="1" presStyleCnt="5">
        <dgm:presLayoutVars>
          <dgm:chMax val="0"/>
          <dgm:bulletEnabled val="1"/>
        </dgm:presLayoutVars>
      </dgm:prSet>
      <dgm:spPr/>
    </dgm:pt>
    <dgm:pt modelId="{1F91771A-FD50-4610-9103-43AA13DFA75A}" type="pres">
      <dgm:prSet presAssocID="{3BEBC329-1419-46BB-B517-D2238D0E7A3B}" presName="negativeSpace" presStyleCnt="0"/>
      <dgm:spPr/>
    </dgm:pt>
    <dgm:pt modelId="{F2D996BD-F8DE-4AA8-AE96-0A443C701B37}" type="pres">
      <dgm:prSet presAssocID="{3BEBC329-1419-46BB-B517-D2238D0E7A3B}" presName="childText" presStyleLbl="conFgAcc1" presStyleIdx="1" presStyleCnt="5">
        <dgm:presLayoutVars>
          <dgm:bulletEnabled val="1"/>
        </dgm:presLayoutVars>
      </dgm:prSet>
      <dgm:spPr/>
    </dgm:pt>
    <dgm:pt modelId="{DDFA37CE-BA72-44E3-88A4-EC72BDEE5C1A}" type="pres">
      <dgm:prSet presAssocID="{E0953DE2-287A-4A27-8232-68054AC1813D}" presName="spaceBetweenRectangles" presStyleCnt="0"/>
      <dgm:spPr/>
    </dgm:pt>
    <dgm:pt modelId="{31B7F3A5-74EA-45E8-B437-0BA31F75B3BD}" type="pres">
      <dgm:prSet presAssocID="{921813FA-A89D-41F2-A643-D89CAB97424F}" presName="parentLin" presStyleCnt="0"/>
      <dgm:spPr/>
    </dgm:pt>
    <dgm:pt modelId="{C509CBA5-D861-439D-9189-C559B9530F22}" type="pres">
      <dgm:prSet presAssocID="{921813FA-A89D-41F2-A643-D89CAB97424F}" presName="parentLeftMargin" presStyleLbl="node1" presStyleIdx="1" presStyleCnt="5"/>
      <dgm:spPr/>
    </dgm:pt>
    <dgm:pt modelId="{6A17575D-6004-403D-8261-02523CBCE386}" type="pres">
      <dgm:prSet presAssocID="{921813FA-A89D-41F2-A643-D89CAB97424F}" presName="parentText" presStyleLbl="node1" presStyleIdx="2" presStyleCnt="5">
        <dgm:presLayoutVars>
          <dgm:chMax val="0"/>
          <dgm:bulletEnabled val="1"/>
        </dgm:presLayoutVars>
      </dgm:prSet>
      <dgm:spPr/>
    </dgm:pt>
    <dgm:pt modelId="{A4A7BE1E-CCF7-4548-B9E4-0D190BAED220}" type="pres">
      <dgm:prSet presAssocID="{921813FA-A89D-41F2-A643-D89CAB97424F}" presName="negativeSpace" presStyleCnt="0"/>
      <dgm:spPr/>
    </dgm:pt>
    <dgm:pt modelId="{6E65F69E-E5AB-4E81-BB05-0526C82AD2C5}" type="pres">
      <dgm:prSet presAssocID="{921813FA-A89D-41F2-A643-D89CAB97424F}" presName="childText" presStyleLbl="conFgAcc1" presStyleIdx="2" presStyleCnt="5">
        <dgm:presLayoutVars>
          <dgm:bulletEnabled val="1"/>
        </dgm:presLayoutVars>
      </dgm:prSet>
      <dgm:spPr/>
    </dgm:pt>
    <dgm:pt modelId="{158295A3-B885-45DF-A773-B04EBAA5430D}" type="pres">
      <dgm:prSet presAssocID="{EAB24BF1-897B-40EC-BA6C-2A87065DE80B}" presName="spaceBetweenRectangles" presStyleCnt="0"/>
      <dgm:spPr/>
    </dgm:pt>
    <dgm:pt modelId="{13E3E946-E32A-4979-A6F2-A7B28930C118}" type="pres">
      <dgm:prSet presAssocID="{B7964EC7-DA60-469F-8283-DE6CEE7F8CC6}" presName="parentLin" presStyleCnt="0"/>
      <dgm:spPr/>
    </dgm:pt>
    <dgm:pt modelId="{D22E665C-0241-47C8-A8A6-56CB86927514}" type="pres">
      <dgm:prSet presAssocID="{B7964EC7-DA60-469F-8283-DE6CEE7F8CC6}" presName="parentLeftMargin" presStyleLbl="node1" presStyleIdx="2" presStyleCnt="5"/>
      <dgm:spPr/>
    </dgm:pt>
    <dgm:pt modelId="{92A38C24-0751-4F7C-ACDA-CF12E0B5AF52}" type="pres">
      <dgm:prSet presAssocID="{B7964EC7-DA60-469F-8283-DE6CEE7F8CC6}" presName="parentText" presStyleLbl="node1" presStyleIdx="3" presStyleCnt="5">
        <dgm:presLayoutVars>
          <dgm:chMax val="0"/>
          <dgm:bulletEnabled val="1"/>
        </dgm:presLayoutVars>
      </dgm:prSet>
      <dgm:spPr/>
    </dgm:pt>
    <dgm:pt modelId="{21C2C04D-699D-4A10-98FB-5B89D6AB1A9A}" type="pres">
      <dgm:prSet presAssocID="{B7964EC7-DA60-469F-8283-DE6CEE7F8CC6}" presName="negativeSpace" presStyleCnt="0"/>
      <dgm:spPr/>
    </dgm:pt>
    <dgm:pt modelId="{3FD66A8D-A387-488E-ADB8-A6159F2C1A96}" type="pres">
      <dgm:prSet presAssocID="{B7964EC7-DA60-469F-8283-DE6CEE7F8CC6}" presName="childText" presStyleLbl="conFgAcc1" presStyleIdx="3" presStyleCnt="5">
        <dgm:presLayoutVars>
          <dgm:bulletEnabled val="1"/>
        </dgm:presLayoutVars>
      </dgm:prSet>
      <dgm:spPr/>
    </dgm:pt>
    <dgm:pt modelId="{2320CC7C-74A9-427A-922E-AD7D2BE8AAB3}" type="pres">
      <dgm:prSet presAssocID="{F549A752-96A6-475E-845D-155DBA8E03FF}" presName="spaceBetweenRectangles" presStyleCnt="0"/>
      <dgm:spPr/>
    </dgm:pt>
    <dgm:pt modelId="{790F58F1-108F-4B89-AB7F-D88AC18C8097}" type="pres">
      <dgm:prSet presAssocID="{63B4993C-9D1C-4848-A1D6-951B79344DC8}" presName="parentLin" presStyleCnt="0"/>
      <dgm:spPr/>
    </dgm:pt>
    <dgm:pt modelId="{21AFCE5B-F1FE-4596-B534-83BC3E9CF1E9}" type="pres">
      <dgm:prSet presAssocID="{63B4993C-9D1C-4848-A1D6-951B79344DC8}" presName="parentLeftMargin" presStyleLbl="node1" presStyleIdx="3" presStyleCnt="5"/>
      <dgm:spPr/>
    </dgm:pt>
    <dgm:pt modelId="{6A506990-EE67-40E0-9224-54D6247883FC}" type="pres">
      <dgm:prSet presAssocID="{63B4993C-9D1C-4848-A1D6-951B79344DC8}" presName="parentText" presStyleLbl="node1" presStyleIdx="4" presStyleCnt="5">
        <dgm:presLayoutVars>
          <dgm:chMax val="0"/>
          <dgm:bulletEnabled val="1"/>
        </dgm:presLayoutVars>
      </dgm:prSet>
      <dgm:spPr/>
    </dgm:pt>
    <dgm:pt modelId="{77551D51-AC5B-4766-9455-85BD799FA65F}" type="pres">
      <dgm:prSet presAssocID="{63B4993C-9D1C-4848-A1D6-951B79344DC8}" presName="negativeSpace" presStyleCnt="0"/>
      <dgm:spPr/>
    </dgm:pt>
    <dgm:pt modelId="{FEAA9CD4-B63C-4EB2-87E8-57B32FCE701F}" type="pres">
      <dgm:prSet presAssocID="{63B4993C-9D1C-4848-A1D6-951B79344DC8}" presName="childText" presStyleLbl="conFgAcc1" presStyleIdx="4" presStyleCnt="5">
        <dgm:presLayoutVars>
          <dgm:bulletEnabled val="1"/>
        </dgm:presLayoutVars>
      </dgm:prSet>
      <dgm:spPr/>
    </dgm:pt>
  </dgm:ptLst>
  <dgm:cxnLst>
    <dgm:cxn modelId="{84E67B12-49D3-467B-9FBB-2FE04EEA8862}" type="presOf" srcId="{921813FA-A89D-41F2-A643-D89CAB97424F}" destId="{6A17575D-6004-403D-8261-02523CBCE386}" srcOrd="1" destOrd="0" presId="urn:microsoft.com/office/officeart/2005/8/layout/list1"/>
    <dgm:cxn modelId="{B5FF4615-1901-408D-8352-47141365852F}" type="presOf" srcId="{DD3F800C-26D5-4970-8A6B-959525310DC5}" destId="{A91F088D-3FEA-4271-9870-32C219C9CDEC}" srcOrd="0" destOrd="0" presId="urn:microsoft.com/office/officeart/2005/8/layout/list1"/>
    <dgm:cxn modelId="{1241B825-1E7B-4F00-8FAC-8C92CB521309}" type="presOf" srcId="{3BEBC329-1419-46BB-B517-D2238D0E7A3B}" destId="{26B65C8F-8081-43F4-B958-1871C9BBDC41}" srcOrd="1" destOrd="0" presId="urn:microsoft.com/office/officeart/2005/8/layout/list1"/>
    <dgm:cxn modelId="{2760EF32-CB49-4901-91B9-2B205F884300}" type="presOf" srcId="{B7964EC7-DA60-469F-8283-DE6CEE7F8CC6}" destId="{D22E665C-0241-47C8-A8A6-56CB86927514}" srcOrd="0" destOrd="0" presId="urn:microsoft.com/office/officeart/2005/8/layout/list1"/>
    <dgm:cxn modelId="{F0CDCF33-65DC-4610-99CC-D2564F168517}" type="presOf" srcId="{31F1B5B7-02F9-4D79-A0C8-E2E7EB16F555}" destId="{909B3741-6234-481C-AF86-E042A978EF0F}" srcOrd="0" destOrd="0" presId="urn:microsoft.com/office/officeart/2005/8/layout/list1"/>
    <dgm:cxn modelId="{C1CABC3A-3E51-4BD8-AB43-5AB482C2FA06}" type="presOf" srcId="{63B4993C-9D1C-4848-A1D6-951B79344DC8}" destId="{21AFCE5B-F1FE-4596-B534-83BC3E9CF1E9}" srcOrd="0" destOrd="0" presId="urn:microsoft.com/office/officeart/2005/8/layout/list1"/>
    <dgm:cxn modelId="{0D08EA61-8C49-48D2-B9B3-B155FB7F7E62}" srcId="{31F1B5B7-02F9-4D79-A0C8-E2E7EB16F555}" destId="{63B4993C-9D1C-4848-A1D6-951B79344DC8}" srcOrd="4" destOrd="0" parTransId="{527DD24F-CFAC-46BA-8B8D-D24F0B74B209}" sibTransId="{6D29F4A4-7E2B-44BA-8767-B553FB34EDDC}"/>
    <dgm:cxn modelId="{8200A942-9C51-4996-877D-BFB1BBF4F0B3}" type="presOf" srcId="{3BEBC329-1419-46BB-B517-D2238D0E7A3B}" destId="{A4CA6418-9AC2-4488-A9E0-1305048219ED}" srcOrd="0" destOrd="0" presId="urn:microsoft.com/office/officeart/2005/8/layout/list1"/>
    <dgm:cxn modelId="{FF2B9C45-5C3A-4EC6-A197-1CF0D4A9D48B}" srcId="{31F1B5B7-02F9-4D79-A0C8-E2E7EB16F555}" destId="{B7964EC7-DA60-469F-8283-DE6CEE7F8CC6}" srcOrd="3" destOrd="0" parTransId="{EB3CFCB4-6685-4967-B69E-8C70AC68AC98}" sibTransId="{F549A752-96A6-475E-845D-155DBA8E03FF}"/>
    <dgm:cxn modelId="{958ED246-C902-4764-9CC4-23915606D5C6}" srcId="{31F1B5B7-02F9-4D79-A0C8-E2E7EB16F555}" destId="{921813FA-A89D-41F2-A643-D89CAB97424F}" srcOrd="2" destOrd="0" parTransId="{4766D494-99C5-4122-B8E9-8BB2F37B27E4}" sibTransId="{EAB24BF1-897B-40EC-BA6C-2A87065DE80B}"/>
    <dgm:cxn modelId="{8210887C-9106-48D8-BB2A-5DB9E6874CB2}" srcId="{31F1B5B7-02F9-4D79-A0C8-E2E7EB16F555}" destId="{3BEBC329-1419-46BB-B517-D2238D0E7A3B}" srcOrd="1" destOrd="0" parTransId="{4B207C0D-699E-43E7-A680-7C0A0821701E}" sibTransId="{E0953DE2-287A-4A27-8232-68054AC1813D}"/>
    <dgm:cxn modelId="{CDBEC97D-610D-47E2-9FCF-1F0A1BE4E540}" type="presOf" srcId="{63B4993C-9D1C-4848-A1D6-951B79344DC8}" destId="{6A506990-EE67-40E0-9224-54D6247883FC}" srcOrd="1" destOrd="0" presId="urn:microsoft.com/office/officeart/2005/8/layout/list1"/>
    <dgm:cxn modelId="{E695CCA5-678A-4249-A5C9-EA438903DFF1}" type="presOf" srcId="{B7964EC7-DA60-469F-8283-DE6CEE7F8CC6}" destId="{92A38C24-0751-4F7C-ACDA-CF12E0B5AF52}" srcOrd="1" destOrd="0" presId="urn:microsoft.com/office/officeart/2005/8/layout/list1"/>
    <dgm:cxn modelId="{1013B9AD-3F21-4EB6-B793-E9B49B9FB5C8}" type="presOf" srcId="{DD3F800C-26D5-4970-8A6B-959525310DC5}" destId="{FDF33CD5-6C3A-42C2-92A4-8A856C015ABF}" srcOrd="1" destOrd="0" presId="urn:microsoft.com/office/officeart/2005/8/layout/list1"/>
    <dgm:cxn modelId="{4CDD52BC-407B-4E14-AF38-45571182FE32}" type="presOf" srcId="{921813FA-A89D-41F2-A643-D89CAB97424F}" destId="{C509CBA5-D861-439D-9189-C559B9530F22}" srcOrd="0" destOrd="0" presId="urn:microsoft.com/office/officeart/2005/8/layout/list1"/>
    <dgm:cxn modelId="{808320D2-A01D-4DFF-9D24-87E554563BB3}" srcId="{31F1B5B7-02F9-4D79-A0C8-E2E7EB16F555}" destId="{DD3F800C-26D5-4970-8A6B-959525310DC5}" srcOrd="0" destOrd="0" parTransId="{A4D74921-12C3-468D-A88E-D673DB905DB2}" sibTransId="{536C6A1A-389D-4A9F-8B36-55723FD0CFCA}"/>
    <dgm:cxn modelId="{29A5CC91-C832-4178-965A-54B098A9CEDF}" type="presParOf" srcId="{909B3741-6234-481C-AF86-E042A978EF0F}" destId="{F5C7D532-B41C-4EB8-B291-15ED6AB64752}" srcOrd="0" destOrd="0" presId="urn:microsoft.com/office/officeart/2005/8/layout/list1"/>
    <dgm:cxn modelId="{1192C65B-C630-409B-A04D-051E5134E48A}" type="presParOf" srcId="{F5C7D532-B41C-4EB8-B291-15ED6AB64752}" destId="{A91F088D-3FEA-4271-9870-32C219C9CDEC}" srcOrd="0" destOrd="0" presId="urn:microsoft.com/office/officeart/2005/8/layout/list1"/>
    <dgm:cxn modelId="{F1413601-B6A0-4CE3-A593-F9A0AA677184}" type="presParOf" srcId="{F5C7D532-B41C-4EB8-B291-15ED6AB64752}" destId="{FDF33CD5-6C3A-42C2-92A4-8A856C015ABF}" srcOrd="1" destOrd="0" presId="urn:microsoft.com/office/officeart/2005/8/layout/list1"/>
    <dgm:cxn modelId="{E0F01CF9-E53A-4BB1-BAD0-2CDC68AE7AF9}" type="presParOf" srcId="{909B3741-6234-481C-AF86-E042A978EF0F}" destId="{B13DC6AB-6524-46CD-8872-20A9C3EB03A1}" srcOrd="1" destOrd="0" presId="urn:microsoft.com/office/officeart/2005/8/layout/list1"/>
    <dgm:cxn modelId="{2D9896C5-62F9-4676-9FD6-BE23498F65F5}" type="presParOf" srcId="{909B3741-6234-481C-AF86-E042A978EF0F}" destId="{CACE7F72-2A3D-4865-B997-BE719044460B}" srcOrd="2" destOrd="0" presId="urn:microsoft.com/office/officeart/2005/8/layout/list1"/>
    <dgm:cxn modelId="{6C40D25F-FFAE-43B6-87B3-D43C939C55BB}" type="presParOf" srcId="{909B3741-6234-481C-AF86-E042A978EF0F}" destId="{FB5A44C0-8E98-4B9E-838E-D23432C02C53}" srcOrd="3" destOrd="0" presId="urn:microsoft.com/office/officeart/2005/8/layout/list1"/>
    <dgm:cxn modelId="{4E45AD69-8A55-417F-8BAF-B70CD153DB2D}" type="presParOf" srcId="{909B3741-6234-481C-AF86-E042A978EF0F}" destId="{71BF7B40-3093-42A9-8D98-0914F79183AE}" srcOrd="4" destOrd="0" presId="urn:microsoft.com/office/officeart/2005/8/layout/list1"/>
    <dgm:cxn modelId="{ED9AC7FA-9951-4B36-8D60-8FB834FBACAE}" type="presParOf" srcId="{71BF7B40-3093-42A9-8D98-0914F79183AE}" destId="{A4CA6418-9AC2-4488-A9E0-1305048219ED}" srcOrd="0" destOrd="0" presId="urn:microsoft.com/office/officeart/2005/8/layout/list1"/>
    <dgm:cxn modelId="{591544EB-A473-47C8-AB43-25B9CAF77CB3}" type="presParOf" srcId="{71BF7B40-3093-42A9-8D98-0914F79183AE}" destId="{26B65C8F-8081-43F4-B958-1871C9BBDC41}" srcOrd="1" destOrd="0" presId="urn:microsoft.com/office/officeart/2005/8/layout/list1"/>
    <dgm:cxn modelId="{A98016C3-363C-4B1D-892B-8C542B246387}" type="presParOf" srcId="{909B3741-6234-481C-AF86-E042A978EF0F}" destId="{1F91771A-FD50-4610-9103-43AA13DFA75A}" srcOrd="5" destOrd="0" presId="urn:microsoft.com/office/officeart/2005/8/layout/list1"/>
    <dgm:cxn modelId="{1BBE8B6C-DC7B-4713-869C-DFB5679D62D4}" type="presParOf" srcId="{909B3741-6234-481C-AF86-E042A978EF0F}" destId="{F2D996BD-F8DE-4AA8-AE96-0A443C701B37}" srcOrd="6" destOrd="0" presId="urn:microsoft.com/office/officeart/2005/8/layout/list1"/>
    <dgm:cxn modelId="{7C76DD13-4BAB-40C5-9556-BDCCB77117D9}" type="presParOf" srcId="{909B3741-6234-481C-AF86-E042A978EF0F}" destId="{DDFA37CE-BA72-44E3-88A4-EC72BDEE5C1A}" srcOrd="7" destOrd="0" presId="urn:microsoft.com/office/officeart/2005/8/layout/list1"/>
    <dgm:cxn modelId="{98E24FBC-E116-4B39-AF84-945019AD1749}" type="presParOf" srcId="{909B3741-6234-481C-AF86-E042A978EF0F}" destId="{31B7F3A5-74EA-45E8-B437-0BA31F75B3BD}" srcOrd="8" destOrd="0" presId="urn:microsoft.com/office/officeart/2005/8/layout/list1"/>
    <dgm:cxn modelId="{4FFBCE9D-9B6E-454F-9767-C261C00932C1}" type="presParOf" srcId="{31B7F3A5-74EA-45E8-B437-0BA31F75B3BD}" destId="{C509CBA5-D861-439D-9189-C559B9530F22}" srcOrd="0" destOrd="0" presId="urn:microsoft.com/office/officeart/2005/8/layout/list1"/>
    <dgm:cxn modelId="{C2B3ACE8-B2AA-446A-80C6-E3C51F76B969}" type="presParOf" srcId="{31B7F3A5-74EA-45E8-B437-0BA31F75B3BD}" destId="{6A17575D-6004-403D-8261-02523CBCE386}" srcOrd="1" destOrd="0" presId="urn:microsoft.com/office/officeart/2005/8/layout/list1"/>
    <dgm:cxn modelId="{767CDD81-7387-455D-AB1B-71EB9520F951}" type="presParOf" srcId="{909B3741-6234-481C-AF86-E042A978EF0F}" destId="{A4A7BE1E-CCF7-4548-B9E4-0D190BAED220}" srcOrd="9" destOrd="0" presId="urn:microsoft.com/office/officeart/2005/8/layout/list1"/>
    <dgm:cxn modelId="{C1B9EDF7-7AA1-4FDA-852C-D7758D28BCD0}" type="presParOf" srcId="{909B3741-6234-481C-AF86-E042A978EF0F}" destId="{6E65F69E-E5AB-4E81-BB05-0526C82AD2C5}" srcOrd="10" destOrd="0" presId="urn:microsoft.com/office/officeart/2005/8/layout/list1"/>
    <dgm:cxn modelId="{CF491BA2-5E33-4AAF-A050-859DF9A04835}" type="presParOf" srcId="{909B3741-6234-481C-AF86-E042A978EF0F}" destId="{158295A3-B885-45DF-A773-B04EBAA5430D}" srcOrd="11" destOrd="0" presId="urn:microsoft.com/office/officeart/2005/8/layout/list1"/>
    <dgm:cxn modelId="{10D74D9D-ADDA-48E8-8D5C-D30B32FB65C9}" type="presParOf" srcId="{909B3741-6234-481C-AF86-E042A978EF0F}" destId="{13E3E946-E32A-4979-A6F2-A7B28930C118}" srcOrd="12" destOrd="0" presId="urn:microsoft.com/office/officeart/2005/8/layout/list1"/>
    <dgm:cxn modelId="{B2A38AF3-57AF-4DDA-A517-48750B516736}" type="presParOf" srcId="{13E3E946-E32A-4979-A6F2-A7B28930C118}" destId="{D22E665C-0241-47C8-A8A6-56CB86927514}" srcOrd="0" destOrd="0" presId="urn:microsoft.com/office/officeart/2005/8/layout/list1"/>
    <dgm:cxn modelId="{3EB6B6B6-044F-468D-9BD5-BEB63D66BAF2}" type="presParOf" srcId="{13E3E946-E32A-4979-A6F2-A7B28930C118}" destId="{92A38C24-0751-4F7C-ACDA-CF12E0B5AF52}" srcOrd="1" destOrd="0" presId="urn:microsoft.com/office/officeart/2005/8/layout/list1"/>
    <dgm:cxn modelId="{502C1621-1CE8-4FC7-B623-F14C29A7973F}" type="presParOf" srcId="{909B3741-6234-481C-AF86-E042A978EF0F}" destId="{21C2C04D-699D-4A10-98FB-5B89D6AB1A9A}" srcOrd="13" destOrd="0" presId="urn:microsoft.com/office/officeart/2005/8/layout/list1"/>
    <dgm:cxn modelId="{615165BA-C31E-41FA-9890-777F0D3F321A}" type="presParOf" srcId="{909B3741-6234-481C-AF86-E042A978EF0F}" destId="{3FD66A8D-A387-488E-ADB8-A6159F2C1A96}" srcOrd="14" destOrd="0" presId="urn:microsoft.com/office/officeart/2005/8/layout/list1"/>
    <dgm:cxn modelId="{AF445701-7E09-4D10-B93A-02440C091136}" type="presParOf" srcId="{909B3741-6234-481C-AF86-E042A978EF0F}" destId="{2320CC7C-74A9-427A-922E-AD7D2BE8AAB3}" srcOrd="15" destOrd="0" presId="urn:microsoft.com/office/officeart/2005/8/layout/list1"/>
    <dgm:cxn modelId="{55CDDBF9-B7CE-459C-9C45-B39EA9EA32A7}" type="presParOf" srcId="{909B3741-6234-481C-AF86-E042A978EF0F}" destId="{790F58F1-108F-4B89-AB7F-D88AC18C8097}" srcOrd="16" destOrd="0" presId="urn:microsoft.com/office/officeart/2005/8/layout/list1"/>
    <dgm:cxn modelId="{67D15C37-3D0B-4049-A54D-2DAC62D3B5AE}" type="presParOf" srcId="{790F58F1-108F-4B89-AB7F-D88AC18C8097}" destId="{21AFCE5B-F1FE-4596-B534-83BC3E9CF1E9}" srcOrd="0" destOrd="0" presId="urn:microsoft.com/office/officeart/2005/8/layout/list1"/>
    <dgm:cxn modelId="{7F1A0F7F-0447-4B07-B59C-11CFCACA6F0E}" type="presParOf" srcId="{790F58F1-108F-4B89-AB7F-D88AC18C8097}" destId="{6A506990-EE67-40E0-9224-54D6247883FC}" srcOrd="1" destOrd="0" presId="urn:microsoft.com/office/officeart/2005/8/layout/list1"/>
    <dgm:cxn modelId="{65CD810F-8CB9-46A0-80F1-FDD86769F4F1}" type="presParOf" srcId="{909B3741-6234-481C-AF86-E042A978EF0F}" destId="{77551D51-AC5B-4766-9455-85BD799FA65F}" srcOrd="17" destOrd="0" presId="urn:microsoft.com/office/officeart/2005/8/layout/list1"/>
    <dgm:cxn modelId="{33EC3DC1-96A0-4E58-ACAC-7E17FC295FD4}" type="presParOf" srcId="{909B3741-6234-481C-AF86-E042A978EF0F}" destId="{FEAA9CD4-B63C-4EB2-87E8-57B32FCE701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21946-448C-4518-AC42-88629849B230}">
      <dsp:nvSpPr>
        <dsp:cNvPr id="0" name=""/>
        <dsp:cNvSpPr/>
      </dsp:nvSpPr>
      <dsp:spPr>
        <a:xfrm>
          <a:off x="-4120955" y="-636945"/>
          <a:ext cx="4945664" cy="4945664"/>
        </a:xfrm>
        <a:prstGeom prst="blockArc">
          <a:avLst>
            <a:gd name="adj1" fmla="val 18900000"/>
            <a:gd name="adj2" fmla="val 2700000"/>
            <a:gd name="adj3" fmla="val 437"/>
          </a:avLst>
        </a:pr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4AEA283-C25E-494E-9988-45119A046A1A}">
      <dsp:nvSpPr>
        <dsp:cNvPr id="0" name=""/>
        <dsp:cNvSpPr/>
      </dsp:nvSpPr>
      <dsp:spPr>
        <a:xfrm>
          <a:off x="674963" y="524549"/>
          <a:ext cx="6021503" cy="104895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2606" tIns="144780" rIns="144780" bIns="144780" numCol="1" spcCol="1270" anchor="ctr" anchorCtr="0">
          <a:noAutofit/>
        </a:bodyPr>
        <a:lstStyle/>
        <a:p>
          <a:pPr marL="0" lvl="0" indent="0" algn="l" defTabSz="2533650">
            <a:lnSpc>
              <a:spcPct val="90000"/>
            </a:lnSpc>
            <a:spcBef>
              <a:spcPct val="0"/>
            </a:spcBef>
            <a:spcAft>
              <a:spcPct val="35000"/>
            </a:spcAft>
            <a:buFont typeface="Arial" panose="020B0604020202020204" pitchFamily="34" charset="0"/>
            <a:buNone/>
          </a:pPr>
          <a:r>
            <a:rPr lang="en-US" sz="5700" kern="1200">
              <a:effectLst/>
              <a:latin typeface="Times New Roman" panose="02020603050405020304" pitchFamily="18" charset="0"/>
              <a:ea typeface="+mn-ea"/>
              <a:cs typeface="Times New Roman" panose="02020603050405020304" pitchFamily="18" charset="0"/>
            </a:rPr>
            <a:t>Code First</a:t>
          </a:r>
          <a:endParaRPr lang="en-US" sz="5700" kern="1200" dirty="0"/>
        </a:p>
      </dsp:txBody>
      <dsp:txXfrm>
        <a:off x="674963" y="524549"/>
        <a:ext cx="6021503" cy="1048952"/>
      </dsp:txXfrm>
    </dsp:sp>
    <dsp:sp modelId="{40693949-C3A3-437D-8F50-A5D1A1B55005}">
      <dsp:nvSpPr>
        <dsp:cNvPr id="0" name=""/>
        <dsp:cNvSpPr/>
      </dsp:nvSpPr>
      <dsp:spPr>
        <a:xfrm>
          <a:off x="19368" y="393430"/>
          <a:ext cx="1311190" cy="1311190"/>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F4CE1D4-D477-4963-92A9-3163E8706AF7}">
      <dsp:nvSpPr>
        <dsp:cNvPr id="0" name=""/>
        <dsp:cNvSpPr/>
      </dsp:nvSpPr>
      <dsp:spPr>
        <a:xfrm>
          <a:off x="674963" y="2098271"/>
          <a:ext cx="6021503" cy="104895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2606" tIns="144780" rIns="144780" bIns="144780" numCol="1" spcCol="1270" anchor="ctr" anchorCtr="0">
          <a:noAutofit/>
        </a:bodyPr>
        <a:lstStyle/>
        <a:p>
          <a:pPr marL="0" lvl="0" indent="0" algn="l" defTabSz="2533650">
            <a:lnSpc>
              <a:spcPct val="90000"/>
            </a:lnSpc>
            <a:spcBef>
              <a:spcPct val="0"/>
            </a:spcBef>
            <a:spcAft>
              <a:spcPct val="35000"/>
            </a:spcAft>
            <a:buNone/>
          </a:pPr>
          <a:r>
            <a:rPr lang="en-US" sz="5700" kern="1200" dirty="0">
              <a:effectLst/>
              <a:latin typeface="Times New Roman" panose="02020603050405020304" pitchFamily="18" charset="0"/>
              <a:ea typeface="+mn-ea"/>
              <a:cs typeface="Times New Roman" panose="02020603050405020304" pitchFamily="18" charset="0"/>
            </a:rPr>
            <a:t>Database First</a:t>
          </a:r>
        </a:p>
      </dsp:txBody>
      <dsp:txXfrm>
        <a:off x="674963" y="2098271"/>
        <a:ext cx="6021503" cy="1048952"/>
      </dsp:txXfrm>
    </dsp:sp>
    <dsp:sp modelId="{3887D17E-9031-4496-AEAA-439AFD76D196}">
      <dsp:nvSpPr>
        <dsp:cNvPr id="0" name=""/>
        <dsp:cNvSpPr/>
      </dsp:nvSpPr>
      <dsp:spPr>
        <a:xfrm>
          <a:off x="19368" y="1967152"/>
          <a:ext cx="1311190" cy="1311190"/>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E7F72-2A3D-4865-B997-BE719044460B}">
      <dsp:nvSpPr>
        <dsp:cNvPr id="0" name=""/>
        <dsp:cNvSpPr/>
      </dsp:nvSpPr>
      <dsp:spPr>
        <a:xfrm>
          <a:off x="0" y="284171"/>
          <a:ext cx="7270707"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F33CD5-6C3A-42C2-92A4-8A856C015ABF}">
      <dsp:nvSpPr>
        <dsp:cNvPr id="0" name=""/>
        <dsp:cNvSpPr/>
      </dsp:nvSpPr>
      <dsp:spPr>
        <a:xfrm>
          <a:off x="363535" y="3731"/>
          <a:ext cx="5089494"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371" tIns="0" rIns="192371" bIns="0" numCol="1" spcCol="1270" anchor="ctr" anchorCtr="0">
          <a:noAutofit/>
        </a:bodyPr>
        <a:lstStyle/>
        <a:p>
          <a:pPr marL="0" lvl="0" indent="0" algn="l" defTabSz="844550">
            <a:lnSpc>
              <a:spcPct val="90000"/>
            </a:lnSpc>
            <a:spcBef>
              <a:spcPct val="0"/>
            </a:spcBef>
            <a:spcAft>
              <a:spcPct val="35000"/>
            </a:spcAft>
            <a:buNone/>
          </a:pPr>
          <a:r>
            <a:rPr lang="en-US" sz="1900" kern="1200"/>
            <a:t>Membuat Model</a:t>
          </a:r>
        </a:p>
      </dsp:txBody>
      <dsp:txXfrm>
        <a:off x="390915" y="31111"/>
        <a:ext cx="5034734" cy="506120"/>
      </dsp:txXfrm>
    </dsp:sp>
    <dsp:sp modelId="{F2D996BD-F8DE-4AA8-AE96-0A443C701B37}">
      <dsp:nvSpPr>
        <dsp:cNvPr id="0" name=""/>
        <dsp:cNvSpPr/>
      </dsp:nvSpPr>
      <dsp:spPr>
        <a:xfrm>
          <a:off x="0" y="1146011"/>
          <a:ext cx="7270707"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B65C8F-8081-43F4-B958-1871C9BBDC41}">
      <dsp:nvSpPr>
        <dsp:cNvPr id="0" name=""/>
        <dsp:cNvSpPr/>
      </dsp:nvSpPr>
      <dsp:spPr>
        <a:xfrm>
          <a:off x="363535" y="865571"/>
          <a:ext cx="5089494"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371" tIns="0" rIns="192371" bIns="0" numCol="1" spcCol="1270" anchor="ctr" anchorCtr="0">
          <a:noAutofit/>
        </a:bodyPr>
        <a:lstStyle/>
        <a:p>
          <a:pPr marL="0" lvl="0" indent="0" algn="l" defTabSz="844550">
            <a:lnSpc>
              <a:spcPct val="90000"/>
            </a:lnSpc>
            <a:spcBef>
              <a:spcPct val="0"/>
            </a:spcBef>
            <a:spcAft>
              <a:spcPct val="35000"/>
            </a:spcAft>
            <a:buNone/>
          </a:pPr>
          <a:r>
            <a:rPr lang="en-US" sz="1900" kern="1200"/>
            <a:t>Membuat Controller</a:t>
          </a:r>
        </a:p>
      </dsp:txBody>
      <dsp:txXfrm>
        <a:off x="390915" y="892951"/>
        <a:ext cx="5034734" cy="506120"/>
      </dsp:txXfrm>
    </dsp:sp>
    <dsp:sp modelId="{6E65F69E-E5AB-4E81-BB05-0526C82AD2C5}">
      <dsp:nvSpPr>
        <dsp:cNvPr id="0" name=""/>
        <dsp:cNvSpPr/>
      </dsp:nvSpPr>
      <dsp:spPr>
        <a:xfrm>
          <a:off x="0" y="2007851"/>
          <a:ext cx="7270707"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17575D-6004-403D-8261-02523CBCE386}">
      <dsp:nvSpPr>
        <dsp:cNvPr id="0" name=""/>
        <dsp:cNvSpPr/>
      </dsp:nvSpPr>
      <dsp:spPr>
        <a:xfrm>
          <a:off x="363535" y="1727411"/>
          <a:ext cx="5089494"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371" tIns="0" rIns="192371" bIns="0" numCol="1" spcCol="1270" anchor="ctr" anchorCtr="0">
          <a:noAutofit/>
        </a:bodyPr>
        <a:lstStyle/>
        <a:p>
          <a:pPr marL="0" lvl="0" indent="0" algn="l" defTabSz="844550">
            <a:lnSpc>
              <a:spcPct val="90000"/>
            </a:lnSpc>
            <a:spcBef>
              <a:spcPct val="0"/>
            </a:spcBef>
            <a:spcAft>
              <a:spcPct val="35000"/>
            </a:spcAft>
            <a:buNone/>
          </a:pPr>
          <a:r>
            <a:rPr lang="en-US" sz="1900" kern="1200"/>
            <a:t>Membuat Fungsi di Controller</a:t>
          </a:r>
        </a:p>
      </dsp:txBody>
      <dsp:txXfrm>
        <a:off x="390915" y="1754791"/>
        <a:ext cx="5034734" cy="506120"/>
      </dsp:txXfrm>
    </dsp:sp>
    <dsp:sp modelId="{3FD66A8D-A387-488E-ADB8-A6159F2C1A96}">
      <dsp:nvSpPr>
        <dsp:cNvPr id="0" name=""/>
        <dsp:cNvSpPr/>
      </dsp:nvSpPr>
      <dsp:spPr>
        <a:xfrm>
          <a:off x="0" y="2869691"/>
          <a:ext cx="7270707"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A38C24-0751-4F7C-ACDA-CF12E0B5AF52}">
      <dsp:nvSpPr>
        <dsp:cNvPr id="0" name=""/>
        <dsp:cNvSpPr/>
      </dsp:nvSpPr>
      <dsp:spPr>
        <a:xfrm>
          <a:off x="363535" y="2589251"/>
          <a:ext cx="5089494"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371" tIns="0" rIns="192371" bIns="0" numCol="1" spcCol="1270" anchor="ctr" anchorCtr="0">
          <a:noAutofit/>
        </a:bodyPr>
        <a:lstStyle/>
        <a:p>
          <a:pPr marL="0" lvl="0" indent="0" algn="l" defTabSz="844550">
            <a:lnSpc>
              <a:spcPct val="90000"/>
            </a:lnSpc>
            <a:spcBef>
              <a:spcPct val="0"/>
            </a:spcBef>
            <a:spcAft>
              <a:spcPct val="35000"/>
            </a:spcAft>
            <a:buNone/>
          </a:pPr>
          <a:r>
            <a:rPr lang="en-US" sz="1900" kern="1200"/>
            <a:t>Membuat View</a:t>
          </a:r>
        </a:p>
      </dsp:txBody>
      <dsp:txXfrm>
        <a:off x="390915" y="2616631"/>
        <a:ext cx="5034734" cy="506120"/>
      </dsp:txXfrm>
    </dsp:sp>
    <dsp:sp modelId="{FEAA9CD4-B63C-4EB2-87E8-57B32FCE701F}">
      <dsp:nvSpPr>
        <dsp:cNvPr id="0" name=""/>
        <dsp:cNvSpPr/>
      </dsp:nvSpPr>
      <dsp:spPr>
        <a:xfrm>
          <a:off x="0" y="3731531"/>
          <a:ext cx="7270707"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06990-EE67-40E0-9224-54D6247883FC}">
      <dsp:nvSpPr>
        <dsp:cNvPr id="0" name=""/>
        <dsp:cNvSpPr/>
      </dsp:nvSpPr>
      <dsp:spPr>
        <a:xfrm>
          <a:off x="363535" y="3451091"/>
          <a:ext cx="5089494"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371" tIns="0" rIns="192371" bIns="0" numCol="1" spcCol="1270" anchor="ctr" anchorCtr="0">
          <a:noAutofit/>
        </a:bodyPr>
        <a:lstStyle/>
        <a:p>
          <a:pPr marL="0" lvl="0" indent="0" algn="l" defTabSz="844550">
            <a:lnSpc>
              <a:spcPct val="90000"/>
            </a:lnSpc>
            <a:spcBef>
              <a:spcPct val="0"/>
            </a:spcBef>
            <a:spcAft>
              <a:spcPct val="35000"/>
            </a:spcAft>
            <a:buNone/>
          </a:pPr>
          <a:r>
            <a:rPr lang="en-US" sz="1900" kern="1200"/>
            <a:t>Menambahkan Route</a:t>
          </a:r>
        </a:p>
      </dsp:txBody>
      <dsp:txXfrm>
        <a:off x="390915" y="3478471"/>
        <a:ext cx="5034734" cy="50612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noRot="1" noChangeAspect="1"/>
          </p:cNvSpPr>
          <p:nvPr>
            <p:ph type="sldImg"/>
          </p:nvPr>
        </p:nvSpPr>
        <p:spPr>
          <a:xfrm>
            <a:off x="1001713" y="906463"/>
            <a:ext cx="5329237" cy="3357562"/>
          </a:xfrm>
          <a:prstGeom prst="rect">
            <a:avLst/>
          </a:prstGeom>
        </p:spPr>
      </p:sp>
      <p:sp>
        <p:nvSpPr>
          <p:cNvPr id="523"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p:txBody>
      </p:sp>
    </p:spTree>
    <p:extLst>
      <p:ext uri="{BB962C8B-B14F-4D97-AF65-F5344CB8AC3E}">
        <p14:creationId xmlns:p14="http://schemas.microsoft.com/office/powerpoint/2010/main" val="1765109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noRot="1" noChangeAspect="1"/>
          </p:cNvSpPr>
          <p:nvPr>
            <p:ph type="sldImg"/>
          </p:nvPr>
        </p:nvSpPr>
        <p:spPr>
          <a:xfrm>
            <a:off x="1001713" y="906463"/>
            <a:ext cx="5329237" cy="3357562"/>
          </a:xfrm>
          <a:prstGeom prst="rect">
            <a:avLst/>
          </a:prstGeom>
        </p:spPr>
      </p:sp>
      <p:sp>
        <p:nvSpPr>
          <p:cNvPr id="523"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p:txBody>
      </p:sp>
    </p:spTree>
    <p:extLst>
      <p:ext uri="{BB962C8B-B14F-4D97-AF65-F5344CB8AC3E}">
        <p14:creationId xmlns:p14="http://schemas.microsoft.com/office/powerpoint/2010/main" val="3138983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1001713" y="906463"/>
            <a:ext cx="5329237"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marR="0" lvl="0" indent="-227016" algn="l" defTabSz="914400" rtl="0" eaLnBrk="1" fontAlgn="auto" latinLnBrk="0" hangingPunct="1">
              <a:lnSpc>
                <a:spcPct val="100000"/>
              </a:lnSpc>
              <a:spcBef>
                <a:spcPts val="0"/>
              </a:spcBef>
              <a:spcAft>
                <a:spcPts val="0"/>
              </a:spcAft>
              <a:buClrTx/>
              <a:buSzTx/>
              <a:buFontTx/>
              <a:buNone/>
              <a:tabLst/>
              <a:defRPr/>
            </a:pPr>
            <a:r>
              <a:rPr lang="id-ID" sz="1400" spc="-1">
                <a:solidFill>
                  <a:srgbClr val="000000"/>
                </a:solidFill>
                <a:latin typeface="Times New Roman" panose="02020603050405020304" pitchFamily="18" charset="0"/>
                <a:cs typeface="Times New Roman" panose="02020603050405020304" pitchFamily="18" charset="0"/>
              </a:rPr>
              <a:t>Dengan perintah di atas, maka file-file Migration yang berisi perintah pengubahan database akan dijalankan, hanya kode di method up() yang</a:t>
            </a:r>
            <a:r>
              <a:rPr lang="en-US" sz="1400" spc="-1">
                <a:solidFill>
                  <a:srgbClr val="000000"/>
                </a:solidFill>
                <a:latin typeface="Times New Roman" panose="02020603050405020304" pitchFamily="18" charset="0"/>
                <a:cs typeface="Times New Roman" panose="02020603050405020304" pitchFamily="18" charset="0"/>
              </a:rPr>
              <a:t> </a:t>
            </a:r>
            <a:r>
              <a:rPr lang="id-ID" sz="1400" spc="-1">
                <a:solidFill>
                  <a:srgbClr val="000000"/>
                </a:solidFill>
                <a:latin typeface="Times New Roman" panose="02020603050405020304" pitchFamily="18" charset="0"/>
                <a:cs typeface="Times New Roman" panose="02020603050405020304" pitchFamily="18" charset="0"/>
              </a:rPr>
              <a:t>dieksekusi. </a:t>
            </a:r>
            <a:endParaRPr lang="en-US" sz="1400" spc="-1">
              <a:solidFill>
                <a:srgbClr val="000000"/>
              </a:solidFill>
              <a:latin typeface="Times New Roman" panose="02020603050405020304" pitchFamily="18" charset="0"/>
              <a:cs typeface="Times New Roman" panose="02020603050405020304" pitchFamily="18" charset="0"/>
            </a:endParaRPr>
          </a:p>
          <a:p>
            <a:pPr marL="227016" marR="0" lvl="0" indent="-227016" algn="l" defTabSz="914400" rtl="0" eaLnBrk="1" fontAlgn="auto" latinLnBrk="0" hangingPunct="1">
              <a:lnSpc>
                <a:spcPct val="100000"/>
              </a:lnSpc>
              <a:spcBef>
                <a:spcPts val="0"/>
              </a:spcBef>
              <a:spcAft>
                <a:spcPts val="0"/>
              </a:spcAft>
              <a:buClrTx/>
              <a:buSzTx/>
              <a:buFontTx/>
              <a:buNone/>
              <a:tabLst/>
              <a:defRPr/>
            </a:pPr>
            <a:r>
              <a:rPr lang="id-ID" sz="1400" spc="-1">
                <a:solidFill>
                  <a:srgbClr val="000000"/>
                </a:solidFill>
                <a:latin typeface="Times New Roman" panose="02020603050405020304" pitchFamily="18" charset="0"/>
                <a:cs typeface="Times New Roman" panose="02020603050405020304" pitchFamily="18" charset="0"/>
              </a:rPr>
              <a:t>Untuk melihat perubahannya, kita bisa melihat langsung tabel di database kita. </a:t>
            </a:r>
            <a:endParaRPr lang="en-US" sz="1400" spc="-1">
              <a:solidFill>
                <a:srgbClr val="000000"/>
              </a:solidFill>
              <a:latin typeface="Times New Roman" panose="02020603050405020304" pitchFamily="18" charset="0"/>
              <a:cs typeface="Times New Roman" panose="02020603050405020304" pitchFamily="18" charset="0"/>
            </a:endParaRPr>
          </a:p>
          <a:p>
            <a:pPr marL="227016" marR="0" lvl="0" indent="-227016" algn="l" defTabSz="914400" rtl="0" eaLnBrk="1" fontAlgn="auto" latinLnBrk="0" hangingPunct="1">
              <a:lnSpc>
                <a:spcPct val="100000"/>
              </a:lnSpc>
              <a:spcBef>
                <a:spcPts val="0"/>
              </a:spcBef>
              <a:spcAft>
                <a:spcPts val="0"/>
              </a:spcAft>
              <a:buClrTx/>
              <a:buSzTx/>
              <a:buFontTx/>
              <a:buNone/>
              <a:tabLst/>
              <a:defRPr/>
            </a:pPr>
            <a:r>
              <a:rPr lang="id-ID" sz="1400" spc="-1">
                <a:solidFill>
                  <a:srgbClr val="000000"/>
                </a:solidFill>
                <a:latin typeface="Times New Roman" panose="02020603050405020304" pitchFamily="18" charset="0"/>
                <a:cs typeface="Times New Roman" panose="02020603050405020304" pitchFamily="18" charset="0"/>
              </a:rPr>
              <a:t>Coba jalankan perintah migrate di atas setelah kita berhasil menggenerate</a:t>
            </a:r>
            <a:r>
              <a:rPr lang="en-US" sz="1400" spc="-1">
                <a:solidFill>
                  <a:srgbClr val="000000"/>
                </a:solidFill>
                <a:latin typeface="Times New Roman" panose="02020603050405020304" pitchFamily="18" charset="0"/>
                <a:cs typeface="Times New Roman" panose="02020603050405020304" pitchFamily="18" charset="0"/>
              </a:rPr>
              <a:t> </a:t>
            </a:r>
            <a:r>
              <a:rPr lang="id-ID" sz="1400" spc="-1">
                <a:solidFill>
                  <a:srgbClr val="000000"/>
                </a:solidFill>
                <a:latin typeface="Times New Roman" panose="02020603050405020304" pitchFamily="18" charset="0"/>
                <a:cs typeface="Times New Roman" panose="02020603050405020304" pitchFamily="18" charset="0"/>
              </a:rPr>
              <a:t>file </a:t>
            </a:r>
            <a:r>
              <a:rPr lang="id-ID" sz="1400" kern="1200" spc="-1">
                <a:solidFill>
                  <a:srgbClr val="000000"/>
                </a:solidFill>
                <a:latin typeface="Times New Roman" panose="02020603050405020304" pitchFamily="18" charset="0"/>
                <a:ea typeface="+mn-ea"/>
                <a:cs typeface="Times New Roman" panose="02020603050405020304" pitchFamily="18" charset="0"/>
              </a:rPr>
              <a:t>migration</a:t>
            </a:r>
            <a:r>
              <a:rPr lang="id-ID" sz="1400" spc="-1">
                <a:solidFill>
                  <a:srgbClr val="000000"/>
                </a:solidFill>
                <a:latin typeface="Times New Roman" panose="02020603050405020304" pitchFamily="18" charset="0"/>
                <a:cs typeface="Times New Roman" panose="02020603050405020304" pitchFamily="18" charset="0"/>
              </a:rPr>
              <a:t>. </a:t>
            </a:r>
            <a:endParaRPr lang="id-ID" sz="1600" spc="-1">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77440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1001713" y="906463"/>
            <a:ext cx="5329237"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2856395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noRot="1" noChangeAspect="1"/>
          </p:cNvSpPr>
          <p:nvPr>
            <p:ph type="sldImg"/>
          </p:nvPr>
        </p:nvSpPr>
        <p:spPr>
          <a:xfrm>
            <a:off x="1001713" y="906463"/>
            <a:ext cx="5329237" cy="3357562"/>
          </a:xfrm>
          <a:prstGeom prst="rect">
            <a:avLst/>
          </a:prstGeom>
        </p:spPr>
      </p:sp>
      <p:sp>
        <p:nvSpPr>
          <p:cNvPr id="53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107557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noRot="1" noChangeAspect="1"/>
          </p:cNvSpPr>
          <p:nvPr>
            <p:ph type="sldImg"/>
          </p:nvPr>
        </p:nvSpPr>
        <p:spPr>
          <a:xfrm>
            <a:off x="1001713" y="906463"/>
            <a:ext cx="5329237" cy="3357562"/>
          </a:xfrm>
          <a:prstGeom prst="rect">
            <a:avLst/>
          </a:prstGeom>
        </p:spPr>
      </p:sp>
      <p:sp>
        <p:nvSpPr>
          <p:cNvPr id="53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55480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noRot="1" noChangeAspect="1"/>
          </p:cNvSpPr>
          <p:nvPr>
            <p:ph type="sldImg"/>
          </p:nvPr>
        </p:nvSpPr>
        <p:spPr>
          <a:xfrm>
            <a:off x="1001713" y="906463"/>
            <a:ext cx="5329237" cy="3357562"/>
          </a:xfrm>
          <a:prstGeom prst="rect">
            <a:avLst/>
          </a:prstGeom>
        </p:spPr>
      </p:sp>
      <p:sp>
        <p:nvSpPr>
          <p:cNvPr id="53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3452766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1001713" y="906463"/>
            <a:ext cx="5329237"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1459005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1001713" y="906463"/>
            <a:ext cx="5329237"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111072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1001713" y="906463"/>
            <a:ext cx="5329237"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400633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1pPr>
            <a:lvl2pPr>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2pPr>
            <a:lvl3pPr>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3pPr>
            <a:lvl4pPr>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4pPr>
            <a:lvl5pPr>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sz="2400" b="1">
                <a:solidFill>
                  <a:schemeClr val="bg1"/>
                </a:solidFill>
                <a:latin typeface="Arial" charset="0"/>
                <a:cs typeface="DejaVu Sans" pitchFamily="32" charset="0"/>
              </a:defRPr>
            </a:lvl9pPr>
          </a:lstStyle>
          <a:p>
            <a:r>
              <a:rPr lang="en-US" altLang="id-ID" sz="1200">
                <a:solidFill>
                  <a:srgbClr val="000000"/>
                </a:solidFill>
                <a:latin typeface="Times New Roman" pitchFamily="16" charset="0"/>
              </a:rPr>
              <a:t>12. Programmatic Database Access with ADO.NET</a:t>
            </a:r>
          </a:p>
        </p:txBody>
      </p:sp>
      <p:sp>
        <p:nvSpPr>
          <p:cNvPr id="59395" name="Rectangle 1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Lst>
              <a:defRPr sz="2400" b="1">
                <a:solidFill>
                  <a:schemeClr val="bg1"/>
                </a:solidFill>
                <a:latin typeface="Arial" charset="0"/>
                <a:cs typeface="DejaVu Sans" pitchFamily="32" charset="0"/>
              </a:defRPr>
            </a:lvl1pPr>
            <a:lvl2pPr>
              <a:tabLst>
                <a:tab pos="457200" algn="l"/>
                <a:tab pos="914400" algn="l"/>
                <a:tab pos="1371600" algn="l"/>
              </a:tabLst>
              <a:defRPr sz="2400" b="1">
                <a:solidFill>
                  <a:schemeClr val="bg1"/>
                </a:solidFill>
                <a:latin typeface="Arial" charset="0"/>
                <a:cs typeface="DejaVu Sans" pitchFamily="32" charset="0"/>
              </a:defRPr>
            </a:lvl2pPr>
            <a:lvl3pPr>
              <a:tabLst>
                <a:tab pos="457200" algn="l"/>
                <a:tab pos="914400" algn="l"/>
                <a:tab pos="1371600" algn="l"/>
              </a:tabLst>
              <a:defRPr sz="2400" b="1">
                <a:solidFill>
                  <a:schemeClr val="bg1"/>
                </a:solidFill>
                <a:latin typeface="Arial" charset="0"/>
                <a:cs typeface="DejaVu Sans" pitchFamily="32" charset="0"/>
              </a:defRPr>
            </a:lvl3pPr>
            <a:lvl4pPr>
              <a:tabLst>
                <a:tab pos="457200" algn="l"/>
                <a:tab pos="914400" algn="l"/>
                <a:tab pos="1371600" algn="l"/>
              </a:tabLst>
              <a:defRPr sz="2400" b="1">
                <a:solidFill>
                  <a:schemeClr val="bg1"/>
                </a:solidFill>
                <a:latin typeface="Arial" charset="0"/>
                <a:cs typeface="DejaVu Sans" pitchFamily="32" charset="0"/>
              </a:defRPr>
            </a:lvl4pPr>
            <a:lvl5pPr>
              <a:tabLst>
                <a:tab pos="457200" algn="l"/>
                <a:tab pos="914400" algn="l"/>
                <a:tab pos="1371600" algn="l"/>
              </a:tabLst>
              <a:defRPr sz="2400" b="1">
                <a:solidFill>
                  <a:schemeClr val="bg1"/>
                </a:solidFill>
                <a:latin typeface="Arial" charset="0"/>
                <a:cs typeface="DejaVu Sans"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Lst>
              <a:defRPr sz="2400" b="1">
                <a:solidFill>
                  <a:schemeClr val="bg1"/>
                </a:solidFill>
                <a:latin typeface="Arial" charset="0"/>
                <a:cs typeface="DejaVu Sans"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Lst>
              <a:defRPr sz="2400" b="1">
                <a:solidFill>
                  <a:schemeClr val="bg1"/>
                </a:solidFill>
                <a:latin typeface="Arial" charset="0"/>
                <a:cs typeface="DejaVu Sans"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Lst>
              <a:defRPr sz="2400" b="1">
                <a:solidFill>
                  <a:schemeClr val="bg1"/>
                </a:solidFill>
                <a:latin typeface="Arial" charset="0"/>
                <a:cs typeface="DejaVu Sans"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Lst>
              <a:defRPr sz="2400" b="1">
                <a:solidFill>
                  <a:schemeClr val="bg1"/>
                </a:solidFill>
                <a:latin typeface="Arial" charset="0"/>
                <a:cs typeface="DejaVu Sans" pitchFamily="32" charset="0"/>
              </a:defRPr>
            </a:lvl9pPr>
          </a:lstStyle>
          <a:p>
            <a:r>
              <a:rPr lang="en-US" altLang="id-ID" sz="1000">
                <a:solidFill>
                  <a:srgbClr val="000000"/>
                </a:solidFill>
                <a:latin typeface="Times New Roman" pitchFamily="16" charset="0"/>
              </a:rPr>
              <a:t>Summer 2004</a:t>
            </a:r>
          </a:p>
        </p:txBody>
      </p:sp>
      <p:sp>
        <p:nvSpPr>
          <p:cNvPr id="59396" name="Rectangle 1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Lst>
              <a:defRPr sz="2400" b="1">
                <a:solidFill>
                  <a:schemeClr val="bg1"/>
                </a:solidFill>
                <a:latin typeface="Arial" charset="0"/>
                <a:cs typeface="DejaVu Sans" pitchFamily="32" charset="0"/>
              </a:defRPr>
            </a:lvl1pPr>
            <a:lvl2pPr>
              <a:tabLst>
                <a:tab pos="457200" algn="l"/>
                <a:tab pos="914400" algn="l"/>
                <a:tab pos="1371600" algn="l"/>
                <a:tab pos="1828800" algn="l"/>
              </a:tabLst>
              <a:defRPr sz="2400" b="1">
                <a:solidFill>
                  <a:schemeClr val="bg1"/>
                </a:solidFill>
                <a:latin typeface="Arial" charset="0"/>
                <a:cs typeface="DejaVu Sans" pitchFamily="32" charset="0"/>
              </a:defRPr>
            </a:lvl2pPr>
            <a:lvl3pPr>
              <a:tabLst>
                <a:tab pos="457200" algn="l"/>
                <a:tab pos="914400" algn="l"/>
                <a:tab pos="1371600" algn="l"/>
                <a:tab pos="1828800" algn="l"/>
              </a:tabLst>
              <a:defRPr sz="2400" b="1">
                <a:solidFill>
                  <a:schemeClr val="bg1"/>
                </a:solidFill>
                <a:latin typeface="Arial" charset="0"/>
                <a:cs typeface="DejaVu Sans" pitchFamily="32" charset="0"/>
              </a:defRPr>
            </a:lvl3pPr>
            <a:lvl4pPr>
              <a:tabLst>
                <a:tab pos="457200" algn="l"/>
                <a:tab pos="914400" algn="l"/>
                <a:tab pos="1371600" algn="l"/>
                <a:tab pos="1828800" algn="l"/>
              </a:tabLst>
              <a:defRPr sz="2400" b="1">
                <a:solidFill>
                  <a:schemeClr val="bg1"/>
                </a:solidFill>
                <a:latin typeface="Arial" charset="0"/>
                <a:cs typeface="DejaVu Sans" pitchFamily="32" charset="0"/>
              </a:defRPr>
            </a:lvl4pPr>
            <a:lvl5pPr>
              <a:tabLst>
                <a:tab pos="457200" algn="l"/>
                <a:tab pos="914400" algn="l"/>
                <a:tab pos="1371600" algn="l"/>
                <a:tab pos="1828800" algn="l"/>
              </a:tabLst>
              <a:defRPr sz="2400" b="1">
                <a:solidFill>
                  <a:schemeClr val="bg1"/>
                </a:solidFill>
                <a:latin typeface="Arial" charset="0"/>
                <a:cs typeface="DejaVu Sans"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Lst>
              <a:defRPr sz="2400" b="1">
                <a:solidFill>
                  <a:schemeClr val="bg1"/>
                </a:solidFill>
                <a:latin typeface="Arial" charset="0"/>
                <a:cs typeface="DejaVu Sans"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Lst>
              <a:defRPr sz="2400" b="1">
                <a:solidFill>
                  <a:schemeClr val="bg1"/>
                </a:solidFill>
                <a:latin typeface="Arial" charset="0"/>
                <a:cs typeface="DejaVu Sans"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Lst>
              <a:defRPr sz="2400" b="1">
                <a:solidFill>
                  <a:schemeClr val="bg1"/>
                </a:solidFill>
                <a:latin typeface="Arial" charset="0"/>
                <a:cs typeface="DejaVu Sans"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Lst>
              <a:defRPr sz="2400" b="1">
                <a:solidFill>
                  <a:schemeClr val="bg1"/>
                </a:solidFill>
                <a:latin typeface="Arial" charset="0"/>
                <a:cs typeface="DejaVu Sans" pitchFamily="32" charset="0"/>
              </a:defRPr>
            </a:lvl9pPr>
          </a:lstStyle>
          <a:p>
            <a:r>
              <a:rPr lang="en-US" altLang="id-ID" sz="600">
                <a:solidFill>
                  <a:srgbClr val="000000"/>
                </a:solidFill>
                <a:latin typeface="Times New Roman" pitchFamily="16" charset="0"/>
              </a:rPr>
              <a:t>© 2004 Microsoft</a:t>
            </a:r>
          </a:p>
        </p:txBody>
      </p:sp>
      <p:sp>
        <p:nvSpPr>
          <p:cNvPr id="59397" name="Rectangle 1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Lst>
              <a:defRPr sz="2400" b="1">
                <a:solidFill>
                  <a:schemeClr val="bg1"/>
                </a:solidFill>
                <a:latin typeface="Arial" charset="0"/>
                <a:cs typeface="DejaVu Sans" pitchFamily="32" charset="0"/>
              </a:defRPr>
            </a:lvl1pPr>
            <a:lvl2pPr>
              <a:tabLst>
                <a:tab pos="457200" algn="l"/>
              </a:tabLst>
              <a:defRPr sz="2400" b="1">
                <a:solidFill>
                  <a:schemeClr val="bg1"/>
                </a:solidFill>
                <a:latin typeface="Arial" charset="0"/>
                <a:cs typeface="DejaVu Sans" pitchFamily="32" charset="0"/>
              </a:defRPr>
            </a:lvl2pPr>
            <a:lvl3pPr>
              <a:tabLst>
                <a:tab pos="457200" algn="l"/>
              </a:tabLst>
              <a:defRPr sz="2400" b="1">
                <a:solidFill>
                  <a:schemeClr val="bg1"/>
                </a:solidFill>
                <a:latin typeface="Arial" charset="0"/>
                <a:cs typeface="DejaVu Sans" pitchFamily="32" charset="0"/>
              </a:defRPr>
            </a:lvl3pPr>
            <a:lvl4pPr>
              <a:tabLst>
                <a:tab pos="457200" algn="l"/>
              </a:tabLst>
              <a:defRPr sz="2400" b="1">
                <a:solidFill>
                  <a:schemeClr val="bg1"/>
                </a:solidFill>
                <a:latin typeface="Arial" charset="0"/>
                <a:cs typeface="DejaVu Sans" pitchFamily="32" charset="0"/>
              </a:defRPr>
            </a:lvl4pPr>
            <a:lvl5pPr>
              <a:tabLst>
                <a:tab pos="457200" algn="l"/>
              </a:tabLst>
              <a:defRPr sz="2400" b="1">
                <a:solidFill>
                  <a:schemeClr val="bg1"/>
                </a:solidFill>
                <a:latin typeface="Arial" charset="0"/>
                <a:cs typeface="DejaVu Sans" pitchFamily="32"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Lst>
              <a:defRPr sz="2400" b="1">
                <a:solidFill>
                  <a:schemeClr val="bg1"/>
                </a:solidFill>
                <a:latin typeface="Arial" charset="0"/>
                <a:cs typeface="DejaVu Sans" pitchFamily="32"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Lst>
              <a:defRPr sz="2400" b="1">
                <a:solidFill>
                  <a:schemeClr val="bg1"/>
                </a:solidFill>
                <a:latin typeface="Arial" charset="0"/>
                <a:cs typeface="DejaVu Sans" pitchFamily="32"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Lst>
              <a:defRPr sz="2400" b="1">
                <a:solidFill>
                  <a:schemeClr val="bg1"/>
                </a:solidFill>
                <a:latin typeface="Arial" charset="0"/>
                <a:cs typeface="DejaVu Sans" pitchFamily="32"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Lst>
              <a:defRPr sz="2400" b="1">
                <a:solidFill>
                  <a:schemeClr val="bg1"/>
                </a:solidFill>
                <a:latin typeface="Arial" charset="0"/>
                <a:cs typeface="DejaVu Sans" pitchFamily="32" charset="0"/>
              </a:defRPr>
            </a:lvl9pPr>
          </a:lstStyle>
          <a:p>
            <a:r>
              <a:rPr lang="en-US" altLang="id-ID" sz="1000">
                <a:solidFill>
                  <a:srgbClr val="000000"/>
                </a:solidFill>
                <a:latin typeface="Times New Roman" pitchFamily="16" charset="0"/>
              </a:rPr>
              <a:t>12-</a:t>
            </a:r>
            <a:fld id="{B46F8196-0EF2-4A8E-9F77-ADE344F3CF4B}" type="slidenum">
              <a:rPr lang="en-US" altLang="id-ID" sz="1000" smtClean="0">
                <a:solidFill>
                  <a:srgbClr val="000000"/>
                </a:solidFill>
                <a:latin typeface="Times New Roman" pitchFamily="16" charset="0"/>
              </a:rPr>
              <a:pPr/>
              <a:t>2</a:t>
            </a:fld>
            <a:endParaRPr lang="en-US" altLang="id-ID" sz="1000">
              <a:solidFill>
                <a:srgbClr val="000000"/>
              </a:solidFill>
              <a:latin typeface="Times New Roman" pitchFamily="16" charset="0"/>
            </a:endParaRPr>
          </a:p>
        </p:txBody>
      </p:sp>
      <p:sp>
        <p:nvSpPr>
          <p:cNvPr id="59398" name="Rectangle 1"/>
          <p:cNvSpPr>
            <a:spLocks noGrp="1" noRot="1" noChangeAspect="1" noChangeArrowheads="1" noTextEdit="1"/>
          </p:cNvSpPr>
          <p:nvPr>
            <p:ph type="sldImg"/>
          </p:nvPr>
        </p:nvSpPr>
        <p:spPr>
          <a:xfrm>
            <a:off x="681038" y="884238"/>
            <a:ext cx="5570537" cy="3509962"/>
          </a:xfrm>
          <a:solidFill>
            <a:srgbClr val="FFFFFF"/>
          </a:solidFill>
          <a:ln/>
        </p:spPr>
      </p:sp>
      <p:sp>
        <p:nvSpPr>
          <p:cNvPr id="59399" name="Rectangle 2"/>
          <p:cNvSpPr>
            <a:spLocks noGrp="1" noChangeArrowheads="1"/>
          </p:cNvSpPr>
          <p:nvPr>
            <p:ph type="body" idx="1"/>
          </p:nvPr>
        </p:nvSpPr>
        <p:spPr>
          <a:xfrm>
            <a:off x="1138238" y="4756150"/>
            <a:ext cx="4675187" cy="3808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id-ID" altLang="id-I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1001713" y="906463"/>
            <a:ext cx="5329237"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462971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1001713" y="906463"/>
            <a:ext cx="5329237"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2772735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1001713" y="906463"/>
            <a:ext cx="5329237"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225898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1001713" y="906463"/>
            <a:ext cx="5329237"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940205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1001713" y="906463"/>
            <a:ext cx="5329237"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4077445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1001713" y="906463"/>
            <a:ext cx="5329237"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dirty="0">
              <a:latin typeface="Arial"/>
            </a:endParaRPr>
          </a:p>
        </p:txBody>
      </p:sp>
    </p:spTree>
    <p:extLst>
      <p:ext uri="{BB962C8B-B14F-4D97-AF65-F5344CB8AC3E}">
        <p14:creationId xmlns:p14="http://schemas.microsoft.com/office/powerpoint/2010/main" val="1998911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1001713" y="906463"/>
            <a:ext cx="5329237"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3270927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1001713" y="906463"/>
            <a:ext cx="5329237"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344968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1001713" y="906463"/>
            <a:ext cx="5329237"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2659418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1001713" y="906463"/>
            <a:ext cx="5329237"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57199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PlaceHolder 1"/>
          <p:cNvSpPr>
            <a:spLocks noGrp="1" noRot="1" noChangeAspect="1"/>
          </p:cNvSpPr>
          <p:nvPr>
            <p:ph type="sldImg"/>
          </p:nvPr>
        </p:nvSpPr>
        <p:spPr>
          <a:xfrm>
            <a:off x="1001713" y="906463"/>
            <a:ext cx="5329237" cy="3357562"/>
          </a:xfrm>
          <a:prstGeom prst="rect">
            <a:avLst/>
          </a:prstGeom>
        </p:spPr>
      </p:sp>
      <p:sp>
        <p:nvSpPr>
          <p:cNvPr id="515"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endParaRPr lang="id-ID" sz="1300" spc="-1" dirty="0">
              <a:latin typeface="Arial"/>
            </a:endParaRPr>
          </a:p>
        </p:txBody>
      </p:sp>
    </p:spTree>
    <p:extLst>
      <p:ext uri="{BB962C8B-B14F-4D97-AF65-F5344CB8AC3E}">
        <p14:creationId xmlns:p14="http://schemas.microsoft.com/office/powerpoint/2010/main" val="4206484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1001713" y="906463"/>
            <a:ext cx="5329237"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2064973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1001713" y="906463"/>
            <a:ext cx="5329237" cy="3357562"/>
          </a:xfrm>
          <a:prstGeom prst="rect">
            <a:avLst/>
          </a:prstGeom>
        </p:spPr>
      </p:sp>
      <p:sp>
        <p:nvSpPr>
          <p:cNvPr id="52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a:p>
            <a:pPr marL="227016" indent="-227016"/>
            <a:endParaRPr lang="id-ID" sz="1300" spc="-1" dirty="0">
              <a:latin typeface="Arial"/>
            </a:endParaRPr>
          </a:p>
        </p:txBody>
      </p:sp>
    </p:spTree>
    <p:extLst>
      <p:ext uri="{BB962C8B-B14F-4D97-AF65-F5344CB8AC3E}">
        <p14:creationId xmlns:p14="http://schemas.microsoft.com/office/powerpoint/2010/main" val="2868835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1001713" y="906463"/>
            <a:ext cx="5329237" cy="3357562"/>
          </a:xfrm>
          <a:prstGeom prst="rect">
            <a:avLst/>
          </a:prstGeom>
        </p:spPr>
      </p:sp>
      <p:sp>
        <p:nvSpPr>
          <p:cNvPr id="437"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dirty="0">
              <a:latin typeface="Arial"/>
            </a:endParaRPr>
          </a:p>
        </p:txBody>
      </p:sp>
    </p:spTree>
    <p:extLst>
      <p:ext uri="{BB962C8B-B14F-4D97-AF65-F5344CB8AC3E}">
        <p14:creationId xmlns:p14="http://schemas.microsoft.com/office/powerpoint/2010/main" val="1822955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1001713" y="906463"/>
            <a:ext cx="5329237" cy="3357562"/>
          </a:xfrm>
          <a:prstGeom prst="rect">
            <a:avLst/>
          </a:prstGeom>
        </p:spPr>
      </p:sp>
      <p:sp>
        <p:nvSpPr>
          <p:cNvPr id="437"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dirty="0">
              <a:latin typeface="Arial"/>
            </a:endParaRPr>
          </a:p>
        </p:txBody>
      </p:sp>
    </p:spTree>
    <p:extLst>
      <p:ext uri="{BB962C8B-B14F-4D97-AF65-F5344CB8AC3E}">
        <p14:creationId xmlns:p14="http://schemas.microsoft.com/office/powerpoint/2010/main" val="281355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1"/>
          <p:cNvSpPr>
            <a:spLocks noGrp="1" noRot="1" noChangeAspect="1"/>
          </p:cNvSpPr>
          <p:nvPr>
            <p:ph type="sldImg"/>
          </p:nvPr>
        </p:nvSpPr>
        <p:spPr>
          <a:xfrm>
            <a:off x="1001713" y="906463"/>
            <a:ext cx="5329237" cy="3357562"/>
          </a:xfrm>
          <a:prstGeom prst="rect">
            <a:avLst/>
          </a:prstGeom>
        </p:spPr>
      </p:sp>
      <p:sp>
        <p:nvSpPr>
          <p:cNvPr id="51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 </a:t>
            </a: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3351793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noRot="1" noChangeAspect="1"/>
          </p:cNvSpPr>
          <p:nvPr>
            <p:ph type="sldImg"/>
          </p:nvPr>
        </p:nvSpPr>
        <p:spPr>
          <a:xfrm>
            <a:off x="1001713" y="906463"/>
            <a:ext cx="5329237" cy="3357562"/>
          </a:xfrm>
          <a:prstGeom prst="rect">
            <a:avLst/>
          </a:prstGeom>
        </p:spPr>
      </p:sp>
      <p:sp>
        <p:nvSpPr>
          <p:cNvPr id="513"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gn="just">
              <a:lnSpc>
                <a:spcPct val="150000"/>
              </a:lnSpc>
            </a:pPr>
            <a:endParaRPr lang="id-ID" sz="1300" spc="-1" dirty="0">
              <a:latin typeface="Arial"/>
            </a:endParaRPr>
          </a:p>
        </p:txBody>
      </p:sp>
    </p:spTree>
    <p:extLst>
      <p:ext uri="{BB962C8B-B14F-4D97-AF65-F5344CB8AC3E}">
        <p14:creationId xmlns:p14="http://schemas.microsoft.com/office/powerpoint/2010/main" val="726271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noRot="1" noChangeAspect="1"/>
          </p:cNvSpPr>
          <p:nvPr>
            <p:ph type="sldImg"/>
          </p:nvPr>
        </p:nvSpPr>
        <p:spPr>
          <a:xfrm>
            <a:off x="1001713" y="906463"/>
            <a:ext cx="5329237" cy="3357562"/>
          </a:xfrm>
          <a:prstGeom prst="rect">
            <a:avLst/>
          </a:prstGeom>
        </p:spPr>
      </p:sp>
      <p:sp>
        <p:nvSpPr>
          <p:cNvPr id="513"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gn="just">
              <a:lnSpc>
                <a:spcPct val="150000"/>
              </a:lnSpc>
            </a:pPr>
            <a:endParaRPr lang="id-ID" sz="1300" spc="-1" dirty="0">
              <a:latin typeface="Arial"/>
            </a:endParaRPr>
          </a:p>
        </p:txBody>
      </p:sp>
    </p:spTree>
    <p:extLst>
      <p:ext uri="{BB962C8B-B14F-4D97-AF65-F5344CB8AC3E}">
        <p14:creationId xmlns:p14="http://schemas.microsoft.com/office/powerpoint/2010/main" val="347770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PlaceHolder 1"/>
          <p:cNvSpPr>
            <a:spLocks noGrp="1" noRot="1" noChangeAspect="1"/>
          </p:cNvSpPr>
          <p:nvPr>
            <p:ph type="sldImg"/>
          </p:nvPr>
        </p:nvSpPr>
        <p:spPr>
          <a:xfrm>
            <a:off x="1001713" y="906463"/>
            <a:ext cx="5329237" cy="3357562"/>
          </a:xfrm>
          <a:prstGeom prst="rect">
            <a:avLst/>
          </a:prstGeom>
        </p:spPr>
      </p:sp>
      <p:sp>
        <p:nvSpPr>
          <p:cNvPr id="52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643420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PlaceHolder 1"/>
          <p:cNvSpPr>
            <a:spLocks noGrp="1" noRot="1" noChangeAspect="1"/>
          </p:cNvSpPr>
          <p:nvPr>
            <p:ph type="sldImg"/>
          </p:nvPr>
        </p:nvSpPr>
        <p:spPr>
          <a:xfrm>
            <a:off x="1001713" y="906463"/>
            <a:ext cx="5329237" cy="3357562"/>
          </a:xfrm>
          <a:prstGeom prst="rect">
            <a:avLst/>
          </a:prstGeom>
        </p:spPr>
      </p:sp>
      <p:sp>
        <p:nvSpPr>
          <p:cNvPr id="52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24379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noRot="1" noChangeAspect="1"/>
          </p:cNvSpPr>
          <p:nvPr>
            <p:ph type="sldImg"/>
          </p:nvPr>
        </p:nvSpPr>
        <p:spPr>
          <a:xfrm>
            <a:off x="1001713" y="906463"/>
            <a:ext cx="5329237" cy="3357562"/>
          </a:xfrm>
          <a:prstGeom prst="rect">
            <a:avLst/>
          </a:prstGeom>
        </p:spPr>
      </p:sp>
      <p:sp>
        <p:nvSpPr>
          <p:cNvPr id="523"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dirty="0">
              <a:latin typeface="Arial"/>
            </a:endParaRPr>
          </a:p>
        </p:txBody>
      </p:sp>
    </p:spTree>
    <p:extLst>
      <p:ext uri="{BB962C8B-B14F-4D97-AF65-F5344CB8AC3E}">
        <p14:creationId xmlns:p14="http://schemas.microsoft.com/office/powerpoint/2010/main" val="2641064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93782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69798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 </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A2516DB-95A3-42EB-B7D0-981CA89F48DD}" type="slidenum">
              <a:rPr lang="en-US" smtClean="0"/>
              <a:pPr>
                <a:defRPr/>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499791" y="806366"/>
            <a:ext cx="8398828" cy="38302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620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4" r:id="rId17"/>
    <p:sldLayoutId id="2147483695" r:id="rId18"/>
    <p:sldLayoutId id="2147483696" r:id="rId19"/>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err="1">
                <a:solidFill>
                  <a:srgbClr val="1B75BC"/>
                </a:solidFill>
              </a:rPr>
              <a:t>Migrasi</a:t>
            </a:r>
            <a:r>
              <a:rPr lang="en-US" sz="5600" b="1" dirty="0">
                <a:solidFill>
                  <a:srgbClr val="1B75BC"/>
                </a:solidFill>
              </a:rPr>
              <a:t> Database Laravel</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D119A4B3-5461-43D3-846A-337CA4F89836}"/>
              </a:ext>
            </a:extLst>
          </p:cNvPr>
          <p:cNvSpPr txBox="1"/>
          <p:nvPr/>
        </p:nvSpPr>
        <p:spPr>
          <a:xfrm>
            <a:off x="590199" y="807266"/>
            <a:ext cx="11054914" cy="856970"/>
          </a:xfrm>
          <a:prstGeom prst="rect">
            <a:avLst/>
          </a:prstGeom>
          <a:noFill/>
          <a:ln>
            <a:noFill/>
          </a:ln>
        </p:spPr>
        <p:txBody>
          <a:bodyPr lIns="0" tIns="0" rIns="0" bIns="0" anchor="ctr">
            <a:normAutofit/>
          </a:bodyPr>
          <a:lstStyle/>
          <a:p>
            <a:pPr algn="ctr"/>
            <a:r>
              <a:rPr lang="en-US" sz="3809" b="1" spc="-1">
                <a:solidFill>
                  <a:schemeClr val="bg1"/>
                </a:solidFill>
                <a:latin typeface="+mj-lt"/>
              </a:rPr>
              <a:t>Isi File Migration(2)</a:t>
            </a:r>
          </a:p>
        </p:txBody>
      </p:sp>
      <p:sp>
        <p:nvSpPr>
          <p:cNvPr id="5" name="TextBox 4">
            <a:extLst>
              <a:ext uri="{FF2B5EF4-FFF2-40B4-BE49-F238E27FC236}">
                <a16:creationId xmlns:a16="http://schemas.microsoft.com/office/drawing/2014/main" id="{7E669E8C-D0DD-4E8F-8EBC-706ADB8A8C14}"/>
              </a:ext>
            </a:extLst>
          </p:cNvPr>
          <p:cNvSpPr txBox="1"/>
          <p:nvPr/>
        </p:nvSpPr>
        <p:spPr>
          <a:xfrm>
            <a:off x="590200" y="1664237"/>
            <a:ext cx="10817925" cy="4977645"/>
          </a:xfrm>
          <a:prstGeom prst="rect">
            <a:avLst/>
          </a:prstGeom>
          <a:noFill/>
        </p:spPr>
        <p:txBody>
          <a:bodyPr wrap="square">
            <a:spAutoFit/>
          </a:bodyPr>
          <a:lstStyle/>
          <a:p>
            <a:pPr marL="270194" indent="-270194" algn="just">
              <a:lnSpc>
                <a:spcPct val="150000"/>
              </a:lnSpc>
            </a:pPr>
            <a:r>
              <a:rPr lang="id-ID" sz="2142" spc="-1">
                <a:latin typeface="Times New Roman"/>
              </a:rPr>
              <a:t>File Migration ini memiliki 2 method yaitu:</a:t>
            </a:r>
            <a:endParaRPr lang="id-ID" sz="2142" spc="-1"/>
          </a:p>
          <a:p>
            <a:pPr marL="190938" indent="-190487" algn="just">
              <a:lnSpc>
                <a:spcPct val="150000"/>
              </a:lnSpc>
              <a:buFont typeface="Arial"/>
              <a:buChar char="•"/>
            </a:pPr>
            <a:r>
              <a:rPr lang="id-ID" sz="2142" spc="-1">
                <a:latin typeface="Times New Roman"/>
              </a:rPr>
              <a:t>Method up() digunakan untuk menuliskan perintah pembuatan atau pengubahan struktur database. </a:t>
            </a:r>
            <a:endParaRPr lang="id-ID" sz="2142" spc="-1"/>
          </a:p>
          <a:p>
            <a:pPr marL="190938" indent="-190487" algn="just">
              <a:lnSpc>
                <a:spcPct val="150000"/>
              </a:lnSpc>
              <a:buFont typeface="Arial"/>
              <a:buChar char="•"/>
            </a:pPr>
            <a:r>
              <a:rPr lang="id-ID" sz="2142" spc="-1">
                <a:latin typeface="Times New Roman"/>
              </a:rPr>
              <a:t>Method down() digunakan untuk menuliskan kode yang membatalkan apa yang telah dieksekusi di method up().</a:t>
            </a:r>
            <a:endParaRPr lang="id-ID" sz="2142" spc="-1"/>
          </a:p>
          <a:p>
            <a:pPr algn="just">
              <a:lnSpc>
                <a:spcPct val="150000"/>
              </a:lnSpc>
            </a:pPr>
            <a:r>
              <a:rPr lang="id-ID" sz="2142" spc="-1">
                <a:latin typeface="Times New Roman"/>
              </a:rPr>
              <a:t>Pada method up(), pertama kita buat sebuah tabel dengan nama </a:t>
            </a:r>
            <a:r>
              <a:rPr lang="en-US" sz="2142" spc="-1">
                <a:latin typeface="Times New Roman"/>
              </a:rPr>
              <a:t>pegawai</a:t>
            </a:r>
            <a:r>
              <a:rPr lang="id-ID" sz="2142" spc="-1">
                <a:latin typeface="Times New Roman"/>
              </a:rPr>
              <a:t>, hal itu dilakukan melalui static method dari facade Schema, yaitu Schema::create(“</a:t>
            </a:r>
            <a:r>
              <a:rPr lang="en-US" sz="2142" spc="-1">
                <a:latin typeface="Times New Roman"/>
              </a:rPr>
              <a:t>pegawai</a:t>
            </a:r>
            <a:r>
              <a:rPr lang="id-ID" sz="2142" spc="-1">
                <a:latin typeface="Times New Roman"/>
              </a:rPr>
              <a:t>”). Setelah itu kita definisikan field apa saja yang akan dibuat, secara default perintah: make:migration akan membuat 2 field untuk kita yaitu id yang merupakan key dan autoIncrement, kemudian timestamps yang akan membuat field created_at dan updated_at pada tabel </a:t>
            </a:r>
            <a:r>
              <a:rPr lang="en-US" sz="2142" spc="-1">
                <a:latin typeface="Times New Roman"/>
              </a:rPr>
              <a:t>pegawai</a:t>
            </a:r>
            <a:r>
              <a:rPr lang="id-ID" sz="2142" spc="-1">
                <a:latin typeface="Times New Roman"/>
              </a:rPr>
              <a:t>.</a:t>
            </a:r>
            <a:endParaRPr lang="id-ID" sz="2142" spc="-1" dirty="0"/>
          </a:p>
        </p:txBody>
      </p:sp>
    </p:spTree>
    <p:extLst>
      <p:ext uri="{BB962C8B-B14F-4D97-AF65-F5344CB8AC3E}">
        <p14:creationId xmlns:p14="http://schemas.microsoft.com/office/powerpoint/2010/main" val="205649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178885" y="405191"/>
            <a:ext cx="9640335" cy="112621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3928" b="1" spc="-1">
                <a:solidFill>
                  <a:srgbClr val="FFFFFF"/>
                </a:solidFill>
                <a:latin typeface="Arial"/>
                <a:ea typeface="DejaVu Sans"/>
              </a:rPr>
              <a:t>Membuat </a:t>
            </a:r>
            <a:r>
              <a:rPr lang="en-US" sz="3928" b="1" spc="-1">
                <a:solidFill>
                  <a:srgbClr val="FFFFFF"/>
                </a:solidFill>
                <a:latin typeface="Arial"/>
                <a:ea typeface="DejaVu Sans"/>
              </a:rPr>
              <a:t>Kolom</a:t>
            </a:r>
            <a:endParaRPr lang="id-ID" sz="3928" spc="-1" dirty="0">
              <a:latin typeface="Arial"/>
            </a:endParaRPr>
          </a:p>
        </p:txBody>
      </p:sp>
      <p:sp>
        <p:nvSpPr>
          <p:cNvPr id="5" name="TextBox 4">
            <a:extLst>
              <a:ext uri="{FF2B5EF4-FFF2-40B4-BE49-F238E27FC236}">
                <a16:creationId xmlns:a16="http://schemas.microsoft.com/office/drawing/2014/main" id="{84E3FDE7-075A-496D-B314-87966993CF5C}"/>
              </a:ext>
            </a:extLst>
          </p:cNvPr>
          <p:cNvSpPr txBox="1"/>
          <p:nvPr/>
        </p:nvSpPr>
        <p:spPr>
          <a:xfrm>
            <a:off x="674141" y="1767039"/>
            <a:ext cx="10682575" cy="1081193"/>
          </a:xfrm>
          <a:prstGeom prst="rect">
            <a:avLst/>
          </a:prstGeom>
          <a:noFill/>
        </p:spPr>
        <p:txBody>
          <a:bodyPr wrap="square">
            <a:spAutoFit/>
          </a:bodyPr>
          <a:lstStyle/>
          <a:p>
            <a:pPr algn="just"/>
            <a:r>
              <a:rPr lang="en-US" sz="2380">
                <a:latin typeface="Times New Roman" panose="02020603050405020304" pitchFamily="18" charset="0"/>
                <a:cs typeface="Times New Roman" panose="02020603050405020304" pitchFamily="18" charset="0"/>
              </a:rPr>
              <a:t>Setelah membuat file migration tabel pegawai, langkah selanjutnya adalah membuat field/kolom pada tabel pegawai seperti kode di bawah ini:</a:t>
            </a:r>
          </a:p>
          <a:p>
            <a:endParaRPr lang="en-US" sz="1666">
              <a:solidFill>
                <a:srgbClr val="4B69C6"/>
              </a:solidFill>
              <a:latin typeface="Consolas" panose="020B0609020204030204" pitchFamily="49" charset="0"/>
            </a:endParaRPr>
          </a:p>
        </p:txBody>
      </p:sp>
      <p:sp>
        <p:nvSpPr>
          <p:cNvPr id="3" name="TextBox 2">
            <a:extLst>
              <a:ext uri="{FF2B5EF4-FFF2-40B4-BE49-F238E27FC236}">
                <a16:creationId xmlns:a16="http://schemas.microsoft.com/office/drawing/2014/main" id="{7FDB8A08-089C-870C-B594-7753EEEFAEF2}"/>
              </a:ext>
            </a:extLst>
          </p:cNvPr>
          <p:cNvSpPr txBox="1"/>
          <p:nvPr/>
        </p:nvSpPr>
        <p:spPr>
          <a:xfrm>
            <a:off x="641609" y="2618689"/>
            <a:ext cx="11054914" cy="3424912"/>
          </a:xfrm>
          <a:prstGeom prst="rect">
            <a:avLst/>
          </a:prstGeom>
          <a:noFill/>
        </p:spPr>
        <p:txBody>
          <a:bodyPr wrap="square">
            <a:spAutoFit/>
          </a:bodyPr>
          <a:lstStyle/>
          <a:p>
            <a:r>
              <a:rPr lang="en-US" sz="1666">
                <a:solidFill>
                  <a:srgbClr val="CF222E"/>
                </a:solidFill>
                <a:latin typeface="Consolas" panose="020B0609020204030204" pitchFamily="49" charset="0"/>
              </a:rPr>
              <a:t>public</a:t>
            </a:r>
            <a:r>
              <a:rPr lang="en-US" sz="1666">
                <a:solidFill>
                  <a:srgbClr val="24292F"/>
                </a:solidFill>
                <a:latin typeface="Consolas" panose="020B0609020204030204" pitchFamily="49" charset="0"/>
              </a:rPr>
              <a:t> </a:t>
            </a:r>
            <a:r>
              <a:rPr lang="en-US" sz="1666">
                <a:solidFill>
                  <a:srgbClr val="CF222E"/>
                </a:solidFill>
                <a:latin typeface="Consolas" panose="020B0609020204030204" pitchFamily="49" charset="0"/>
              </a:rPr>
              <a:t>function</a:t>
            </a:r>
            <a:r>
              <a:rPr lang="en-US" sz="1666">
                <a:solidFill>
                  <a:srgbClr val="24292F"/>
                </a:solidFill>
                <a:latin typeface="Consolas" panose="020B0609020204030204" pitchFamily="49" charset="0"/>
              </a:rPr>
              <a:t> </a:t>
            </a:r>
            <a:r>
              <a:rPr lang="en-US" sz="1666">
                <a:solidFill>
                  <a:srgbClr val="8250DF"/>
                </a:solidFill>
                <a:latin typeface="Consolas" panose="020B0609020204030204" pitchFamily="49" charset="0"/>
              </a:rPr>
              <a:t>up</a:t>
            </a:r>
            <a:r>
              <a:rPr lang="en-US" sz="1666">
                <a:solidFill>
                  <a:srgbClr val="24292F"/>
                </a:solidFill>
                <a:latin typeface="Consolas" panose="020B0609020204030204" pitchFamily="49" charset="0"/>
              </a:rPr>
              <a:t>()</a:t>
            </a:r>
          </a:p>
          <a:p>
            <a:r>
              <a:rPr lang="en-US" sz="1666">
                <a:solidFill>
                  <a:srgbClr val="24292F"/>
                </a:solidFill>
                <a:latin typeface="Consolas" panose="020B0609020204030204" pitchFamily="49" charset="0"/>
              </a:rPr>
              <a:t>    {</a:t>
            </a:r>
          </a:p>
          <a:p>
            <a:r>
              <a:rPr lang="en-US" sz="1666">
                <a:solidFill>
                  <a:srgbClr val="24292F"/>
                </a:solidFill>
                <a:latin typeface="Consolas" panose="020B0609020204030204" pitchFamily="49" charset="0"/>
              </a:rPr>
              <a:t>        </a:t>
            </a:r>
            <a:r>
              <a:rPr lang="en-US" sz="1666">
                <a:solidFill>
                  <a:srgbClr val="0550AE"/>
                </a:solidFill>
                <a:latin typeface="Consolas" panose="020B0609020204030204" pitchFamily="49" charset="0"/>
              </a:rPr>
              <a:t>Schema</a:t>
            </a:r>
            <a:r>
              <a:rPr lang="en-US" sz="1666">
                <a:solidFill>
                  <a:srgbClr val="CF222E"/>
                </a:solidFill>
                <a:latin typeface="Consolas" panose="020B0609020204030204" pitchFamily="49" charset="0"/>
              </a:rPr>
              <a:t>::</a:t>
            </a:r>
            <a:r>
              <a:rPr lang="en-US" sz="1666">
                <a:solidFill>
                  <a:srgbClr val="8250DF"/>
                </a:solidFill>
                <a:latin typeface="Consolas" panose="020B0609020204030204" pitchFamily="49" charset="0"/>
              </a:rPr>
              <a:t>create</a:t>
            </a:r>
            <a:r>
              <a:rPr lang="en-US" sz="1666">
                <a:solidFill>
                  <a:srgbClr val="24292F"/>
                </a:solidFill>
                <a:latin typeface="Consolas" panose="020B0609020204030204" pitchFamily="49" charset="0"/>
              </a:rPr>
              <a:t>(</a:t>
            </a:r>
            <a:r>
              <a:rPr lang="en-US" sz="1666">
                <a:solidFill>
                  <a:srgbClr val="0A3069"/>
                </a:solidFill>
                <a:latin typeface="Consolas" panose="020B0609020204030204" pitchFamily="49" charset="0"/>
              </a:rPr>
              <a:t>'staff'</a:t>
            </a:r>
            <a:r>
              <a:rPr lang="en-US" sz="1666">
                <a:solidFill>
                  <a:srgbClr val="24292F"/>
                </a:solidFill>
                <a:latin typeface="Consolas" panose="020B0609020204030204" pitchFamily="49" charset="0"/>
              </a:rPr>
              <a:t>, </a:t>
            </a:r>
            <a:r>
              <a:rPr lang="en-US" sz="1666">
                <a:solidFill>
                  <a:srgbClr val="CF222E"/>
                </a:solidFill>
                <a:latin typeface="Consolas" panose="020B0609020204030204" pitchFamily="49" charset="0"/>
              </a:rPr>
              <a:t>function</a:t>
            </a:r>
            <a:r>
              <a:rPr lang="en-US" sz="1666">
                <a:solidFill>
                  <a:srgbClr val="24292F"/>
                </a:solidFill>
                <a:latin typeface="Consolas" panose="020B0609020204030204" pitchFamily="49" charset="0"/>
              </a:rPr>
              <a:t> (</a:t>
            </a:r>
            <a:r>
              <a:rPr lang="en-US" sz="1666">
                <a:solidFill>
                  <a:srgbClr val="0550AE"/>
                </a:solidFill>
                <a:latin typeface="Consolas" panose="020B0609020204030204" pitchFamily="49" charset="0"/>
              </a:rPr>
              <a:t>Blueprint</a:t>
            </a:r>
            <a:r>
              <a:rPr lang="en-US" sz="1666">
                <a:solidFill>
                  <a:srgbClr val="24292F"/>
                </a:solidFill>
                <a:latin typeface="Consolas" panose="020B0609020204030204" pitchFamily="49" charset="0"/>
              </a:rPr>
              <a:t> $table) {</a:t>
            </a:r>
          </a:p>
          <a:p>
            <a:r>
              <a:rPr lang="en-US" sz="1666">
                <a:solidFill>
                  <a:srgbClr val="24292F"/>
                </a:solidFill>
                <a:latin typeface="Consolas" panose="020B0609020204030204" pitchFamily="49" charset="0"/>
              </a:rPr>
              <a:t>            $table</a:t>
            </a:r>
            <a:r>
              <a:rPr lang="en-US" sz="1666">
                <a:solidFill>
                  <a:srgbClr val="CF222E"/>
                </a:solidFill>
                <a:latin typeface="Consolas" panose="020B0609020204030204" pitchFamily="49" charset="0"/>
              </a:rPr>
              <a:t>-&gt;</a:t>
            </a:r>
            <a:r>
              <a:rPr lang="en-US" sz="1666">
                <a:solidFill>
                  <a:srgbClr val="8250DF"/>
                </a:solidFill>
                <a:latin typeface="Consolas" panose="020B0609020204030204" pitchFamily="49" charset="0"/>
              </a:rPr>
              <a:t>bigIncrements</a:t>
            </a:r>
            <a:r>
              <a:rPr lang="en-US" sz="1666">
                <a:solidFill>
                  <a:srgbClr val="24292F"/>
                </a:solidFill>
                <a:latin typeface="Consolas" panose="020B0609020204030204" pitchFamily="49" charset="0"/>
              </a:rPr>
              <a:t>(</a:t>
            </a:r>
            <a:r>
              <a:rPr lang="en-US" sz="1666">
                <a:solidFill>
                  <a:srgbClr val="0A3069"/>
                </a:solidFill>
                <a:latin typeface="Consolas" panose="020B0609020204030204" pitchFamily="49" charset="0"/>
              </a:rPr>
              <a:t>'id'</a:t>
            </a:r>
            <a:r>
              <a:rPr lang="en-US" sz="1666">
                <a:solidFill>
                  <a:srgbClr val="24292F"/>
                </a:solidFill>
                <a:latin typeface="Consolas" panose="020B0609020204030204" pitchFamily="49" charset="0"/>
              </a:rPr>
              <a:t>);</a:t>
            </a:r>
          </a:p>
          <a:p>
            <a:r>
              <a:rPr lang="en-US" sz="1666">
                <a:solidFill>
                  <a:srgbClr val="24292F"/>
                </a:solidFill>
                <a:latin typeface="Consolas" panose="020B0609020204030204" pitchFamily="49" charset="0"/>
              </a:rPr>
              <a:t>            $table</a:t>
            </a:r>
            <a:r>
              <a:rPr lang="en-US" sz="1666">
                <a:solidFill>
                  <a:srgbClr val="CF222E"/>
                </a:solidFill>
                <a:latin typeface="Consolas" panose="020B0609020204030204" pitchFamily="49" charset="0"/>
              </a:rPr>
              <a:t>-&gt;</a:t>
            </a:r>
            <a:r>
              <a:rPr lang="en-US" sz="1666">
                <a:solidFill>
                  <a:srgbClr val="8250DF"/>
                </a:solidFill>
                <a:latin typeface="Consolas" panose="020B0609020204030204" pitchFamily="49" charset="0"/>
              </a:rPr>
              <a:t>char</a:t>
            </a:r>
            <a:r>
              <a:rPr lang="en-US" sz="1666">
                <a:solidFill>
                  <a:srgbClr val="24292F"/>
                </a:solidFill>
                <a:latin typeface="Consolas" panose="020B0609020204030204" pitchFamily="49" charset="0"/>
              </a:rPr>
              <a:t>(</a:t>
            </a:r>
            <a:r>
              <a:rPr lang="en-US" sz="1666">
                <a:solidFill>
                  <a:srgbClr val="0A3069"/>
                </a:solidFill>
                <a:latin typeface="Consolas" panose="020B0609020204030204" pitchFamily="49" charset="0"/>
              </a:rPr>
              <a:t>'nip'</a:t>
            </a:r>
            <a:r>
              <a:rPr lang="en-US" sz="1666">
                <a:solidFill>
                  <a:srgbClr val="24292F"/>
                </a:solidFill>
                <a:latin typeface="Consolas" panose="020B0609020204030204" pitchFamily="49" charset="0"/>
              </a:rPr>
              <a:t>, </a:t>
            </a:r>
            <a:r>
              <a:rPr lang="en-US" sz="1666">
                <a:solidFill>
                  <a:srgbClr val="0550AE"/>
                </a:solidFill>
                <a:latin typeface="Consolas" panose="020B0609020204030204" pitchFamily="49" charset="0"/>
              </a:rPr>
              <a:t>3</a:t>
            </a:r>
            <a:r>
              <a:rPr lang="en-US" sz="1666">
                <a:solidFill>
                  <a:srgbClr val="24292F"/>
                </a:solidFill>
                <a:latin typeface="Consolas" panose="020B0609020204030204" pitchFamily="49" charset="0"/>
              </a:rPr>
              <a:t>)</a:t>
            </a:r>
            <a:r>
              <a:rPr lang="en-US" sz="1666">
                <a:solidFill>
                  <a:srgbClr val="CF222E"/>
                </a:solidFill>
                <a:latin typeface="Consolas" panose="020B0609020204030204" pitchFamily="49" charset="0"/>
              </a:rPr>
              <a:t>-&gt;</a:t>
            </a:r>
            <a:r>
              <a:rPr lang="en-US" sz="1666">
                <a:solidFill>
                  <a:srgbClr val="8250DF"/>
                </a:solidFill>
                <a:latin typeface="Consolas" panose="020B0609020204030204" pitchFamily="49" charset="0"/>
              </a:rPr>
              <a:t>unique</a:t>
            </a:r>
            <a:r>
              <a:rPr lang="en-US" sz="1666">
                <a:solidFill>
                  <a:srgbClr val="24292F"/>
                </a:solidFill>
                <a:latin typeface="Consolas" panose="020B0609020204030204" pitchFamily="49" charset="0"/>
              </a:rPr>
              <a:t>();</a:t>
            </a:r>
          </a:p>
          <a:p>
            <a:r>
              <a:rPr lang="en-US" sz="1666">
                <a:solidFill>
                  <a:srgbClr val="24292F"/>
                </a:solidFill>
                <a:latin typeface="Consolas" panose="020B0609020204030204" pitchFamily="49" charset="0"/>
              </a:rPr>
              <a:t>            $table</a:t>
            </a:r>
            <a:r>
              <a:rPr lang="en-US" sz="1666">
                <a:solidFill>
                  <a:srgbClr val="CF222E"/>
                </a:solidFill>
                <a:latin typeface="Consolas" panose="020B0609020204030204" pitchFamily="49" charset="0"/>
              </a:rPr>
              <a:t>-&gt;</a:t>
            </a:r>
            <a:r>
              <a:rPr lang="en-US" sz="1666">
                <a:solidFill>
                  <a:srgbClr val="8250DF"/>
                </a:solidFill>
                <a:latin typeface="Consolas" panose="020B0609020204030204" pitchFamily="49" charset="0"/>
              </a:rPr>
              <a:t>string</a:t>
            </a:r>
            <a:r>
              <a:rPr lang="en-US" sz="1666">
                <a:solidFill>
                  <a:srgbClr val="24292F"/>
                </a:solidFill>
                <a:latin typeface="Consolas" panose="020B0609020204030204" pitchFamily="49" charset="0"/>
              </a:rPr>
              <a:t>(</a:t>
            </a:r>
            <a:r>
              <a:rPr lang="en-US" sz="1666">
                <a:solidFill>
                  <a:srgbClr val="0A3069"/>
                </a:solidFill>
                <a:latin typeface="Consolas" panose="020B0609020204030204" pitchFamily="49" charset="0"/>
              </a:rPr>
              <a:t>'name'</a:t>
            </a:r>
            <a:r>
              <a:rPr lang="en-US" sz="1666">
                <a:solidFill>
                  <a:srgbClr val="24292F"/>
                </a:solidFill>
                <a:latin typeface="Consolas" panose="020B0609020204030204" pitchFamily="49" charset="0"/>
              </a:rPr>
              <a:t>, </a:t>
            </a:r>
            <a:r>
              <a:rPr lang="en-US" sz="1666">
                <a:solidFill>
                  <a:srgbClr val="0550AE"/>
                </a:solidFill>
                <a:latin typeface="Consolas" panose="020B0609020204030204" pitchFamily="49" charset="0"/>
              </a:rPr>
              <a:t>50</a:t>
            </a:r>
            <a:r>
              <a:rPr lang="en-US" sz="1666">
                <a:solidFill>
                  <a:srgbClr val="24292F"/>
                </a:solidFill>
                <a:latin typeface="Consolas" panose="020B0609020204030204" pitchFamily="49" charset="0"/>
              </a:rPr>
              <a:t>);</a:t>
            </a:r>
          </a:p>
          <a:p>
            <a:r>
              <a:rPr lang="en-US" sz="1666">
                <a:solidFill>
                  <a:srgbClr val="24292F"/>
                </a:solidFill>
                <a:latin typeface="Consolas" panose="020B0609020204030204" pitchFamily="49" charset="0"/>
              </a:rPr>
              <a:t>            $table</a:t>
            </a:r>
            <a:r>
              <a:rPr lang="en-US" sz="1666">
                <a:solidFill>
                  <a:srgbClr val="CF222E"/>
                </a:solidFill>
                <a:latin typeface="Consolas" panose="020B0609020204030204" pitchFamily="49" charset="0"/>
              </a:rPr>
              <a:t>-&gt;</a:t>
            </a:r>
            <a:r>
              <a:rPr lang="en-US" sz="1666">
                <a:solidFill>
                  <a:srgbClr val="8250DF"/>
                </a:solidFill>
                <a:latin typeface="Consolas" panose="020B0609020204030204" pitchFamily="49" charset="0"/>
              </a:rPr>
              <a:t>enum</a:t>
            </a:r>
            <a:r>
              <a:rPr lang="en-US" sz="1666">
                <a:solidFill>
                  <a:srgbClr val="24292F"/>
                </a:solidFill>
                <a:latin typeface="Consolas" panose="020B0609020204030204" pitchFamily="49" charset="0"/>
              </a:rPr>
              <a:t>(</a:t>
            </a:r>
            <a:r>
              <a:rPr lang="en-US" sz="1666">
                <a:solidFill>
                  <a:srgbClr val="0A3069"/>
                </a:solidFill>
                <a:latin typeface="Consolas" panose="020B0609020204030204" pitchFamily="49" charset="0"/>
              </a:rPr>
              <a:t>'gender'</a:t>
            </a:r>
            <a:r>
              <a:rPr lang="en-US" sz="1666">
                <a:solidFill>
                  <a:srgbClr val="24292F"/>
                </a:solidFill>
                <a:latin typeface="Consolas" panose="020B0609020204030204" pitchFamily="49" charset="0"/>
              </a:rPr>
              <a:t>, [</a:t>
            </a:r>
            <a:r>
              <a:rPr lang="en-US" sz="1666">
                <a:solidFill>
                  <a:srgbClr val="0A3069"/>
                </a:solidFill>
                <a:latin typeface="Consolas" panose="020B0609020204030204" pitchFamily="49" charset="0"/>
              </a:rPr>
              <a:t>'L'</a:t>
            </a:r>
            <a:r>
              <a:rPr lang="en-US" sz="1666">
                <a:solidFill>
                  <a:srgbClr val="24292F"/>
                </a:solidFill>
                <a:latin typeface="Consolas" panose="020B0609020204030204" pitchFamily="49" charset="0"/>
              </a:rPr>
              <a:t>, </a:t>
            </a:r>
            <a:r>
              <a:rPr lang="en-US" sz="1666">
                <a:solidFill>
                  <a:srgbClr val="0A3069"/>
                </a:solidFill>
                <a:latin typeface="Consolas" panose="020B0609020204030204" pitchFamily="49" charset="0"/>
              </a:rPr>
              <a:t>'P'</a:t>
            </a:r>
            <a:r>
              <a:rPr lang="en-US" sz="1666">
                <a:solidFill>
                  <a:srgbClr val="24292F"/>
                </a:solidFill>
                <a:latin typeface="Consolas" panose="020B0609020204030204" pitchFamily="49" charset="0"/>
              </a:rPr>
              <a:t>]);</a:t>
            </a:r>
          </a:p>
          <a:p>
            <a:r>
              <a:rPr lang="en-US" sz="1666">
                <a:solidFill>
                  <a:srgbClr val="24292F"/>
                </a:solidFill>
                <a:latin typeface="Consolas" panose="020B0609020204030204" pitchFamily="49" charset="0"/>
              </a:rPr>
              <a:t>            $table</a:t>
            </a:r>
            <a:r>
              <a:rPr lang="en-US" sz="1666">
                <a:solidFill>
                  <a:srgbClr val="CF222E"/>
                </a:solidFill>
                <a:latin typeface="Consolas" panose="020B0609020204030204" pitchFamily="49" charset="0"/>
              </a:rPr>
              <a:t>-&gt;</a:t>
            </a:r>
            <a:r>
              <a:rPr lang="en-US" sz="1666">
                <a:solidFill>
                  <a:srgbClr val="8250DF"/>
                </a:solidFill>
                <a:latin typeface="Consolas" panose="020B0609020204030204" pitchFamily="49" charset="0"/>
              </a:rPr>
              <a:t>text</a:t>
            </a:r>
            <a:r>
              <a:rPr lang="en-US" sz="1666">
                <a:solidFill>
                  <a:srgbClr val="24292F"/>
                </a:solidFill>
                <a:latin typeface="Consolas" panose="020B0609020204030204" pitchFamily="49" charset="0"/>
              </a:rPr>
              <a:t>(</a:t>
            </a:r>
            <a:r>
              <a:rPr lang="en-US" sz="1666">
                <a:solidFill>
                  <a:srgbClr val="0A3069"/>
                </a:solidFill>
                <a:latin typeface="Consolas" panose="020B0609020204030204" pitchFamily="49" charset="0"/>
              </a:rPr>
              <a:t>'alamat'</a:t>
            </a:r>
            <a:r>
              <a:rPr lang="en-US" sz="1666">
                <a:solidFill>
                  <a:srgbClr val="24292F"/>
                </a:solidFill>
                <a:latin typeface="Consolas" panose="020B0609020204030204" pitchFamily="49" charset="0"/>
              </a:rPr>
              <a:t>);</a:t>
            </a:r>
          </a:p>
          <a:p>
            <a:r>
              <a:rPr lang="en-US" sz="1666">
                <a:solidFill>
                  <a:srgbClr val="24292F"/>
                </a:solidFill>
                <a:latin typeface="Consolas" panose="020B0609020204030204" pitchFamily="49" charset="0"/>
              </a:rPr>
              <a:t>            $table</a:t>
            </a:r>
            <a:r>
              <a:rPr lang="en-US" sz="1666">
                <a:solidFill>
                  <a:srgbClr val="CF222E"/>
                </a:solidFill>
                <a:latin typeface="Consolas" panose="020B0609020204030204" pitchFamily="49" charset="0"/>
              </a:rPr>
              <a:t>-&gt;</a:t>
            </a:r>
            <a:r>
              <a:rPr lang="en-US" sz="1666">
                <a:solidFill>
                  <a:srgbClr val="8250DF"/>
                </a:solidFill>
                <a:latin typeface="Consolas" panose="020B0609020204030204" pitchFamily="49" charset="0"/>
              </a:rPr>
              <a:t>string</a:t>
            </a:r>
            <a:r>
              <a:rPr lang="en-US" sz="1666">
                <a:solidFill>
                  <a:srgbClr val="24292F"/>
                </a:solidFill>
                <a:latin typeface="Consolas" panose="020B0609020204030204" pitchFamily="49" charset="0"/>
              </a:rPr>
              <a:t>(</a:t>
            </a:r>
            <a:r>
              <a:rPr lang="en-US" sz="1666">
                <a:solidFill>
                  <a:srgbClr val="0A3069"/>
                </a:solidFill>
                <a:latin typeface="Consolas" panose="020B0609020204030204" pitchFamily="49" charset="0"/>
              </a:rPr>
              <a:t>'email'</a:t>
            </a:r>
            <a:r>
              <a:rPr lang="en-US" sz="1666">
                <a:solidFill>
                  <a:srgbClr val="24292F"/>
                </a:solidFill>
                <a:latin typeface="Consolas" panose="020B0609020204030204" pitchFamily="49" charset="0"/>
              </a:rPr>
              <a:t>)</a:t>
            </a:r>
            <a:r>
              <a:rPr lang="en-US" sz="1666">
                <a:solidFill>
                  <a:srgbClr val="CF222E"/>
                </a:solidFill>
                <a:latin typeface="Consolas" panose="020B0609020204030204" pitchFamily="49" charset="0"/>
              </a:rPr>
              <a:t>-&gt;</a:t>
            </a:r>
            <a:r>
              <a:rPr lang="en-US" sz="1666">
                <a:solidFill>
                  <a:srgbClr val="8250DF"/>
                </a:solidFill>
                <a:latin typeface="Consolas" panose="020B0609020204030204" pitchFamily="49" charset="0"/>
              </a:rPr>
              <a:t>unique</a:t>
            </a:r>
            <a:r>
              <a:rPr lang="en-US" sz="1666">
                <a:solidFill>
                  <a:srgbClr val="24292F"/>
                </a:solidFill>
                <a:latin typeface="Consolas" panose="020B0609020204030204" pitchFamily="49" charset="0"/>
              </a:rPr>
              <a:t>();</a:t>
            </a:r>
          </a:p>
          <a:p>
            <a:r>
              <a:rPr lang="en-US" sz="1666">
                <a:solidFill>
                  <a:srgbClr val="24292F"/>
                </a:solidFill>
                <a:latin typeface="Consolas" panose="020B0609020204030204" pitchFamily="49" charset="0"/>
              </a:rPr>
              <a:t>            $table</a:t>
            </a:r>
            <a:r>
              <a:rPr lang="en-US" sz="1666">
                <a:solidFill>
                  <a:srgbClr val="CF222E"/>
                </a:solidFill>
                <a:latin typeface="Consolas" panose="020B0609020204030204" pitchFamily="49" charset="0"/>
              </a:rPr>
              <a:t>-&gt;</a:t>
            </a:r>
            <a:r>
              <a:rPr lang="en-US" sz="1666">
                <a:solidFill>
                  <a:srgbClr val="8250DF"/>
                </a:solidFill>
                <a:latin typeface="Consolas" panose="020B0609020204030204" pitchFamily="49" charset="0"/>
              </a:rPr>
              <a:t>string</a:t>
            </a:r>
            <a:r>
              <a:rPr lang="en-US" sz="1666">
                <a:solidFill>
                  <a:srgbClr val="24292F"/>
                </a:solidFill>
                <a:latin typeface="Consolas" panose="020B0609020204030204" pitchFamily="49" charset="0"/>
              </a:rPr>
              <a:t>(</a:t>
            </a:r>
            <a:r>
              <a:rPr lang="en-US" sz="1666">
                <a:solidFill>
                  <a:srgbClr val="0A3069"/>
                </a:solidFill>
                <a:latin typeface="Consolas" panose="020B0609020204030204" pitchFamily="49" charset="0"/>
              </a:rPr>
              <a:t>'foto'</a:t>
            </a:r>
            <a:r>
              <a:rPr lang="en-US" sz="1666">
                <a:solidFill>
                  <a:srgbClr val="24292F"/>
                </a:solidFill>
                <a:latin typeface="Consolas" panose="020B0609020204030204" pitchFamily="49" charset="0"/>
              </a:rPr>
              <a:t>, </a:t>
            </a:r>
            <a:r>
              <a:rPr lang="en-US" sz="1666">
                <a:solidFill>
                  <a:srgbClr val="0550AE"/>
                </a:solidFill>
                <a:latin typeface="Consolas" panose="020B0609020204030204" pitchFamily="49" charset="0"/>
              </a:rPr>
              <a:t>50</a:t>
            </a:r>
            <a:r>
              <a:rPr lang="en-US" sz="1666">
                <a:solidFill>
                  <a:srgbClr val="24292F"/>
                </a:solidFill>
                <a:latin typeface="Consolas" panose="020B0609020204030204" pitchFamily="49" charset="0"/>
              </a:rPr>
              <a:t>);</a:t>
            </a:r>
          </a:p>
          <a:p>
            <a:r>
              <a:rPr lang="en-US" sz="1666">
                <a:solidFill>
                  <a:srgbClr val="24292F"/>
                </a:solidFill>
                <a:latin typeface="Consolas" panose="020B0609020204030204" pitchFamily="49" charset="0"/>
              </a:rPr>
              <a:t>            $table</a:t>
            </a:r>
            <a:r>
              <a:rPr lang="en-US" sz="1666">
                <a:solidFill>
                  <a:srgbClr val="CF222E"/>
                </a:solidFill>
                <a:latin typeface="Consolas" panose="020B0609020204030204" pitchFamily="49" charset="0"/>
              </a:rPr>
              <a:t>-&gt;</a:t>
            </a:r>
            <a:r>
              <a:rPr lang="en-US" sz="1666">
                <a:solidFill>
                  <a:srgbClr val="8250DF"/>
                </a:solidFill>
                <a:latin typeface="Consolas" panose="020B0609020204030204" pitchFamily="49" charset="0"/>
              </a:rPr>
              <a:t>timestamps</a:t>
            </a:r>
            <a:r>
              <a:rPr lang="en-US" sz="1666">
                <a:solidFill>
                  <a:srgbClr val="24292F"/>
                </a:solidFill>
                <a:latin typeface="Consolas" panose="020B0609020204030204" pitchFamily="49" charset="0"/>
              </a:rPr>
              <a:t>();</a:t>
            </a:r>
          </a:p>
          <a:p>
            <a:r>
              <a:rPr lang="en-US" sz="1666">
                <a:solidFill>
                  <a:srgbClr val="24292F"/>
                </a:solidFill>
                <a:latin typeface="Consolas" panose="020B0609020204030204" pitchFamily="49" charset="0"/>
              </a:rPr>
              <a:t>        });</a:t>
            </a:r>
          </a:p>
          <a:p>
            <a:r>
              <a:rPr lang="en-US" sz="1666">
                <a:solidFill>
                  <a:srgbClr val="24292F"/>
                </a:solidFill>
                <a:latin typeface="Consolas" panose="020B0609020204030204" pitchFamily="49" charset="0"/>
              </a:rPr>
              <a:t>    }</a:t>
            </a:r>
          </a:p>
        </p:txBody>
      </p:sp>
    </p:spTree>
    <p:extLst>
      <p:ext uri="{BB962C8B-B14F-4D97-AF65-F5344CB8AC3E}">
        <p14:creationId xmlns:p14="http://schemas.microsoft.com/office/powerpoint/2010/main" val="136004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646701" y="405191"/>
            <a:ext cx="10879917" cy="112621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3928" b="1" spc="-1" dirty="0">
                <a:solidFill>
                  <a:srgbClr val="FFFFFF"/>
                </a:solidFill>
                <a:latin typeface="Arial"/>
                <a:ea typeface="DejaVu Sans"/>
              </a:rPr>
              <a:t>Mengeksekusi Migration</a:t>
            </a:r>
            <a:r>
              <a:rPr lang="en-US" sz="3928" b="1" spc="-1" dirty="0">
                <a:solidFill>
                  <a:srgbClr val="FFFFFF"/>
                </a:solidFill>
                <a:latin typeface="Arial"/>
                <a:ea typeface="DejaVu Sans"/>
              </a:rPr>
              <a:t>(1)</a:t>
            </a:r>
            <a:endParaRPr lang="id-ID" sz="3928" spc="-1" dirty="0">
              <a:latin typeface="Arial"/>
            </a:endParaRPr>
          </a:p>
        </p:txBody>
      </p:sp>
      <p:sp>
        <p:nvSpPr>
          <p:cNvPr id="300" name="CustomShape 2"/>
          <p:cNvSpPr/>
          <p:nvPr/>
        </p:nvSpPr>
        <p:spPr>
          <a:xfrm>
            <a:off x="646701" y="1744538"/>
            <a:ext cx="10879917" cy="2644915"/>
          </a:xfrm>
          <a:prstGeom prst="rect">
            <a:avLst/>
          </a:prstGeom>
          <a:noFill/>
          <a:ln>
            <a:noFill/>
          </a:ln>
        </p:spPr>
        <p:style>
          <a:lnRef idx="0">
            <a:scrgbClr r="0" g="0" b="0"/>
          </a:lnRef>
          <a:fillRef idx="0">
            <a:scrgbClr r="0" g="0" b="0"/>
          </a:fillRef>
          <a:effectRef idx="0">
            <a:scrgbClr r="0" g="0" b="0"/>
          </a:effectRef>
          <a:fontRef idx="minor"/>
        </p:style>
        <p:txBody>
          <a:bodyPr wrap="square" lIns="80352" tIns="40176" rIns="80352" bIns="40176">
            <a:spAutoFit/>
          </a:bodyPr>
          <a:lstStyle/>
          <a:p>
            <a:pPr algn="just">
              <a:lnSpc>
                <a:spcPct val="100000"/>
              </a:lnSpc>
            </a:pPr>
            <a:r>
              <a:rPr lang="en-US" sz="2380" spc="-1">
                <a:latin typeface="Times New Roman" panose="02020603050405020304" pitchFamily="18" charset="0"/>
                <a:ea typeface="DejaVu Sans"/>
                <a:cs typeface="Times New Roman" panose="02020603050405020304" pitchFamily="18" charset="0"/>
              </a:rPr>
              <a:t>Setelah membuat kolom-kolom pada tabel pegawai, Langkah selanjutnya adalah</a:t>
            </a:r>
            <a:r>
              <a:rPr lang="id-ID" sz="2380" spc="-1">
                <a:latin typeface="Times New Roman" panose="02020603050405020304" pitchFamily="18" charset="0"/>
                <a:ea typeface="DejaVu Sans"/>
                <a:cs typeface="Times New Roman" panose="02020603050405020304" pitchFamily="18" charset="0"/>
              </a:rPr>
              <a:t> mengeksekusi migration. </a:t>
            </a:r>
            <a:r>
              <a:rPr lang="en-US" sz="2380" spc="-1">
                <a:latin typeface="Times New Roman" panose="02020603050405020304" pitchFamily="18" charset="0"/>
                <a:ea typeface="DejaVu Sans"/>
                <a:cs typeface="Times New Roman" panose="02020603050405020304" pitchFamily="18" charset="0"/>
              </a:rPr>
              <a:t>Buka </a:t>
            </a:r>
            <a:r>
              <a:rPr lang="id-ID" sz="2380" spc="-1">
                <a:latin typeface="Times New Roman" panose="02020603050405020304" pitchFamily="18" charset="0"/>
                <a:ea typeface="DejaVu Sans"/>
                <a:cs typeface="Times New Roman" panose="02020603050405020304" pitchFamily="18" charset="0"/>
              </a:rPr>
              <a:t>terminal dan masuk ke root path aplikasi Laravel kita, jalankan perintah di bawah ini:</a:t>
            </a:r>
            <a:endParaRPr lang="id-ID" sz="2380" spc="-1">
              <a:latin typeface="Times New Roman" panose="02020603050405020304" pitchFamily="18" charset="0"/>
              <a:cs typeface="Times New Roman" panose="02020603050405020304" pitchFamily="18" charset="0"/>
            </a:endParaRPr>
          </a:p>
          <a:p>
            <a:pPr algn="just">
              <a:lnSpc>
                <a:spcPct val="100000"/>
              </a:lnSpc>
            </a:pPr>
            <a:endParaRPr lang="id-ID" sz="2380" spc="-1">
              <a:latin typeface="Times New Roman" panose="02020603050405020304" pitchFamily="18" charset="0"/>
              <a:cs typeface="Times New Roman" panose="02020603050405020304" pitchFamily="18" charset="0"/>
            </a:endParaRPr>
          </a:p>
          <a:p>
            <a:pPr algn="just">
              <a:lnSpc>
                <a:spcPct val="100000"/>
              </a:lnSpc>
            </a:pPr>
            <a:endParaRPr lang="en-US" sz="2380" b="1" spc="-1">
              <a:latin typeface="Times New Roman" panose="02020603050405020304" pitchFamily="18" charset="0"/>
              <a:cs typeface="Times New Roman" panose="02020603050405020304" pitchFamily="18" charset="0"/>
            </a:endParaRPr>
          </a:p>
          <a:p>
            <a:pPr algn="just"/>
            <a:endParaRPr lang="en-US" sz="2380" spc="-1">
              <a:latin typeface="Times New Roman" panose="02020603050405020304" pitchFamily="18" charset="0"/>
              <a:cs typeface="Times New Roman" panose="02020603050405020304" pitchFamily="18" charset="0"/>
            </a:endParaRPr>
          </a:p>
          <a:p>
            <a:pPr algn="just"/>
            <a:endParaRPr lang="en-US" sz="2380" spc="-1">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21F4AE4-A339-E833-4B5F-2DEB56DF7BDE}"/>
              </a:ext>
            </a:extLst>
          </p:cNvPr>
          <p:cNvPicPr>
            <a:picLocks noChangeAspect="1"/>
          </p:cNvPicPr>
          <p:nvPr/>
        </p:nvPicPr>
        <p:blipFill>
          <a:blip r:embed="rId3"/>
          <a:stretch>
            <a:fillRect/>
          </a:stretch>
        </p:blipFill>
        <p:spPr>
          <a:xfrm>
            <a:off x="-110" y="3067250"/>
            <a:ext cx="11998325" cy="3505728"/>
          </a:xfrm>
          <a:prstGeom prst="rect">
            <a:avLst/>
          </a:prstGeom>
        </p:spPr>
      </p:pic>
    </p:spTree>
    <p:extLst>
      <p:ext uri="{BB962C8B-B14F-4D97-AF65-F5344CB8AC3E}">
        <p14:creationId xmlns:p14="http://schemas.microsoft.com/office/powerpoint/2010/main" val="402312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F634FD17-B123-413F-8004-80E3188E339E}"/>
              </a:ext>
            </a:extLst>
          </p:cNvPr>
          <p:cNvSpPr txBox="1"/>
          <p:nvPr/>
        </p:nvSpPr>
        <p:spPr>
          <a:xfrm>
            <a:off x="471704" y="632157"/>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Hasil Eksekusi Migration</a:t>
            </a:r>
          </a:p>
        </p:txBody>
      </p:sp>
      <p:sp>
        <p:nvSpPr>
          <p:cNvPr id="8" name="TextBox 7">
            <a:extLst>
              <a:ext uri="{FF2B5EF4-FFF2-40B4-BE49-F238E27FC236}">
                <a16:creationId xmlns:a16="http://schemas.microsoft.com/office/drawing/2014/main" id="{70FB052F-A4AA-4C34-A12C-4B8405F4F127}"/>
              </a:ext>
            </a:extLst>
          </p:cNvPr>
          <p:cNvSpPr txBox="1"/>
          <p:nvPr/>
        </p:nvSpPr>
        <p:spPr>
          <a:xfrm>
            <a:off x="471705" y="1693068"/>
            <a:ext cx="11310889" cy="824841"/>
          </a:xfrm>
          <a:prstGeom prst="rect">
            <a:avLst/>
          </a:prstGeom>
          <a:noFill/>
        </p:spPr>
        <p:txBody>
          <a:bodyPr wrap="square">
            <a:spAutoFit/>
          </a:bodyPr>
          <a:lstStyle/>
          <a:p>
            <a:r>
              <a:rPr lang="en-US" sz="2380">
                <a:latin typeface="Times New Roman" panose="02020603050405020304" pitchFamily="18" charset="0"/>
                <a:cs typeface="Times New Roman" panose="02020603050405020304" pitchFamily="18" charset="0"/>
              </a:rPr>
              <a:t>Setelah berhasil menjalankan perintah migration, coba buka PHPMyadmin untuk mengecek apakah benar tabel sudah berhasil dibuat.</a:t>
            </a:r>
          </a:p>
        </p:txBody>
      </p:sp>
      <p:pic>
        <p:nvPicPr>
          <p:cNvPr id="3" name="Picture 2">
            <a:extLst>
              <a:ext uri="{FF2B5EF4-FFF2-40B4-BE49-F238E27FC236}">
                <a16:creationId xmlns:a16="http://schemas.microsoft.com/office/drawing/2014/main" id="{3333CB15-F67F-BE1F-E5E0-AF5952DA974E}"/>
              </a:ext>
            </a:extLst>
          </p:cNvPr>
          <p:cNvPicPr>
            <a:picLocks noChangeAspect="1"/>
          </p:cNvPicPr>
          <p:nvPr/>
        </p:nvPicPr>
        <p:blipFill>
          <a:blip r:embed="rId3"/>
          <a:stretch>
            <a:fillRect/>
          </a:stretch>
        </p:blipFill>
        <p:spPr>
          <a:xfrm>
            <a:off x="3473373" y="2585721"/>
            <a:ext cx="5051578" cy="3913311"/>
          </a:xfrm>
          <a:prstGeom prst="rect">
            <a:avLst/>
          </a:prstGeom>
          <a:ln w="6350">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BE94CA-7A20-4835-8218-33B273A8D464}"/>
              </a:ext>
            </a:extLst>
          </p:cNvPr>
          <p:cNvSpPr txBox="1"/>
          <p:nvPr/>
        </p:nvSpPr>
        <p:spPr>
          <a:xfrm>
            <a:off x="588797" y="1893253"/>
            <a:ext cx="10820730" cy="4487126"/>
          </a:xfrm>
          <a:prstGeom prst="rect">
            <a:avLst/>
          </a:prstGeom>
          <a:noFill/>
        </p:spPr>
        <p:txBody>
          <a:bodyPr wrap="square">
            <a:spAutoFit/>
          </a:bodyPr>
          <a:lstStyle/>
          <a:p>
            <a:pPr marL="408120" indent="-408120" algn="just">
              <a:buFont typeface="Arial" panose="020B0604020202020204" pitchFamily="34" charset="0"/>
              <a:buChar char="•"/>
            </a:pPr>
            <a:r>
              <a:rPr lang="en-US" sz="2856">
                <a:latin typeface="Times New Roman" panose="02020603050405020304" pitchFamily="18" charset="0"/>
                <a:cs typeface="Times New Roman" panose="02020603050405020304" pitchFamily="18" charset="0"/>
              </a:rPr>
              <a:t>Seeding pada laravel adalah sebuah fitur untuk mengisi data pada database dengan data sembarang atau data testing. </a:t>
            </a:r>
          </a:p>
          <a:p>
            <a:pPr marL="408120" indent="-408120" algn="just">
              <a:buFont typeface="Arial" panose="020B0604020202020204" pitchFamily="34" charset="0"/>
              <a:buChar char="•"/>
            </a:pPr>
            <a:r>
              <a:rPr lang="en-US" sz="2856">
                <a:latin typeface="Times New Roman" panose="02020603050405020304" pitchFamily="18" charset="0"/>
                <a:cs typeface="Times New Roman" panose="02020603050405020304" pitchFamily="18" charset="0"/>
              </a:rPr>
              <a:t>Secara pengertian seed dalam bahasa indonesia berarti benih. Maka sebagaimana benih, seeder dapat digunakan untuk membuat sample data atau dummy data dengan command yang sederhana. </a:t>
            </a:r>
          </a:p>
          <a:p>
            <a:pPr marL="408120" indent="-408120" algn="just">
              <a:buFont typeface="Arial" panose="020B0604020202020204" pitchFamily="34" charset="0"/>
              <a:buChar char="•"/>
            </a:pPr>
            <a:r>
              <a:rPr lang="en-US" sz="2856">
                <a:latin typeface="Times New Roman" panose="02020603050405020304" pitchFamily="18" charset="0"/>
                <a:cs typeface="Times New Roman" panose="02020603050405020304" pitchFamily="18" charset="0"/>
              </a:rPr>
              <a:t>Maka anda tidak perlu repot untuk melakukan penginputan data secara berulang pada saat proses testing. </a:t>
            </a:r>
          </a:p>
          <a:p>
            <a:pPr marL="408120" indent="-408120" algn="just">
              <a:buFont typeface="Arial" panose="020B0604020202020204" pitchFamily="34" charset="0"/>
              <a:buChar char="•"/>
            </a:pPr>
            <a:r>
              <a:rPr lang="en-US" sz="2856">
                <a:latin typeface="Times New Roman" panose="02020603050405020304" pitchFamily="18" charset="0"/>
                <a:cs typeface="Times New Roman" panose="02020603050405020304" pitchFamily="18" charset="0"/>
              </a:rPr>
              <a:t>Hal ini tentunya akan mempercepat proses development yang anda lakukan. Mengapa? Karena anda cukup sekali membuat “benih data” yang dapat digunakan secara berulang kali saat dibutuhkan.</a:t>
            </a:r>
          </a:p>
        </p:txBody>
      </p:sp>
      <p:sp>
        <p:nvSpPr>
          <p:cNvPr id="6" name="TextShape 1">
            <a:extLst>
              <a:ext uri="{FF2B5EF4-FFF2-40B4-BE49-F238E27FC236}">
                <a16:creationId xmlns:a16="http://schemas.microsoft.com/office/drawing/2014/main" id="{4E5F0637-7F45-4CBF-A48F-A7E654CE00A4}"/>
              </a:ext>
            </a:extLst>
          </p:cNvPr>
          <p:cNvSpPr txBox="1"/>
          <p:nvPr/>
        </p:nvSpPr>
        <p:spPr>
          <a:xfrm>
            <a:off x="471705" y="732116"/>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Sedding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4E5F0637-7F45-4CBF-A48F-A7E654CE00A4}"/>
              </a:ext>
            </a:extLst>
          </p:cNvPr>
          <p:cNvSpPr txBox="1"/>
          <p:nvPr/>
        </p:nvSpPr>
        <p:spPr>
          <a:xfrm>
            <a:off x="533389" y="659898"/>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Membuat Sedding</a:t>
            </a:r>
          </a:p>
        </p:txBody>
      </p:sp>
      <p:pic>
        <p:nvPicPr>
          <p:cNvPr id="3" name="Picture 2">
            <a:extLst>
              <a:ext uri="{FF2B5EF4-FFF2-40B4-BE49-F238E27FC236}">
                <a16:creationId xmlns:a16="http://schemas.microsoft.com/office/drawing/2014/main" id="{EA5C3E6F-4922-4C30-BCD5-D671A7C5226A}"/>
              </a:ext>
            </a:extLst>
          </p:cNvPr>
          <p:cNvPicPr>
            <a:picLocks noChangeAspect="1"/>
          </p:cNvPicPr>
          <p:nvPr/>
        </p:nvPicPr>
        <p:blipFill>
          <a:blip r:embed="rId3"/>
          <a:stretch>
            <a:fillRect/>
          </a:stretch>
        </p:blipFill>
        <p:spPr>
          <a:xfrm>
            <a:off x="471705" y="2963573"/>
            <a:ext cx="11178282" cy="816264"/>
          </a:xfrm>
          <a:prstGeom prst="rect">
            <a:avLst/>
          </a:prstGeom>
        </p:spPr>
      </p:pic>
      <p:sp>
        <p:nvSpPr>
          <p:cNvPr id="7" name="TextBox 6">
            <a:extLst>
              <a:ext uri="{FF2B5EF4-FFF2-40B4-BE49-F238E27FC236}">
                <a16:creationId xmlns:a16="http://schemas.microsoft.com/office/drawing/2014/main" id="{0B73AE89-DD21-44CD-836D-B05951BEACEB}"/>
              </a:ext>
            </a:extLst>
          </p:cNvPr>
          <p:cNvSpPr txBox="1"/>
          <p:nvPr/>
        </p:nvSpPr>
        <p:spPr>
          <a:xfrm>
            <a:off x="471705" y="1953682"/>
            <a:ext cx="11310889" cy="1191095"/>
          </a:xfrm>
          <a:prstGeom prst="rect">
            <a:avLst/>
          </a:prstGeom>
          <a:noFill/>
        </p:spPr>
        <p:txBody>
          <a:bodyPr wrap="square">
            <a:spAutoFit/>
          </a:bodyPr>
          <a:lstStyle/>
          <a:p>
            <a:r>
              <a:rPr lang="en-US" sz="2380">
                <a:latin typeface="Times New Roman" panose="02020603050405020304" pitchFamily="18" charset="0"/>
                <a:cs typeface="Times New Roman" panose="02020603050405020304" pitchFamily="18" charset="0"/>
              </a:rPr>
              <a:t>Untuk membuat sedding dari tabel pegawai yang sudah ada, caranya adalah </a:t>
            </a:r>
            <a:r>
              <a:rPr lang="en-US" sz="2380" spc="-1">
                <a:latin typeface="Times New Roman" panose="02020603050405020304" pitchFamily="18" charset="0"/>
                <a:cs typeface="Times New Roman" panose="02020603050405020304" pitchFamily="18" charset="0"/>
              </a:rPr>
              <a:t>b</a:t>
            </a:r>
            <a:r>
              <a:rPr lang="en-US" sz="2380" spc="-1">
                <a:latin typeface="Times New Roman" panose="02020603050405020304" pitchFamily="18" charset="0"/>
                <a:ea typeface="DejaVu Sans"/>
                <a:cs typeface="Times New Roman" panose="02020603050405020304" pitchFamily="18" charset="0"/>
              </a:rPr>
              <a:t>uka </a:t>
            </a:r>
            <a:r>
              <a:rPr lang="id-ID" sz="2380" spc="-1">
                <a:latin typeface="Times New Roman" panose="02020603050405020304" pitchFamily="18" charset="0"/>
                <a:ea typeface="DejaVu Sans"/>
                <a:cs typeface="Times New Roman" panose="02020603050405020304" pitchFamily="18" charset="0"/>
              </a:rPr>
              <a:t>terminal dan masuk ke root path aplikasi Laravel kita, jalankan perintah di bawah ini:</a:t>
            </a:r>
            <a:endParaRPr lang="id-ID" sz="2380" spc="-1">
              <a:latin typeface="Times New Roman" panose="02020603050405020304" pitchFamily="18" charset="0"/>
              <a:cs typeface="Times New Roman" panose="02020603050405020304" pitchFamily="18" charset="0"/>
            </a:endParaRPr>
          </a:p>
          <a:p>
            <a:endParaRPr lang="en-US" sz="238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C595911-2EA2-4F90-8C83-E275F3E3190F}"/>
              </a:ext>
            </a:extLst>
          </p:cNvPr>
          <p:cNvPicPr>
            <a:picLocks noChangeAspect="1"/>
          </p:cNvPicPr>
          <p:nvPr/>
        </p:nvPicPr>
        <p:blipFill>
          <a:blip r:embed="rId4"/>
          <a:stretch>
            <a:fillRect/>
          </a:stretch>
        </p:blipFill>
        <p:spPr>
          <a:xfrm>
            <a:off x="471705" y="5033474"/>
            <a:ext cx="3088027" cy="1208879"/>
          </a:xfrm>
          <a:prstGeom prst="rect">
            <a:avLst/>
          </a:prstGeom>
          <a:ln w="3175">
            <a:solidFill>
              <a:schemeClr val="tx1"/>
            </a:solidFill>
          </a:ln>
        </p:spPr>
      </p:pic>
      <p:sp>
        <p:nvSpPr>
          <p:cNvPr id="9" name="TextBox 8">
            <a:extLst>
              <a:ext uri="{FF2B5EF4-FFF2-40B4-BE49-F238E27FC236}">
                <a16:creationId xmlns:a16="http://schemas.microsoft.com/office/drawing/2014/main" id="{DC19351F-4778-45CD-92F8-B75011599DFE}"/>
              </a:ext>
            </a:extLst>
          </p:cNvPr>
          <p:cNvSpPr txBox="1"/>
          <p:nvPr/>
        </p:nvSpPr>
        <p:spPr>
          <a:xfrm>
            <a:off x="405401" y="4027859"/>
            <a:ext cx="11310889" cy="1191095"/>
          </a:xfrm>
          <a:prstGeom prst="rect">
            <a:avLst/>
          </a:prstGeom>
          <a:noFill/>
        </p:spPr>
        <p:txBody>
          <a:bodyPr wrap="square">
            <a:spAutoFit/>
          </a:bodyPr>
          <a:lstStyle/>
          <a:p>
            <a:r>
              <a:rPr lang="en-US" sz="2380">
                <a:latin typeface="Times New Roman" panose="02020603050405020304" pitchFamily="18" charset="0"/>
                <a:cs typeface="Times New Roman" panose="02020603050405020304" pitchFamily="18" charset="0"/>
              </a:rPr>
              <a:t>Setelah perintah di atas berhasil dieksekusi, lihatlah di project Anda di folder seeders ada file PegawaiSeeder.php, seperti tampak gambar di bawah ini</a:t>
            </a:r>
            <a:r>
              <a:rPr lang="id-ID" sz="2380" spc="-1">
                <a:latin typeface="Times New Roman" panose="02020603050405020304" pitchFamily="18" charset="0"/>
                <a:ea typeface="DejaVu Sans"/>
                <a:cs typeface="Times New Roman" panose="02020603050405020304" pitchFamily="18" charset="0"/>
              </a:rPr>
              <a:t>:</a:t>
            </a:r>
            <a:endParaRPr lang="id-ID" sz="2380" spc="-1">
              <a:latin typeface="Times New Roman" panose="02020603050405020304" pitchFamily="18" charset="0"/>
              <a:cs typeface="Times New Roman" panose="02020603050405020304" pitchFamily="18" charset="0"/>
            </a:endParaRPr>
          </a:p>
          <a:p>
            <a:endParaRPr lang="en-US" sz="238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96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4E5F0637-7F45-4CBF-A48F-A7E654CE00A4}"/>
              </a:ext>
            </a:extLst>
          </p:cNvPr>
          <p:cNvSpPr txBox="1"/>
          <p:nvPr/>
        </p:nvSpPr>
        <p:spPr>
          <a:xfrm>
            <a:off x="471705" y="745608"/>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Mengisi Data Sedding</a:t>
            </a:r>
          </a:p>
        </p:txBody>
      </p:sp>
      <p:sp>
        <p:nvSpPr>
          <p:cNvPr id="7" name="TextBox 6">
            <a:extLst>
              <a:ext uri="{FF2B5EF4-FFF2-40B4-BE49-F238E27FC236}">
                <a16:creationId xmlns:a16="http://schemas.microsoft.com/office/drawing/2014/main" id="{0B73AE89-DD21-44CD-836D-B05951BEACEB}"/>
              </a:ext>
            </a:extLst>
          </p:cNvPr>
          <p:cNvSpPr txBox="1"/>
          <p:nvPr/>
        </p:nvSpPr>
        <p:spPr>
          <a:xfrm>
            <a:off x="273484" y="1779808"/>
            <a:ext cx="11451356" cy="1557349"/>
          </a:xfrm>
          <a:prstGeom prst="rect">
            <a:avLst/>
          </a:prstGeom>
          <a:noFill/>
        </p:spPr>
        <p:txBody>
          <a:bodyPr wrap="square">
            <a:spAutoFit/>
          </a:bodyPr>
          <a:lstStyle/>
          <a:p>
            <a:pPr algn="just"/>
            <a:r>
              <a:rPr lang="en-US" sz="2380">
                <a:latin typeface="Times New Roman" panose="02020603050405020304" pitchFamily="18" charset="0"/>
                <a:cs typeface="Times New Roman" panose="02020603050405020304" pitchFamily="18" charset="0"/>
              </a:rPr>
              <a:t>Untuk mengisi/mengenerate data di tabel pegawai, caranya adalah </a:t>
            </a:r>
            <a:r>
              <a:rPr lang="en-US" sz="2380" spc="-1">
                <a:latin typeface="Times New Roman" panose="02020603050405020304" pitchFamily="18" charset="0"/>
                <a:cs typeface="Times New Roman" panose="02020603050405020304" pitchFamily="18" charset="0"/>
              </a:rPr>
              <a:t>b</a:t>
            </a:r>
            <a:r>
              <a:rPr lang="en-US" sz="2380" spc="-1">
                <a:latin typeface="Times New Roman" panose="02020603050405020304" pitchFamily="18" charset="0"/>
                <a:ea typeface="DejaVu Sans"/>
                <a:cs typeface="Times New Roman" panose="02020603050405020304" pitchFamily="18" charset="0"/>
              </a:rPr>
              <a:t>uka file PegawaiSeeder.php yang berada di folder seeders</a:t>
            </a:r>
            <a:r>
              <a:rPr lang="id-ID" sz="2380" spc="-1">
                <a:latin typeface="Times New Roman" panose="02020603050405020304" pitchFamily="18" charset="0"/>
                <a:ea typeface="DejaVu Sans"/>
                <a:cs typeface="Times New Roman" panose="02020603050405020304" pitchFamily="18" charset="0"/>
              </a:rPr>
              <a:t>, </a:t>
            </a:r>
            <a:r>
              <a:rPr lang="en-US" sz="2380" spc="-1">
                <a:latin typeface="Times New Roman" panose="02020603050405020304" pitchFamily="18" charset="0"/>
                <a:ea typeface="DejaVu Sans"/>
                <a:cs typeface="Times New Roman" panose="02020603050405020304" pitchFamily="18" charset="0"/>
              </a:rPr>
              <a:t>lalu isi data seperti kode program</a:t>
            </a:r>
            <a:r>
              <a:rPr lang="id-ID" sz="2380" spc="-1">
                <a:latin typeface="Times New Roman" panose="02020603050405020304" pitchFamily="18" charset="0"/>
                <a:ea typeface="DejaVu Sans"/>
                <a:cs typeface="Times New Roman" panose="02020603050405020304" pitchFamily="18" charset="0"/>
              </a:rPr>
              <a:t> di bawah ini:</a:t>
            </a:r>
            <a:endParaRPr lang="id-ID" sz="2380" spc="-1">
              <a:latin typeface="Times New Roman" panose="02020603050405020304" pitchFamily="18" charset="0"/>
              <a:cs typeface="Times New Roman" panose="02020603050405020304" pitchFamily="18" charset="0"/>
            </a:endParaRPr>
          </a:p>
          <a:p>
            <a:endParaRPr lang="en-US" sz="238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655A95-D756-4A65-8A0D-9D401067EDE8}"/>
              </a:ext>
            </a:extLst>
          </p:cNvPr>
          <p:cNvSpPr txBox="1"/>
          <p:nvPr/>
        </p:nvSpPr>
        <p:spPr>
          <a:xfrm>
            <a:off x="331239" y="2980333"/>
            <a:ext cx="10895690" cy="4193969"/>
          </a:xfrm>
          <a:prstGeom prst="rect">
            <a:avLst/>
          </a:prstGeom>
          <a:noFill/>
        </p:spPr>
        <p:txBody>
          <a:bodyPr wrap="square">
            <a:spAutoFit/>
          </a:bodyPr>
          <a:lstStyle/>
          <a:p>
            <a:r>
              <a:rPr lang="en-US" sz="1666">
                <a:solidFill>
                  <a:srgbClr val="D73A49"/>
                </a:solidFill>
                <a:latin typeface="Consolas" panose="020B0609020204030204" pitchFamily="49" charset="0"/>
              </a:rPr>
              <a:t>use</a:t>
            </a:r>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DB</a:t>
            </a:r>
            <a:r>
              <a:rPr lang="en-US" sz="1666">
                <a:solidFill>
                  <a:srgbClr val="24292E"/>
                </a:solidFill>
                <a:latin typeface="Consolas" panose="020B0609020204030204" pitchFamily="49" charset="0"/>
              </a:rPr>
              <a:t>; </a:t>
            </a:r>
            <a:r>
              <a:rPr lang="en-US" sz="1666">
                <a:solidFill>
                  <a:srgbClr val="00B050"/>
                </a:solidFill>
                <a:latin typeface="Consolas" panose="020B0609020204030204" pitchFamily="49" charset="0"/>
              </a:rPr>
              <a:t>//tambahkan kode ini di atasclass PegawaiSeeder extends Seeder</a:t>
            </a:r>
          </a:p>
          <a:p>
            <a:r>
              <a:rPr lang="en-US" sz="1666">
                <a:solidFill>
                  <a:srgbClr val="00B050"/>
                </a:solidFill>
                <a:latin typeface="Consolas" panose="020B0609020204030204" pitchFamily="49" charset="0"/>
              </a:rPr>
              <a:t>//di dalam fungsi run isi data-data pegawai</a:t>
            </a:r>
          </a:p>
          <a:p>
            <a:r>
              <a:rPr lang="en-US" sz="1666">
                <a:solidFill>
                  <a:srgbClr val="D73A49"/>
                </a:solidFill>
                <a:latin typeface="Consolas" panose="020B0609020204030204" pitchFamily="49" charset="0"/>
              </a:rPr>
              <a:t>public</a:t>
            </a:r>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function</a:t>
            </a:r>
            <a:r>
              <a:rPr lang="en-US" sz="1666">
                <a:solidFill>
                  <a:srgbClr val="24292E"/>
                </a:solidFill>
                <a:latin typeface="Consolas" panose="020B0609020204030204" pitchFamily="49" charset="0"/>
              </a:rPr>
              <a:t> </a:t>
            </a:r>
            <a:r>
              <a:rPr lang="en-US" sz="1666">
                <a:solidFill>
                  <a:srgbClr val="6F42C1"/>
                </a:solidFill>
                <a:latin typeface="Consolas" panose="020B0609020204030204" pitchFamily="49" charset="0"/>
              </a:rPr>
              <a:t>run</a:t>
            </a:r>
            <a:r>
              <a:rPr lang="en-US" sz="1666">
                <a:solidFill>
                  <a:srgbClr val="24292E"/>
                </a:solidFill>
                <a:latin typeface="Consolas" panose="020B0609020204030204" pitchFamily="49" charset="0"/>
              </a:rPr>
              <a:t>(){</a:t>
            </a:r>
          </a:p>
          <a:p>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for</a:t>
            </a:r>
            <a:r>
              <a:rPr lang="en-US" sz="1666">
                <a:solidFill>
                  <a:srgbClr val="24292E"/>
                </a:solidFill>
                <a:latin typeface="Consolas" panose="020B0609020204030204" pitchFamily="49" charset="0"/>
              </a:rPr>
              <a:t> ($i</a:t>
            </a:r>
            <a:r>
              <a:rPr lang="en-US" sz="1666">
                <a:solidFill>
                  <a:srgbClr val="D73A49"/>
                </a:solidFill>
                <a:latin typeface="Consolas" panose="020B0609020204030204" pitchFamily="49" charset="0"/>
              </a:rPr>
              <a:t>=</a:t>
            </a:r>
            <a:r>
              <a:rPr lang="en-US" sz="1666">
                <a:solidFill>
                  <a:srgbClr val="005CC5"/>
                </a:solidFill>
                <a:latin typeface="Consolas" panose="020B0609020204030204" pitchFamily="49" charset="0"/>
              </a:rPr>
              <a:t>0</a:t>
            </a:r>
            <a:r>
              <a:rPr lang="en-US" sz="1666">
                <a:solidFill>
                  <a:srgbClr val="24292E"/>
                </a:solidFill>
                <a:latin typeface="Consolas" panose="020B0609020204030204" pitchFamily="49" charset="0"/>
              </a:rPr>
              <a:t>; $i </a:t>
            </a:r>
            <a:r>
              <a:rPr lang="en-US" sz="1666">
                <a:solidFill>
                  <a:srgbClr val="D73A49"/>
                </a:solidFill>
                <a:latin typeface="Consolas" panose="020B0609020204030204" pitchFamily="49" charset="0"/>
              </a:rPr>
              <a:t>&lt;</a:t>
            </a:r>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10</a:t>
            </a:r>
            <a:r>
              <a:rPr lang="en-US" sz="1666">
                <a:solidFill>
                  <a:srgbClr val="24292E"/>
                </a:solidFill>
                <a:latin typeface="Consolas" panose="020B0609020204030204" pitchFamily="49" charset="0"/>
              </a:rPr>
              <a:t>; $i</a:t>
            </a:r>
            <a:r>
              <a:rPr lang="en-US" sz="1666">
                <a:solidFill>
                  <a:srgbClr val="D73A49"/>
                </a:solidFill>
                <a:latin typeface="Consolas" panose="020B0609020204030204" pitchFamily="49" charset="0"/>
              </a:rPr>
              <a:t>++</a:t>
            </a:r>
            <a:r>
              <a:rPr lang="en-US" sz="1666">
                <a:solidFill>
                  <a:srgbClr val="24292E"/>
                </a:solidFill>
                <a:latin typeface="Consolas" panose="020B0609020204030204" pitchFamily="49" charset="0"/>
              </a:rPr>
              <a:t>) {</a:t>
            </a:r>
          </a:p>
          <a:p>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DB</a:t>
            </a:r>
            <a:r>
              <a:rPr lang="en-US" sz="1666">
                <a:solidFill>
                  <a:srgbClr val="D73A49"/>
                </a:solidFill>
                <a:latin typeface="Consolas" panose="020B0609020204030204" pitchFamily="49" charset="0"/>
              </a:rPr>
              <a:t>::</a:t>
            </a:r>
            <a:r>
              <a:rPr lang="en-US" sz="1666">
                <a:solidFill>
                  <a:srgbClr val="6F42C1"/>
                </a:solidFill>
                <a:latin typeface="Consolas" panose="020B0609020204030204" pitchFamily="49" charset="0"/>
              </a:rPr>
              <a:t>table</a:t>
            </a:r>
            <a:r>
              <a:rPr lang="en-US" sz="1666">
                <a:solidFill>
                  <a:srgbClr val="24292E"/>
                </a:solidFill>
                <a:latin typeface="Consolas" panose="020B0609020204030204" pitchFamily="49" charset="0"/>
              </a:rPr>
              <a:t>(</a:t>
            </a:r>
            <a:r>
              <a:rPr lang="en-US" sz="1666">
                <a:solidFill>
                  <a:srgbClr val="032F62"/>
                </a:solidFill>
                <a:latin typeface="Consolas" panose="020B0609020204030204" pitchFamily="49" charset="0"/>
              </a:rPr>
              <a:t>'pegawai'</a:t>
            </a:r>
            <a:r>
              <a:rPr lang="en-US" sz="1666">
                <a:solidFill>
                  <a:srgbClr val="24292E"/>
                </a:solidFill>
                <a:latin typeface="Consolas" panose="020B0609020204030204" pitchFamily="49" charset="0"/>
              </a:rPr>
              <a:t>)</a:t>
            </a:r>
            <a:r>
              <a:rPr lang="en-US" sz="1666">
                <a:solidFill>
                  <a:srgbClr val="D73A49"/>
                </a:solidFill>
                <a:latin typeface="Consolas" panose="020B0609020204030204" pitchFamily="49" charset="0"/>
              </a:rPr>
              <a:t>-&gt;</a:t>
            </a:r>
            <a:r>
              <a:rPr lang="en-US" sz="1666">
                <a:solidFill>
                  <a:srgbClr val="6F42C1"/>
                </a:solidFill>
                <a:latin typeface="Consolas" panose="020B0609020204030204" pitchFamily="49" charset="0"/>
              </a:rPr>
              <a:t>insert</a:t>
            </a:r>
            <a:r>
              <a:rPr lang="en-US" sz="1666">
                <a:solidFill>
                  <a:srgbClr val="24292E"/>
                </a:solidFill>
                <a:latin typeface="Consolas" panose="020B0609020204030204" pitchFamily="49" charset="0"/>
              </a:rPr>
              <a:t>(</a:t>
            </a:r>
          </a:p>
          <a:p>
            <a:r>
              <a:rPr lang="en-US" sz="1666">
                <a:solidFill>
                  <a:srgbClr val="24292E"/>
                </a:solidFill>
                <a:latin typeface="Consolas" panose="020B0609020204030204" pitchFamily="49" charset="0"/>
              </a:rPr>
              <a:t>        [</a:t>
            </a:r>
          </a:p>
          <a:p>
            <a:r>
              <a:rPr lang="en-US" sz="1666">
                <a:solidFill>
                  <a:srgbClr val="24292E"/>
                </a:solidFill>
                <a:latin typeface="Consolas" panose="020B0609020204030204" pitchFamily="49" charset="0"/>
              </a:rPr>
              <a:t>            </a:t>
            </a:r>
            <a:r>
              <a:rPr lang="en-US" sz="1666">
                <a:solidFill>
                  <a:srgbClr val="032F62"/>
                </a:solidFill>
                <a:latin typeface="Consolas" panose="020B0609020204030204" pitchFamily="49" charset="0"/>
              </a:rPr>
              <a:t>'nip'</a:t>
            </a:r>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=&gt;</a:t>
            </a:r>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rand</a:t>
            </a:r>
            <a:r>
              <a:rPr lang="en-US" sz="1666">
                <a:solidFill>
                  <a:srgbClr val="24292E"/>
                </a:solidFill>
                <a:latin typeface="Consolas" panose="020B0609020204030204" pitchFamily="49" charset="0"/>
              </a:rPr>
              <a:t>(),</a:t>
            </a:r>
          </a:p>
          <a:p>
            <a:r>
              <a:rPr lang="en-US" sz="1666">
                <a:solidFill>
                  <a:srgbClr val="24292E"/>
                </a:solidFill>
                <a:latin typeface="Consolas" panose="020B0609020204030204" pitchFamily="49" charset="0"/>
              </a:rPr>
              <a:t>            </a:t>
            </a:r>
            <a:r>
              <a:rPr lang="en-US" sz="1666">
                <a:solidFill>
                  <a:srgbClr val="032F62"/>
                </a:solidFill>
                <a:latin typeface="Consolas" panose="020B0609020204030204" pitchFamily="49" charset="0"/>
              </a:rPr>
              <a:t>'nama'</a:t>
            </a:r>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=&gt;</a:t>
            </a:r>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uniqid</a:t>
            </a:r>
            <a:r>
              <a:rPr lang="en-US" sz="1666">
                <a:solidFill>
                  <a:srgbClr val="24292E"/>
                </a:solidFill>
                <a:latin typeface="Consolas" panose="020B0609020204030204" pitchFamily="49" charset="0"/>
              </a:rPr>
              <a:t>(</a:t>
            </a:r>
            <a:r>
              <a:rPr lang="en-US" sz="1666">
                <a:solidFill>
                  <a:srgbClr val="032F62"/>
                </a:solidFill>
                <a:latin typeface="Consolas" panose="020B0609020204030204" pitchFamily="49" charset="0"/>
              </a:rPr>
              <a:t>'nama_'</a:t>
            </a:r>
            <a:r>
              <a:rPr lang="en-US" sz="1666">
                <a:solidFill>
                  <a:srgbClr val="24292E"/>
                </a:solidFill>
                <a:latin typeface="Consolas" panose="020B0609020204030204" pitchFamily="49" charset="0"/>
              </a:rPr>
              <a:t>),</a:t>
            </a:r>
          </a:p>
          <a:p>
            <a:r>
              <a:rPr lang="en-US" sz="1666">
                <a:solidFill>
                  <a:srgbClr val="24292E"/>
                </a:solidFill>
                <a:latin typeface="Consolas" panose="020B0609020204030204" pitchFamily="49" charset="0"/>
              </a:rPr>
              <a:t>            </a:t>
            </a:r>
            <a:r>
              <a:rPr lang="en-US" sz="1666">
                <a:solidFill>
                  <a:srgbClr val="032F62"/>
                </a:solidFill>
                <a:latin typeface="Consolas" panose="020B0609020204030204" pitchFamily="49" charset="0"/>
              </a:rPr>
              <a:t>'alamat'</a:t>
            </a:r>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=&gt;</a:t>
            </a:r>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uniqid</a:t>
            </a:r>
            <a:r>
              <a:rPr lang="en-US" sz="1666">
                <a:solidFill>
                  <a:srgbClr val="24292E"/>
                </a:solidFill>
                <a:latin typeface="Consolas" panose="020B0609020204030204" pitchFamily="49" charset="0"/>
              </a:rPr>
              <a:t>(</a:t>
            </a:r>
            <a:r>
              <a:rPr lang="en-US" sz="1666">
                <a:solidFill>
                  <a:srgbClr val="032F62"/>
                </a:solidFill>
                <a:latin typeface="Consolas" panose="020B0609020204030204" pitchFamily="49" charset="0"/>
              </a:rPr>
              <a:t>'alamat_'</a:t>
            </a:r>
            <a:r>
              <a:rPr lang="en-US" sz="1666">
                <a:solidFill>
                  <a:srgbClr val="24292E"/>
                </a:solidFill>
                <a:latin typeface="Consolas" panose="020B0609020204030204" pitchFamily="49" charset="0"/>
              </a:rPr>
              <a:t>),</a:t>
            </a:r>
          </a:p>
          <a:p>
            <a:r>
              <a:rPr lang="en-US" sz="1666">
                <a:solidFill>
                  <a:srgbClr val="24292E"/>
                </a:solidFill>
                <a:latin typeface="Consolas" panose="020B0609020204030204" pitchFamily="49" charset="0"/>
              </a:rPr>
              <a:t>            </a:t>
            </a:r>
            <a:r>
              <a:rPr lang="en-US" sz="1666">
                <a:solidFill>
                  <a:srgbClr val="032F62"/>
                </a:solidFill>
                <a:latin typeface="Consolas" panose="020B0609020204030204" pitchFamily="49" charset="0"/>
              </a:rPr>
              <a:t>'email'</a:t>
            </a:r>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=&gt;</a:t>
            </a:r>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uniqid</a:t>
            </a:r>
            <a:r>
              <a:rPr lang="en-US" sz="1666">
                <a:solidFill>
                  <a:srgbClr val="24292E"/>
                </a:solidFill>
                <a:latin typeface="Consolas" panose="020B0609020204030204" pitchFamily="49" charset="0"/>
              </a:rPr>
              <a:t>()</a:t>
            </a:r>
            <a:r>
              <a:rPr lang="en-US" sz="1666">
                <a:solidFill>
                  <a:srgbClr val="D73A49"/>
                </a:solidFill>
                <a:latin typeface="Consolas" panose="020B0609020204030204" pitchFamily="49" charset="0"/>
              </a:rPr>
              <a:t>.</a:t>
            </a:r>
            <a:r>
              <a:rPr lang="en-US" sz="1666">
                <a:solidFill>
                  <a:srgbClr val="032F62"/>
                </a:solidFill>
                <a:latin typeface="Consolas" panose="020B0609020204030204" pitchFamily="49" charset="0"/>
              </a:rPr>
              <a:t>'@gmail.com'</a:t>
            </a:r>
            <a:r>
              <a:rPr lang="en-US" sz="1666">
                <a:solidFill>
                  <a:srgbClr val="24292E"/>
                </a:solidFill>
                <a:latin typeface="Consolas" panose="020B0609020204030204" pitchFamily="49" charset="0"/>
              </a:rPr>
              <a:t>,</a:t>
            </a:r>
          </a:p>
          <a:p>
            <a:r>
              <a:rPr lang="en-US" sz="1666">
                <a:solidFill>
                  <a:srgbClr val="24292E"/>
                </a:solidFill>
                <a:latin typeface="Consolas" panose="020B0609020204030204" pitchFamily="49" charset="0"/>
              </a:rPr>
              <a:t>            </a:t>
            </a:r>
            <a:r>
              <a:rPr lang="en-US" sz="1666">
                <a:solidFill>
                  <a:srgbClr val="032F62"/>
                </a:solidFill>
                <a:latin typeface="Consolas" panose="020B0609020204030204" pitchFamily="49" charset="0"/>
              </a:rPr>
              <a:t>'created_at'</a:t>
            </a:r>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=&gt;</a:t>
            </a:r>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new</a:t>
            </a:r>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\DateTime</a:t>
            </a:r>
            <a:r>
              <a:rPr lang="en-US" sz="1666">
                <a:solidFill>
                  <a:srgbClr val="24292E"/>
                </a:solidFill>
                <a:latin typeface="Consolas" panose="020B0609020204030204" pitchFamily="49" charset="0"/>
              </a:rPr>
              <a:t>,</a:t>
            </a:r>
          </a:p>
          <a:p>
            <a:r>
              <a:rPr lang="en-US" sz="1666">
                <a:solidFill>
                  <a:srgbClr val="24292E"/>
                </a:solidFill>
                <a:latin typeface="Consolas" panose="020B0609020204030204" pitchFamily="49" charset="0"/>
              </a:rPr>
              <a:t>            </a:t>
            </a:r>
            <a:r>
              <a:rPr lang="en-US" sz="1666">
                <a:solidFill>
                  <a:srgbClr val="032F62"/>
                </a:solidFill>
                <a:latin typeface="Consolas" panose="020B0609020204030204" pitchFamily="49" charset="0"/>
              </a:rPr>
              <a:t>'updated_at'</a:t>
            </a:r>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=&gt;</a:t>
            </a:r>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null</a:t>
            </a:r>
            <a:r>
              <a:rPr lang="en-US" sz="1666">
                <a:solidFill>
                  <a:srgbClr val="24292E"/>
                </a:solidFill>
                <a:latin typeface="Consolas" panose="020B0609020204030204" pitchFamily="49" charset="0"/>
              </a:rPr>
              <a:t>,</a:t>
            </a:r>
          </a:p>
          <a:p>
            <a:r>
              <a:rPr lang="en-US" sz="1666">
                <a:solidFill>
                  <a:srgbClr val="24292E"/>
                </a:solidFill>
                <a:latin typeface="Consolas" panose="020B0609020204030204" pitchFamily="49" charset="0"/>
              </a:rPr>
              <a:t>        ]);</a:t>
            </a:r>
          </a:p>
          <a:p>
            <a:r>
              <a:rPr lang="en-US" sz="1666">
                <a:solidFill>
                  <a:srgbClr val="24292E"/>
                </a:solidFill>
                <a:latin typeface="Consolas" panose="020B0609020204030204" pitchFamily="49" charset="0"/>
              </a:rPr>
              <a:t>        }</a:t>
            </a:r>
          </a:p>
          <a:p>
            <a:r>
              <a:rPr lang="en-US" sz="1666">
                <a:solidFill>
                  <a:srgbClr val="24292E"/>
                </a:solidFill>
                <a:latin typeface="Consolas" panose="020B0609020204030204" pitchFamily="49" charset="0"/>
              </a:rPr>
              <a:t>}</a:t>
            </a:r>
          </a:p>
          <a:p>
            <a:endParaRPr lang="en-US" sz="1666">
              <a:solidFill>
                <a:srgbClr val="24292E"/>
              </a:solidFill>
              <a:latin typeface="Consolas" panose="020B0609020204030204" pitchFamily="49" charset="0"/>
            </a:endParaRPr>
          </a:p>
        </p:txBody>
      </p:sp>
    </p:spTree>
    <p:extLst>
      <p:ext uri="{BB962C8B-B14F-4D97-AF65-F5344CB8AC3E}">
        <p14:creationId xmlns:p14="http://schemas.microsoft.com/office/powerpoint/2010/main" val="2075426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646698" y="765329"/>
            <a:ext cx="10704924" cy="62664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3928" b="1" spc="-1">
                <a:solidFill>
                  <a:srgbClr val="FFFFFF"/>
                </a:solidFill>
                <a:latin typeface="Arial"/>
                <a:ea typeface="DejaVu Sans"/>
              </a:rPr>
              <a:t>Mengeksekusi </a:t>
            </a:r>
            <a:r>
              <a:rPr lang="en-US" sz="3928" b="1" spc="-1">
                <a:solidFill>
                  <a:srgbClr val="FFFFFF"/>
                </a:solidFill>
                <a:latin typeface="Arial"/>
                <a:ea typeface="DejaVu Sans"/>
              </a:rPr>
              <a:t>Data Seeding</a:t>
            </a:r>
            <a:endParaRPr lang="id-ID" sz="3928" spc="-1" dirty="0">
              <a:latin typeface="Arial"/>
            </a:endParaRPr>
          </a:p>
        </p:txBody>
      </p:sp>
      <p:sp>
        <p:nvSpPr>
          <p:cNvPr id="300" name="CustomShape 2"/>
          <p:cNvSpPr/>
          <p:nvPr/>
        </p:nvSpPr>
        <p:spPr>
          <a:xfrm>
            <a:off x="646701" y="1744538"/>
            <a:ext cx="10879917" cy="3377424"/>
          </a:xfrm>
          <a:prstGeom prst="rect">
            <a:avLst/>
          </a:prstGeom>
          <a:noFill/>
          <a:ln>
            <a:noFill/>
          </a:ln>
        </p:spPr>
        <p:style>
          <a:lnRef idx="0">
            <a:scrgbClr r="0" g="0" b="0"/>
          </a:lnRef>
          <a:fillRef idx="0">
            <a:scrgbClr r="0" g="0" b="0"/>
          </a:fillRef>
          <a:effectRef idx="0">
            <a:scrgbClr r="0" g="0" b="0"/>
          </a:effectRef>
          <a:fontRef idx="minor"/>
        </p:style>
        <p:txBody>
          <a:bodyPr wrap="square" lIns="80352" tIns="40176" rIns="80352" bIns="40176">
            <a:spAutoFit/>
          </a:bodyPr>
          <a:lstStyle/>
          <a:p>
            <a:pPr algn="just">
              <a:lnSpc>
                <a:spcPct val="100000"/>
              </a:lnSpc>
            </a:pPr>
            <a:r>
              <a:rPr lang="en-US" sz="2380" spc="-1">
                <a:latin typeface="Times New Roman" panose="02020603050405020304" pitchFamily="18" charset="0"/>
                <a:ea typeface="DejaVu Sans"/>
                <a:cs typeface="Times New Roman" panose="02020603050405020304" pitchFamily="18" charset="0"/>
              </a:rPr>
              <a:t>Setelah mengisi data pegawai sesuai dengan kolom-kolomnya, langkah selanjutnya adalah</a:t>
            </a:r>
            <a:r>
              <a:rPr lang="id-ID" sz="2380" spc="-1">
                <a:latin typeface="Times New Roman" panose="02020603050405020304" pitchFamily="18" charset="0"/>
                <a:ea typeface="DejaVu Sans"/>
                <a:cs typeface="Times New Roman" panose="02020603050405020304" pitchFamily="18" charset="0"/>
              </a:rPr>
              <a:t> mengeksekusi </a:t>
            </a:r>
            <a:r>
              <a:rPr lang="en-US" sz="2380" spc="-1">
                <a:latin typeface="Times New Roman" panose="02020603050405020304" pitchFamily="18" charset="0"/>
                <a:ea typeface="DejaVu Sans"/>
                <a:cs typeface="Times New Roman" panose="02020603050405020304" pitchFamily="18" charset="0"/>
              </a:rPr>
              <a:t>data seedingnya</a:t>
            </a:r>
            <a:r>
              <a:rPr lang="id-ID" sz="2380" spc="-1">
                <a:latin typeface="Times New Roman" panose="02020603050405020304" pitchFamily="18" charset="0"/>
                <a:ea typeface="DejaVu Sans"/>
                <a:cs typeface="Times New Roman" panose="02020603050405020304" pitchFamily="18" charset="0"/>
              </a:rPr>
              <a:t>. </a:t>
            </a:r>
            <a:r>
              <a:rPr lang="en-US" sz="2380" spc="-1">
                <a:latin typeface="Times New Roman" panose="02020603050405020304" pitchFamily="18" charset="0"/>
                <a:ea typeface="DejaVu Sans"/>
                <a:cs typeface="Times New Roman" panose="02020603050405020304" pitchFamily="18" charset="0"/>
              </a:rPr>
              <a:t>Buka </a:t>
            </a:r>
            <a:r>
              <a:rPr lang="id-ID" sz="2380" spc="-1">
                <a:latin typeface="Times New Roman" panose="02020603050405020304" pitchFamily="18" charset="0"/>
                <a:ea typeface="DejaVu Sans"/>
                <a:cs typeface="Times New Roman" panose="02020603050405020304" pitchFamily="18" charset="0"/>
              </a:rPr>
              <a:t>terminal dan masuk ke root path aplikasi Laravel kita, jalankan perintah di bawah ini:</a:t>
            </a:r>
            <a:endParaRPr lang="id-ID" sz="2380" spc="-1">
              <a:latin typeface="Times New Roman" panose="02020603050405020304" pitchFamily="18" charset="0"/>
              <a:cs typeface="Times New Roman" panose="02020603050405020304" pitchFamily="18" charset="0"/>
            </a:endParaRPr>
          </a:p>
          <a:p>
            <a:pPr algn="just">
              <a:lnSpc>
                <a:spcPct val="100000"/>
              </a:lnSpc>
            </a:pPr>
            <a:endParaRPr lang="id-ID" sz="2380" spc="-1">
              <a:latin typeface="Times New Roman" panose="02020603050405020304" pitchFamily="18" charset="0"/>
              <a:cs typeface="Times New Roman" panose="02020603050405020304" pitchFamily="18" charset="0"/>
            </a:endParaRPr>
          </a:p>
          <a:p>
            <a:pPr algn="just">
              <a:lnSpc>
                <a:spcPct val="100000"/>
              </a:lnSpc>
            </a:pPr>
            <a:endParaRPr lang="en-US" sz="2380" b="1" spc="-1">
              <a:latin typeface="Times New Roman" panose="02020603050405020304" pitchFamily="18" charset="0"/>
              <a:cs typeface="Times New Roman" panose="02020603050405020304" pitchFamily="18" charset="0"/>
            </a:endParaRPr>
          </a:p>
          <a:p>
            <a:pPr algn="just"/>
            <a:endParaRPr lang="en-US" sz="2380" spc="-1">
              <a:latin typeface="Times New Roman" panose="02020603050405020304" pitchFamily="18" charset="0"/>
              <a:cs typeface="Times New Roman" panose="02020603050405020304" pitchFamily="18" charset="0"/>
            </a:endParaRPr>
          </a:p>
          <a:p>
            <a:pPr algn="just"/>
            <a:endParaRPr lang="en-US" sz="2380" spc="-1">
              <a:latin typeface="Times New Roman" panose="02020603050405020304" pitchFamily="18" charset="0"/>
              <a:cs typeface="Times New Roman" panose="02020603050405020304" pitchFamily="18" charset="0"/>
            </a:endParaRPr>
          </a:p>
          <a:p>
            <a:pPr algn="just"/>
            <a:r>
              <a:rPr lang="id-ID" sz="2380" spc="-1">
                <a:latin typeface="Times New Roman" panose="02020603050405020304" pitchFamily="18" charset="0"/>
                <a:cs typeface="Times New Roman" panose="02020603050405020304" pitchFamily="18" charset="0"/>
              </a:rPr>
              <a:t>Dengan perintah di atas, maka </a:t>
            </a:r>
            <a:r>
              <a:rPr lang="en-US" sz="2380" spc="-1">
                <a:latin typeface="Times New Roman" panose="02020603050405020304" pitchFamily="18" charset="0"/>
                <a:cs typeface="Times New Roman" panose="02020603050405020304" pitchFamily="18" charset="0"/>
              </a:rPr>
              <a:t>tabel pegawai akan terisi data pegawai yang baru</a:t>
            </a:r>
            <a:r>
              <a:rPr lang="id-ID" sz="2380" spc="-1">
                <a:latin typeface="Times New Roman" panose="02020603050405020304" pitchFamily="18" charset="0"/>
                <a:cs typeface="Times New Roman" panose="02020603050405020304" pitchFamily="18" charset="0"/>
              </a:rPr>
              <a:t>. </a:t>
            </a:r>
            <a:r>
              <a:rPr lang="en-US" sz="2380" spc="-1">
                <a:latin typeface="Times New Roman" panose="02020603050405020304" pitchFamily="18" charset="0"/>
                <a:cs typeface="Times New Roman" panose="02020603050405020304" pitchFamily="18" charset="0"/>
              </a:rPr>
              <a:t>Anda bisa cek di phpMyAdmin.</a:t>
            </a:r>
            <a:endParaRPr lang="id-ID" sz="2856" spc="-1">
              <a:latin typeface="Arial"/>
            </a:endParaRPr>
          </a:p>
        </p:txBody>
      </p:sp>
      <p:pic>
        <p:nvPicPr>
          <p:cNvPr id="5" name="Picture 4">
            <a:extLst>
              <a:ext uri="{FF2B5EF4-FFF2-40B4-BE49-F238E27FC236}">
                <a16:creationId xmlns:a16="http://schemas.microsoft.com/office/drawing/2014/main" id="{80FBFF13-56EC-4DA7-855F-B23AA062295B}"/>
              </a:ext>
            </a:extLst>
          </p:cNvPr>
          <p:cNvPicPr>
            <a:picLocks noChangeAspect="1"/>
          </p:cNvPicPr>
          <p:nvPr/>
        </p:nvPicPr>
        <p:blipFill>
          <a:blip r:embed="rId3"/>
          <a:stretch>
            <a:fillRect/>
          </a:stretch>
        </p:blipFill>
        <p:spPr>
          <a:xfrm>
            <a:off x="646700" y="3181906"/>
            <a:ext cx="10704925" cy="766078"/>
          </a:xfrm>
          <a:prstGeom prst="rect">
            <a:avLst/>
          </a:prstGeom>
        </p:spPr>
      </p:pic>
      <p:pic>
        <p:nvPicPr>
          <p:cNvPr id="7" name="Picture 6">
            <a:extLst>
              <a:ext uri="{FF2B5EF4-FFF2-40B4-BE49-F238E27FC236}">
                <a16:creationId xmlns:a16="http://schemas.microsoft.com/office/drawing/2014/main" id="{2415F00A-09D0-4EFD-B591-48117F5A8932}"/>
              </a:ext>
            </a:extLst>
          </p:cNvPr>
          <p:cNvPicPr>
            <a:picLocks noChangeAspect="1"/>
          </p:cNvPicPr>
          <p:nvPr/>
        </p:nvPicPr>
        <p:blipFill>
          <a:blip r:embed="rId4"/>
          <a:stretch>
            <a:fillRect/>
          </a:stretch>
        </p:blipFill>
        <p:spPr>
          <a:xfrm>
            <a:off x="646700" y="5335747"/>
            <a:ext cx="10704925" cy="971856"/>
          </a:xfrm>
          <a:prstGeom prst="rect">
            <a:avLst/>
          </a:prstGeom>
          <a:ln w="3175">
            <a:solidFill>
              <a:schemeClr val="tx1"/>
            </a:solidFill>
          </a:ln>
        </p:spPr>
      </p:pic>
    </p:spTree>
    <p:extLst>
      <p:ext uri="{BB962C8B-B14F-4D97-AF65-F5344CB8AC3E}">
        <p14:creationId xmlns:p14="http://schemas.microsoft.com/office/powerpoint/2010/main" val="298588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2"/>
          <p:cNvSpPr/>
          <p:nvPr/>
        </p:nvSpPr>
        <p:spPr>
          <a:xfrm>
            <a:off x="471705" y="1854950"/>
            <a:ext cx="11054914" cy="4616737"/>
          </a:xfrm>
          <a:prstGeom prst="rect">
            <a:avLst/>
          </a:prstGeom>
          <a:noFill/>
          <a:ln>
            <a:noFill/>
          </a:ln>
        </p:spPr>
        <p:style>
          <a:lnRef idx="0">
            <a:scrgbClr r="0" g="0" b="0"/>
          </a:lnRef>
          <a:fillRef idx="0">
            <a:scrgbClr r="0" g="0" b="0"/>
          </a:fillRef>
          <a:effectRef idx="0">
            <a:scrgbClr r="0" g="0" b="0"/>
          </a:effectRef>
          <a:fontRef idx="minor"/>
        </p:style>
        <p:txBody>
          <a:bodyPr wrap="square" lIns="80352" tIns="40176" rIns="80352" bIns="40176">
            <a:spAutoFit/>
          </a:bodyPr>
          <a:lstStyle/>
          <a:p>
            <a:pPr marL="408120" indent="-408120" algn="just">
              <a:lnSpc>
                <a:spcPct val="150000"/>
              </a:lnSpc>
              <a:buFont typeface="Arial" panose="020B0604020202020204" pitchFamily="34" charset="0"/>
              <a:buChar char="•"/>
            </a:pPr>
            <a:r>
              <a:rPr lang="id-ID" sz="2856" spc="-1">
                <a:latin typeface="Times New Roman"/>
                <a:ea typeface="DejaVu Sans"/>
              </a:rPr>
              <a:t>ORM (Object Relational Mapping) bisa melakukan operasi CRUD ke database tanpa harus menulis SQL Command. </a:t>
            </a:r>
            <a:endParaRPr lang="en-US" sz="2856" spc="-1">
              <a:latin typeface="Times New Roman"/>
              <a:ea typeface="DejaVu Sans"/>
            </a:endParaRPr>
          </a:p>
          <a:p>
            <a:pPr marL="408120" indent="-408120" algn="just">
              <a:lnSpc>
                <a:spcPct val="150000"/>
              </a:lnSpc>
              <a:buFont typeface="Arial" panose="020B0604020202020204" pitchFamily="34" charset="0"/>
              <a:buChar char="•"/>
            </a:pPr>
            <a:r>
              <a:rPr lang="id-ID" sz="2856" spc="-1">
                <a:latin typeface="Times New Roman"/>
                <a:ea typeface="DejaVu Sans"/>
              </a:rPr>
              <a:t>ORM inilah yang bertugas untuk menulis SQL Command untuk kita. </a:t>
            </a:r>
            <a:endParaRPr lang="en-US" sz="2856" spc="-1">
              <a:latin typeface="Times New Roman"/>
              <a:ea typeface="DejaVu Sans"/>
            </a:endParaRPr>
          </a:p>
          <a:p>
            <a:pPr marL="408120" indent="-408120" algn="just">
              <a:lnSpc>
                <a:spcPct val="150000"/>
              </a:lnSpc>
              <a:buFont typeface="Arial" panose="020B0604020202020204" pitchFamily="34" charset="0"/>
              <a:buChar char="•"/>
            </a:pPr>
            <a:r>
              <a:rPr lang="id-ID" sz="2856" spc="-1">
                <a:latin typeface="Times New Roman"/>
                <a:ea typeface="DejaVu Sans"/>
              </a:rPr>
              <a:t>Laravel menggunakan ORM yang bernama Eloquent.</a:t>
            </a:r>
            <a:endParaRPr lang="en-US" sz="2856" spc="-1">
              <a:latin typeface="Times New Roman"/>
              <a:ea typeface="DejaVu Sans"/>
            </a:endParaRPr>
          </a:p>
          <a:p>
            <a:pPr marL="408120" indent="-408120" algn="just">
              <a:lnSpc>
                <a:spcPct val="150000"/>
              </a:lnSpc>
              <a:buFont typeface="Arial" panose="020B0604020202020204" pitchFamily="34" charset="0"/>
              <a:buChar char="•"/>
            </a:pPr>
            <a:r>
              <a:rPr lang="en-US" sz="2856" spc="-1">
                <a:latin typeface="Times New Roman"/>
              </a:rPr>
              <a:t>Eloquent ORM pada Laravel menyediakan implementasi Active Record yang berarti bahwa setiap model yang kita buat dalam struktur MVC kamu sesuai dengan tabel dalam database kita.</a:t>
            </a:r>
            <a:endParaRPr lang="id-ID" sz="2856" spc="-1">
              <a:latin typeface="Times New Roman"/>
            </a:endParaRPr>
          </a:p>
        </p:txBody>
      </p:sp>
      <p:sp>
        <p:nvSpPr>
          <p:cNvPr id="4" name="TextShape 1">
            <a:extLst>
              <a:ext uri="{FF2B5EF4-FFF2-40B4-BE49-F238E27FC236}">
                <a16:creationId xmlns:a16="http://schemas.microsoft.com/office/drawing/2014/main" id="{E89E43F7-5D3D-4A63-BFB2-6DCB780638D3}"/>
              </a:ext>
            </a:extLst>
          </p:cNvPr>
          <p:cNvSpPr txBox="1"/>
          <p:nvPr/>
        </p:nvSpPr>
        <p:spPr>
          <a:xfrm>
            <a:off x="471705" y="650360"/>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Eloquent</a:t>
            </a:r>
          </a:p>
        </p:txBody>
      </p:sp>
    </p:spTree>
    <p:extLst>
      <p:ext uri="{BB962C8B-B14F-4D97-AF65-F5344CB8AC3E}">
        <p14:creationId xmlns:p14="http://schemas.microsoft.com/office/powerpoint/2010/main" val="156071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471705" y="637782"/>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Keunggulan Eloquent(1)</a:t>
            </a:r>
          </a:p>
        </p:txBody>
      </p:sp>
      <p:sp>
        <p:nvSpPr>
          <p:cNvPr id="7" name="TextBox 6">
            <a:extLst>
              <a:ext uri="{FF2B5EF4-FFF2-40B4-BE49-F238E27FC236}">
                <a16:creationId xmlns:a16="http://schemas.microsoft.com/office/drawing/2014/main" id="{9B52DE62-0CDB-41AD-9B45-9B870A58CC4D}"/>
              </a:ext>
            </a:extLst>
          </p:cNvPr>
          <p:cNvSpPr txBox="1"/>
          <p:nvPr/>
        </p:nvSpPr>
        <p:spPr>
          <a:xfrm>
            <a:off x="471705" y="2136858"/>
            <a:ext cx="11054914" cy="3608167"/>
          </a:xfrm>
          <a:prstGeom prst="rect">
            <a:avLst/>
          </a:prstGeom>
          <a:noFill/>
        </p:spPr>
        <p:txBody>
          <a:bodyPr wrap="square">
            <a:spAutoFit/>
          </a:bodyPr>
          <a:lstStyle/>
          <a:p>
            <a:pPr marL="544159" indent="-544159">
              <a:buFont typeface="+mj-lt"/>
              <a:buAutoNum type="arabicPeriod"/>
            </a:pPr>
            <a:r>
              <a:rPr lang="en-US" sz="2856" b="1">
                <a:latin typeface="Times New Roman" panose="02020603050405020304" pitchFamily="18" charset="0"/>
                <a:cs typeface="Times New Roman" panose="02020603050405020304" pitchFamily="18" charset="0"/>
              </a:rPr>
              <a:t>Sintaks Lebih Ringkas</a:t>
            </a:r>
          </a:p>
          <a:p>
            <a:pPr marL="544159" indent="-544159">
              <a:buFont typeface="+mj-lt"/>
              <a:buAutoNum type="arabicPeriod"/>
            </a:pPr>
            <a:r>
              <a:rPr lang="en-US" sz="2856" b="1">
                <a:latin typeface="Times New Roman" panose="02020603050405020304" pitchFamily="18" charset="0"/>
                <a:cs typeface="Times New Roman" panose="02020603050405020304" pitchFamily="18" charset="0"/>
              </a:rPr>
              <a:t>Mudah Mengganti Database</a:t>
            </a:r>
          </a:p>
          <a:p>
            <a:pPr algn="just"/>
            <a:r>
              <a:rPr lang="en-US" sz="2856">
                <a:latin typeface="Times New Roman" panose="02020603050405020304" pitchFamily="18" charset="0"/>
                <a:cs typeface="Times New Roman" panose="02020603050405020304" pitchFamily="18" charset="0"/>
              </a:rPr>
              <a:t>Dengan Eloquent ORM apabila kita ingin mengganti database dari MySQL ke MSSQL atau Oracle atau yang lain kita tidak perlu khawatir perbedaan sintaks yang bisa membuat error. Karena kita tidak perlu mengubah kode yang kita tulis dengan Eloquent ORM. Eloquent ORM tersebut yang akan menggenerate SQL Command sesuai dengan database baru yang kita pakai.</a:t>
            </a:r>
          </a:p>
        </p:txBody>
      </p:sp>
    </p:spTree>
    <p:extLst>
      <p:ext uri="{BB962C8B-B14F-4D97-AF65-F5344CB8AC3E}">
        <p14:creationId xmlns:p14="http://schemas.microsoft.com/office/powerpoint/2010/main" val="54256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9766E13D-3B96-433B-96A5-CF0C95BF705C}"/>
              </a:ext>
            </a:extLst>
          </p:cNvPr>
          <p:cNvSpPr txBox="1"/>
          <p:nvPr/>
        </p:nvSpPr>
        <p:spPr>
          <a:xfrm>
            <a:off x="471704" y="673466"/>
            <a:ext cx="11054914" cy="856970"/>
          </a:xfrm>
          <a:prstGeom prst="rect">
            <a:avLst/>
          </a:prstGeom>
          <a:noFill/>
          <a:ln>
            <a:noFill/>
          </a:ln>
        </p:spPr>
        <p:txBody>
          <a:bodyPr lIns="0" tIns="0" rIns="0" bIns="0" anchor="ctr">
            <a:normAutofit/>
          </a:bodyPr>
          <a:lstStyle/>
          <a:p>
            <a:pPr algn="ctr"/>
            <a:r>
              <a:rPr lang="en-US" sz="3809" b="1" spc="-1">
                <a:solidFill>
                  <a:schemeClr val="bg1"/>
                </a:solidFill>
                <a:latin typeface="+mj-lt"/>
              </a:rPr>
              <a:t>Koneksi Database</a:t>
            </a:r>
          </a:p>
        </p:txBody>
      </p:sp>
      <p:sp>
        <p:nvSpPr>
          <p:cNvPr id="6" name="TextBox 5">
            <a:extLst>
              <a:ext uri="{FF2B5EF4-FFF2-40B4-BE49-F238E27FC236}">
                <a16:creationId xmlns:a16="http://schemas.microsoft.com/office/drawing/2014/main" id="{5B7B30D1-37C6-47E9-BAD2-AB8D0F2E8E90}"/>
              </a:ext>
            </a:extLst>
          </p:cNvPr>
          <p:cNvSpPr txBox="1"/>
          <p:nvPr/>
        </p:nvSpPr>
        <p:spPr>
          <a:xfrm>
            <a:off x="471704" y="1966519"/>
            <a:ext cx="11054914" cy="3608167"/>
          </a:xfrm>
          <a:prstGeom prst="rect">
            <a:avLst/>
          </a:prstGeom>
          <a:noFill/>
        </p:spPr>
        <p:txBody>
          <a:bodyPr wrap="square">
            <a:spAutoFit/>
          </a:bodyPr>
          <a:lstStyle/>
          <a:p>
            <a:pPr marL="408120" indent="-408120" algn="just">
              <a:buFont typeface="Arial" panose="020B0604020202020204" pitchFamily="34" charset="0"/>
              <a:buChar char="•"/>
            </a:pPr>
            <a:r>
              <a:rPr lang="en-US" sz="2856">
                <a:latin typeface="Times New Roman" panose="02020603050405020304" pitchFamily="18" charset="0"/>
                <a:cs typeface="Times New Roman" panose="02020603050405020304" pitchFamily="18" charset="0"/>
              </a:rPr>
              <a:t>Setelah kita belajar untuk membuat template Laravel framework dengan RWD Bootstrap maka maka langkah selanjutnya adalah saatnya kita melakukan interaksi ke dalam database. </a:t>
            </a:r>
          </a:p>
          <a:p>
            <a:pPr marL="408120" indent="-408120" algn="just">
              <a:buFont typeface="Arial" panose="020B0604020202020204" pitchFamily="34" charset="0"/>
              <a:buChar char="•"/>
            </a:pPr>
            <a:r>
              <a:rPr lang="en-US" sz="2856">
                <a:latin typeface="Times New Roman" panose="02020603050405020304" pitchFamily="18" charset="0"/>
                <a:cs typeface="Times New Roman" panose="02020603050405020304" pitchFamily="18" charset="0"/>
              </a:rPr>
              <a:t>Yakni dengan input dari user aplikasi, kita bisa membuat data baru, mengupdate atau menghapus data yang sudah ada.</a:t>
            </a:r>
          </a:p>
          <a:p>
            <a:pPr marL="408120" indent="-408120" algn="just">
              <a:buFont typeface="Arial" panose="020B0604020202020204" pitchFamily="34" charset="0"/>
              <a:buChar char="•"/>
            </a:pPr>
            <a:r>
              <a:rPr lang="en-US" sz="2856">
                <a:latin typeface="Times New Roman" panose="02020603050405020304" pitchFamily="18" charset="0"/>
                <a:cs typeface="Times New Roman" panose="02020603050405020304" pitchFamily="18" charset="0"/>
              </a:rPr>
              <a:t>Cara termudah dan yang direkomendasikan sesuai dengan arsitekur MVC di Laravel adalah menggunakan Model dan memanfaatkan Eloquent.</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471704" y="713799"/>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Keunggulan Eloquent(2)</a:t>
            </a:r>
          </a:p>
        </p:txBody>
      </p:sp>
      <p:sp>
        <p:nvSpPr>
          <p:cNvPr id="5" name="TextBox 4">
            <a:extLst>
              <a:ext uri="{FF2B5EF4-FFF2-40B4-BE49-F238E27FC236}">
                <a16:creationId xmlns:a16="http://schemas.microsoft.com/office/drawing/2014/main" id="{12933DFB-AC68-4357-8CA1-6A76AD8B6225}"/>
              </a:ext>
            </a:extLst>
          </p:cNvPr>
          <p:cNvSpPr txBox="1"/>
          <p:nvPr/>
        </p:nvSpPr>
        <p:spPr>
          <a:xfrm>
            <a:off x="471706" y="1911570"/>
            <a:ext cx="11054913" cy="4487126"/>
          </a:xfrm>
          <a:prstGeom prst="rect">
            <a:avLst/>
          </a:prstGeom>
          <a:noFill/>
        </p:spPr>
        <p:txBody>
          <a:bodyPr wrap="square">
            <a:spAutoFit/>
          </a:bodyPr>
          <a:lstStyle/>
          <a:p>
            <a:pPr marL="408120" indent="-408120" algn="just">
              <a:buFont typeface="+mj-lt"/>
              <a:buAutoNum type="arabicPeriod" startAt="3"/>
            </a:pPr>
            <a:r>
              <a:rPr lang="en-US" sz="2856" b="1">
                <a:latin typeface="Times New Roman" panose="02020603050405020304" pitchFamily="18" charset="0"/>
                <a:cs typeface="Times New Roman" panose="02020603050405020304" pitchFamily="18" charset="0"/>
              </a:rPr>
              <a:t>Mudah mengelola relationship antar tabel</a:t>
            </a:r>
          </a:p>
          <a:p>
            <a:pPr algn="just"/>
            <a:r>
              <a:rPr lang="en-US" sz="2856">
                <a:latin typeface="Times New Roman" panose="02020603050405020304" pitchFamily="18" charset="0"/>
                <a:cs typeface="Times New Roman" panose="02020603050405020304" pitchFamily="18" charset="0"/>
              </a:rPr>
              <a:t>Dengan Eloquent ORM membuat, mendapatkan dan memanipulasi relationship antar table menjadi lebih menyenangkan. Jika sebelumnya kita memerlukan SQL Command yang cukup panjang dan rawan kesalahan. </a:t>
            </a:r>
          </a:p>
          <a:p>
            <a:pPr algn="just"/>
            <a:endParaRPr lang="en-US" sz="2856">
              <a:latin typeface="Times New Roman" panose="02020603050405020304" pitchFamily="18" charset="0"/>
              <a:cs typeface="Times New Roman" panose="02020603050405020304" pitchFamily="18" charset="0"/>
            </a:endParaRPr>
          </a:p>
          <a:p>
            <a:pPr marL="408120" indent="-408120" algn="just">
              <a:buFont typeface="+mj-lt"/>
              <a:buAutoNum type="arabicPeriod" startAt="4"/>
            </a:pPr>
            <a:r>
              <a:rPr lang="en-US" sz="2856" b="1">
                <a:latin typeface="Times New Roman" panose="02020603050405020304" pitchFamily="18" charset="0"/>
                <a:cs typeface="Times New Roman" panose="02020603050405020304" pitchFamily="18" charset="0"/>
              </a:rPr>
              <a:t>Memudahkan pemula dalam SQL Command</a:t>
            </a:r>
          </a:p>
          <a:p>
            <a:pPr algn="just"/>
            <a:r>
              <a:rPr lang="en-US" sz="2856">
                <a:latin typeface="Times New Roman" panose="02020603050405020304" pitchFamily="18" charset="0"/>
                <a:cs typeface="Times New Roman" panose="02020603050405020304" pitchFamily="18" charset="0"/>
              </a:rPr>
              <a:t>Jika Kamu tergolong pemula dalam SQL Command, kamu akan sangat terbantu dengan adanya Eloquent ORM. Karena kamu tidak perlu menghafal SQL Command yang rumit untuk bisa membuat fitur canggih.</a:t>
            </a:r>
          </a:p>
        </p:txBody>
      </p:sp>
    </p:spTree>
    <p:extLst>
      <p:ext uri="{BB962C8B-B14F-4D97-AF65-F5344CB8AC3E}">
        <p14:creationId xmlns:p14="http://schemas.microsoft.com/office/powerpoint/2010/main" val="3228819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471705" y="713799"/>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Keunggulan Eloquent(3)</a:t>
            </a:r>
          </a:p>
        </p:txBody>
      </p:sp>
      <p:sp>
        <p:nvSpPr>
          <p:cNvPr id="5" name="TextBox 4">
            <a:extLst>
              <a:ext uri="{FF2B5EF4-FFF2-40B4-BE49-F238E27FC236}">
                <a16:creationId xmlns:a16="http://schemas.microsoft.com/office/drawing/2014/main" id="{12933DFB-AC68-4357-8CA1-6A76AD8B6225}"/>
              </a:ext>
            </a:extLst>
          </p:cNvPr>
          <p:cNvSpPr txBox="1"/>
          <p:nvPr/>
        </p:nvSpPr>
        <p:spPr>
          <a:xfrm>
            <a:off x="471706" y="1911570"/>
            <a:ext cx="11054913" cy="4487126"/>
          </a:xfrm>
          <a:prstGeom prst="rect">
            <a:avLst/>
          </a:prstGeom>
          <a:noFill/>
        </p:spPr>
        <p:txBody>
          <a:bodyPr wrap="square">
            <a:spAutoFit/>
          </a:bodyPr>
          <a:lstStyle/>
          <a:p>
            <a:pPr marL="408120" indent="-408120" algn="just">
              <a:buFont typeface="+mj-lt"/>
              <a:buAutoNum type="arabicPeriod" startAt="3"/>
            </a:pPr>
            <a:r>
              <a:rPr lang="en-US" sz="2856" b="1">
                <a:latin typeface="Times New Roman" panose="02020603050405020304" pitchFamily="18" charset="0"/>
                <a:cs typeface="Times New Roman" panose="02020603050405020304" pitchFamily="18" charset="0"/>
              </a:rPr>
              <a:t>Mudah mengelola relationship antar tabel</a:t>
            </a:r>
          </a:p>
          <a:p>
            <a:pPr algn="just"/>
            <a:r>
              <a:rPr lang="en-US" sz="2856">
                <a:latin typeface="Times New Roman" panose="02020603050405020304" pitchFamily="18" charset="0"/>
                <a:cs typeface="Times New Roman" panose="02020603050405020304" pitchFamily="18" charset="0"/>
              </a:rPr>
              <a:t>Dengan Eloquent ORM membuat, mendapatkan dan memanipulasi relationship antar table menjadi lebih menyenangkan. Jika sebelumnya kita memerlukan SQL Command yang cukup panjang dan rawan kesalahan. </a:t>
            </a:r>
          </a:p>
          <a:p>
            <a:pPr algn="just"/>
            <a:endParaRPr lang="en-US" sz="2856">
              <a:latin typeface="Times New Roman" panose="02020603050405020304" pitchFamily="18" charset="0"/>
              <a:cs typeface="Times New Roman" panose="02020603050405020304" pitchFamily="18" charset="0"/>
            </a:endParaRPr>
          </a:p>
          <a:p>
            <a:pPr marL="408120" indent="-408120" algn="just">
              <a:buFont typeface="+mj-lt"/>
              <a:buAutoNum type="arabicPeriod" startAt="4"/>
            </a:pPr>
            <a:r>
              <a:rPr lang="en-US" sz="2856" b="1">
                <a:latin typeface="Times New Roman" panose="02020603050405020304" pitchFamily="18" charset="0"/>
                <a:cs typeface="Times New Roman" panose="02020603050405020304" pitchFamily="18" charset="0"/>
              </a:rPr>
              <a:t>Memudahkan pemula dalam SQL Command</a:t>
            </a:r>
          </a:p>
          <a:p>
            <a:pPr algn="just"/>
            <a:r>
              <a:rPr lang="en-US" sz="2856">
                <a:latin typeface="Times New Roman" panose="02020603050405020304" pitchFamily="18" charset="0"/>
                <a:cs typeface="Times New Roman" panose="02020603050405020304" pitchFamily="18" charset="0"/>
              </a:rPr>
              <a:t>Jika Kamu tergolong pemula dalam SQL Command, kamu akan sangat terbantu dengan adanya Eloquent ORM. Karena kamu tidak perlu menghafal SQL Command yang rumit untuk bisa membuat fitur canggih.</a:t>
            </a:r>
          </a:p>
        </p:txBody>
      </p:sp>
    </p:spTree>
    <p:extLst>
      <p:ext uri="{BB962C8B-B14F-4D97-AF65-F5344CB8AC3E}">
        <p14:creationId xmlns:p14="http://schemas.microsoft.com/office/powerpoint/2010/main" val="2740812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471705" y="619941"/>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Times New Roman"/>
              </a:rPr>
              <a:t>Contoh Penggunaan Eloquent</a:t>
            </a:r>
          </a:p>
        </p:txBody>
      </p:sp>
      <p:sp>
        <p:nvSpPr>
          <p:cNvPr id="6" name="TextBox 5">
            <a:extLst>
              <a:ext uri="{FF2B5EF4-FFF2-40B4-BE49-F238E27FC236}">
                <a16:creationId xmlns:a16="http://schemas.microsoft.com/office/drawing/2014/main" id="{39FCC011-5C65-4B00-BEF7-EE9234080901}"/>
              </a:ext>
            </a:extLst>
          </p:cNvPr>
          <p:cNvSpPr txBox="1"/>
          <p:nvPr/>
        </p:nvSpPr>
        <p:spPr>
          <a:xfrm>
            <a:off x="719090" y="1908872"/>
            <a:ext cx="11054914" cy="5292859"/>
          </a:xfrm>
          <a:prstGeom prst="rect">
            <a:avLst/>
          </a:prstGeom>
          <a:noFill/>
        </p:spPr>
        <p:txBody>
          <a:bodyPr wrap="square">
            <a:spAutoFit/>
          </a:bodyPr>
          <a:lstStyle/>
          <a:p>
            <a:r>
              <a:rPr lang="en-US" sz="2380">
                <a:solidFill>
                  <a:srgbClr val="D73A49"/>
                </a:solidFill>
                <a:latin typeface="Consolas" panose="020B0609020204030204" pitchFamily="49" charset="0"/>
              </a:rPr>
              <a:t>&lt;?</a:t>
            </a:r>
            <a:r>
              <a:rPr lang="en-US" sz="2380">
                <a:solidFill>
                  <a:srgbClr val="005CC5"/>
                </a:solidFill>
                <a:latin typeface="Consolas" panose="020B0609020204030204" pitchFamily="49" charset="0"/>
              </a:rPr>
              <a:t>php</a:t>
            </a:r>
          </a:p>
          <a:p>
            <a:r>
              <a:rPr lang="en-US" sz="2856">
                <a:solidFill>
                  <a:srgbClr val="6A737D"/>
                </a:solidFill>
                <a:latin typeface="Consolas" panose="020B0609020204030204" pitchFamily="49" charset="0"/>
              </a:rPr>
              <a:t>// Menampilkan semua data dalam tabel pegawai</a:t>
            </a:r>
            <a:endParaRPr lang="en-US" sz="2856">
              <a:solidFill>
                <a:srgbClr val="24292E"/>
              </a:solidFill>
              <a:latin typeface="Consolas" panose="020B0609020204030204" pitchFamily="49" charset="0"/>
            </a:endParaRPr>
          </a:p>
          <a:p>
            <a:r>
              <a:rPr lang="en-US" sz="2856">
                <a:solidFill>
                  <a:srgbClr val="005CC5"/>
                </a:solidFill>
                <a:latin typeface="Consolas" panose="020B0609020204030204" pitchFamily="49" charset="0"/>
              </a:rPr>
              <a:t>Pegawai</a:t>
            </a:r>
            <a:r>
              <a:rPr lang="en-US" sz="2856">
                <a:solidFill>
                  <a:srgbClr val="D73A49"/>
                </a:solidFill>
                <a:latin typeface="Consolas" panose="020B0609020204030204" pitchFamily="49" charset="0"/>
              </a:rPr>
              <a:t>::</a:t>
            </a:r>
            <a:r>
              <a:rPr lang="en-US" sz="2856">
                <a:solidFill>
                  <a:srgbClr val="6F42C1"/>
                </a:solidFill>
                <a:latin typeface="Consolas" panose="020B0609020204030204" pitchFamily="49" charset="0"/>
              </a:rPr>
              <a:t>all</a:t>
            </a:r>
            <a:r>
              <a:rPr lang="en-US" sz="2856">
                <a:solidFill>
                  <a:srgbClr val="24292E"/>
                </a:solidFill>
                <a:latin typeface="Consolas" panose="020B0609020204030204" pitchFamily="49" charset="0"/>
              </a:rPr>
              <a:t>()</a:t>
            </a:r>
          </a:p>
          <a:p>
            <a:endParaRPr lang="en-US" sz="2856">
              <a:solidFill>
                <a:srgbClr val="6A737D"/>
              </a:solidFill>
              <a:latin typeface="Consolas" panose="020B0609020204030204" pitchFamily="49" charset="0"/>
            </a:endParaRPr>
          </a:p>
          <a:p>
            <a:r>
              <a:rPr lang="en-US" sz="2856">
                <a:solidFill>
                  <a:srgbClr val="6A737D"/>
                </a:solidFill>
                <a:latin typeface="Consolas" panose="020B0609020204030204" pitchFamily="49" charset="0"/>
              </a:rPr>
              <a:t>// Menampilkan data dalam tabel pegawai yang sesuai </a:t>
            </a:r>
          </a:p>
          <a:p>
            <a:r>
              <a:rPr lang="en-US" sz="2856">
                <a:solidFill>
                  <a:srgbClr val="6A737D"/>
                </a:solidFill>
                <a:latin typeface="Consolas" panose="020B0609020204030204" pitchFamily="49" charset="0"/>
              </a:rPr>
              <a:t>// dengan parameter</a:t>
            </a:r>
            <a:endParaRPr lang="en-US" sz="2856">
              <a:solidFill>
                <a:srgbClr val="005CC5"/>
              </a:solidFill>
              <a:latin typeface="Consolas" panose="020B0609020204030204" pitchFamily="49" charset="0"/>
            </a:endParaRPr>
          </a:p>
          <a:p>
            <a:r>
              <a:rPr lang="en-US" sz="2856">
                <a:solidFill>
                  <a:srgbClr val="005CC5"/>
                </a:solidFill>
                <a:latin typeface="Consolas" panose="020B0609020204030204" pitchFamily="49" charset="0"/>
              </a:rPr>
              <a:t>Pegawai</a:t>
            </a:r>
            <a:r>
              <a:rPr lang="en-US" sz="2856">
                <a:solidFill>
                  <a:srgbClr val="D73A49"/>
                </a:solidFill>
                <a:latin typeface="Consolas" panose="020B0609020204030204" pitchFamily="49" charset="0"/>
              </a:rPr>
              <a:t>::</a:t>
            </a:r>
            <a:r>
              <a:rPr lang="en-US" sz="2856">
                <a:solidFill>
                  <a:srgbClr val="6F42C1"/>
                </a:solidFill>
                <a:latin typeface="Consolas" panose="020B0609020204030204" pitchFamily="49" charset="0"/>
              </a:rPr>
              <a:t>find</a:t>
            </a:r>
            <a:r>
              <a:rPr lang="en-US" sz="2856">
                <a:solidFill>
                  <a:srgbClr val="24292E"/>
                </a:solidFill>
                <a:latin typeface="Consolas" panose="020B0609020204030204" pitchFamily="49" charset="0"/>
              </a:rPr>
              <a:t>($id)</a:t>
            </a:r>
          </a:p>
          <a:p>
            <a:endParaRPr lang="en-US" sz="2856">
              <a:solidFill>
                <a:srgbClr val="6A737D"/>
              </a:solidFill>
              <a:latin typeface="Consolas" panose="020B0609020204030204" pitchFamily="49" charset="0"/>
            </a:endParaRPr>
          </a:p>
          <a:p>
            <a:r>
              <a:rPr lang="en-US" sz="2856">
                <a:solidFill>
                  <a:srgbClr val="6A737D"/>
                </a:solidFill>
                <a:latin typeface="Consolas" panose="020B0609020204030204" pitchFamily="49" charset="0"/>
              </a:rPr>
              <a:t>// Menghapus data pegawai berdasarkan IDnya</a:t>
            </a:r>
            <a:r>
              <a:rPr lang="en-US" sz="2856">
                <a:solidFill>
                  <a:srgbClr val="24292E"/>
                </a:solidFill>
                <a:latin typeface="Consolas" panose="020B0609020204030204" pitchFamily="49" charset="0"/>
              </a:rPr>
              <a:t>     </a:t>
            </a:r>
          </a:p>
          <a:p>
            <a:r>
              <a:rPr lang="en-US" sz="2856">
                <a:solidFill>
                  <a:srgbClr val="005CC5"/>
                </a:solidFill>
                <a:latin typeface="Consolas" panose="020B0609020204030204" pitchFamily="49" charset="0"/>
              </a:rPr>
              <a:t>Pegawai</a:t>
            </a:r>
            <a:r>
              <a:rPr lang="en-US" sz="2856">
                <a:solidFill>
                  <a:srgbClr val="D73A49"/>
                </a:solidFill>
                <a:latin typeface="Consolas" panose="020B0609020204030204" pitchFamily="49" charset="0"/>
              </a:rPr>
              <a:t>::</a:t>
            </a:r>
            <a:r>
              <a:rPr lang="en-US" sz="2856">
                <a:solidFill>
                  <a:srgbClr val="6F42C1"/>
                </a:solidFill>
                <a:latin typeface="Consolas" panose="020B0609020204030204" pitchFamily="49" charset="0"/>
              </a:rPr>
              <a:t>delete</a:t>
            </a:r>
            <a:r>
              <a:rPr lang="en-US" sz="2856">
                <a:solidFill>
                  <a:srgbClr val="24292E"/>
                </a:solidFill>
                <a:latin typeface="Consolas" panose="020B0609020204030204" pitchFamily="49" charset="0"/>
              </a:rPr>
              <a:t>($id)    </a:t>
            </a:r>
          </a:p>
          <a:p>
            <a:r>
              <a:rPr lang="en-US" sz="2380">
                <a:solidFill>
                  <a:srgbClr val="D73A49"/>
                </a:solidFill>
                <a:latin typeface="Consolas" panose="020B0609020204030204" pitchFamily="49" charset="0"/>
              </a:rPr>
              <a:t>?&gt;</a:t>
            </a:r>
            <a:endParaRPr lang="en-US" sz="2380">
              <a:solidFill>
                <a:srgbClr val="24292E"/>
              </a:solidFill>
              <a:latin typeface="Consolas" panose="020B0609020204030204" pitchFamily="49" charset="0"/>
            </a:endParaRPr>
          </a:p>
          <a:p>
            <a:br>
              <a:rPr lang="en-US" sz="1666">
                <a:solidFill>
                  <a:srgbClr val="24292E"/>
                </a:solidFill>
                <a:latin typeface="Consolas" panose="020B0609020204030204" pitchFamily="49" charset="0"/>
              </a:rPr>
            </a:br>
            <a:endParaRPr lang="en-US" sz="1666">
              <a:solidFill>
                <a:srgbClr val="24292E"/>
              </a:solidFill>
              <a:latin typeface="Consolas" panose="020B0609020204030204" pitchFamily="49" charset="0"/>
            </a:endParaRPr>
          </a:p>
        </p:txBody>
      </p:sp>
    </p:spTree>
    <p:extLst>
      <p:ext uri="{BB962C8B-B14F-4D97-AF65-F5344CB8AC3E}">
        <p14:creationId xmlns:p14="http://schemas.microsoft.com/office/powerpoint/2010/main" val="2040309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471705" y="691307"/>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Times New Roman"/>
              </a:rPr>
              <a:t>Query Builder</a:t>
            </a:r>
          </a:p>
        </p:txBody>
      </p:sp>
      <p:sp>
        <p:nvSpPr>
          <p:cNvPr id="6" name="TextBox 5">
            <a:extLst>
              <a:ext uri="{FF2B5EF4-FFF2-40B4-BE49-F238E27FC236}">
                <a16:creationId xmlns:a16="http://schemas.microsoft.com/office/drawing/2014/main" id="{D1301EE7-6C41-4453-85A9-A3E503B4E9F9}"/>
              </a:ext>
            </a:extLst>
          </p:cNvPr>
          <p:cNvSpPr txBox="1"/>
          <p:nvPr/>
        </p:nvSpPr>
        <p:spPr>
          <a:xfrm>
            <a:off x="471705" y="2082390"/>
            <a:ext cx="11054914" cy="3309496"/>
          </a:xfrm>
          <a:prstGeom prst="rect">
            <a:avLst/>
          </a:prstGeom>
          <a:noFill/>
        </p:spPr>
        <p:txBody>
          <a:bodyPr wrap="square">
            <a:spAutoFit/>
          </a:bodyPr>
          <a:lstStyle/>
          <a:p>
            <a:pPr marL="408120" indent="-408120" algn="just">
              <a:lnSpc>
                <a:spcPct val="150000"/>
              </a:lnSpc>
              <a:buFont typeface="Arial" panose="020B0604020202020204" pitchFamily="34" charset="0"/>
              <a:buChar char="•"/>
            </a:pPr>
            <a:r>
              <a:rPr lang="en-US" sz="2856">
                <a:latin typeface="Times New Roman" panose="02020603050405020304" pitchFamily="18" charset="0"/>
                <a:cs typeface="Times New Roman" panose="02020603050405020304" pitchFamily="18" charset="0"/>
              </a:rPr>
              <a:t>Query Builder pada Laravel menyediakan antarmuka untuk membuat dan menjalankanquery dalam database. </a:t>
            </a:r>
          </a:p>
          <a:p>
            <a:pPr marL="408120" indent="-408120" algn="just">
              <a:lnSpc>
                <a:spcPct val="150000"/>
              </a:lnSpc>
              <a:buFont typeface="Arial" panose="020B0604020202020204" pitchFamily="34" charset="0"/>
              <a:buChar char="•"/>
            </a:pPr>
            <a:r>
              <a:rPr lang="en-US" sz="2856">
                <a:latin typeface="Times New Roman" panose="02020603050405020304" pitchFamily="18" charset="0"/>
                <a:cs typeface="Times New Roman" panose="02020603050405020304" pitchFamily="18" charset="0"/>
              </a:rPr>
              <a:t>Query Builder menggunakan PDO parameter binding untuk untuk melindungi aplikasi kita dari serangan injeksi SQL jadi kita tidak perlu lagi melakukan filter string sebagai binding.</a:t>
            </a:r>
          </a:p>
        </p:txBody>
      </p:sp>
    </p:spTree>
    <p:extLst>
      <p:ext uri="{BB962C8B-B14F-4D97-AF65-F5344CB8AC3E}">
        <p14:creationId xmlns:p14="http://schemas.microsoft.com/office/powerpoint/2010/main" val="1774764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471705" y="619941"/>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Times New Roman"/>
              </a:rPr>
              <a:t>Contoh Penggunaan Query Builder</a:t>
            </a:r>
          </a:p>
        </p:txBody>
      </p:sp>
      <p:sp>
        <p:nvSpPr>
          <p:cNvPr id="6" name="TextBox 5">
            <a:extLst>
              <a:ext uri="{FF2B5EF4-FFF2-40B4-BE49-F238E27FC236}">
                <a16:creationId xmlns:a16="http://schemas.microsoft.com/office/drawing/2014/main" id="{39FCC011-5C65-4B00-BEF7-EE9234080901}"/>
              </a:ext>
            </a:extLst>
          </p:cNvPr>
          <p:cNvSpPr txBox="1"/>
          <p:nvPr/>
        </p:nvSpPr>
        <p:spPr>
          <a:xfrm>
            <a:off x="719090" y="1744538"/>
            <a:ext cx="11054914" cy="5292859"/>
          </a:xfrm>
          <a:prstGeom prst="rect">
            <a:avLst/>
          </a:prstGeom>
          <a:noFill/>
        </p:spPr>
        <p:txBody>
          <a:bodyPr wrap="square">
            <a:spAutoFit/>
          </a:bodyPr>
          <a:lstStyle/>
          <a:p>
            <a:r>
              <a:rPr lang="en-US" sz="2380">
                <a:solidFill>
                  <a:srgbClr val="D73A49"/>
                </a:solidFill>
                <a:latin typeface="Consolas" panose="020B0609020204030204" pitchFamily="49" charset="0"/>
              </a:rPr>
              <a:t>&lt;?</a:t>
            </a:r>
            <a:r>
              <a:rPr lang="en-US" sz="2380">
                <a:solidFill>
                  <a:srgbClr val="005CC5"/>
                </a:solidFill>
                <a:latin typeface="Consolas" panose="020B0609020204030204" pitchFamily="49" charset="0"/>
              </a:rPr>
              <a:t>php</a:t>
            </a:r>
          </a:p>
          <a:p>
            <a:r>
              <a:rPr lang="en-US" sz="2856">
                <a:solidFill>
                  <a:srgbClr val="6A737D"/>
                </a:solidFill>
                <a:latin typeface="Consolas" panose="020B0609020204030204" pitchFamily="49" charset="0"/>
              </a:rPr>
              <a:t>// Menampilkan semua data dalam tabel pegawai</a:t>
            </a:r>
            <a:endParaRPr lang="en-US" sz="2856">
              <a:solidFill>
                <a:srgbClr val="24292E"/>
              </a:solidFill>
              <a:latin typeface="Consolas" panose="020B0609020204030204" pitchFamily="49" charset="0"/>
            </a:endParaRPr>
          </a:p>
          <a:p>
            <a:r>
              <a:rPr lang="en-US" sz="2856">
                <a:solidFill>
                  <a:srgbClr val="005CC5"/>
                </a:solidFill>
                <a:latin typeface="Consolas" panose="020B0609020204030204" pitchFamily="49" charset="0"/>
              </a:rPr>
              <a:t>DB</a:t>
            </a:r>
            <a:r>
              <a:rPr lang="en-US" sz="2856">
                <a:solidFill>
                  <a:srgbClr val="D73A49"/>
                </a:solidFill>
                <a:latin typeface="Consolas" panose="020B0609020204030204" pitchFamily="49" charset="0"/>
              </a:rPr>
              <a:t>::</a:t>
            </a:r>
            <a:r>
              <a:rPr lang="en-US" sz="2856">
                <a:solidFill>
                  <a:srgbClr val="6F42C1"/>
                </a:solidFill>
                <a:latin typeface="Consolas" panose="020B0609020204030204" pitchFamily="49" charset="0"/>
              </a:rPr>
              <a:t>table</a:t>
            </a:r>
            <a:r>
              <a:rPr lang="en-US" sz="2856">
                <a:solidFill>
                  <a:srgbClr val="24292E"/>
                </a:solidFill>
                <a:latin typeface="Consolas" panose="020B0609020204030204" pitchFamily="49" charset="0"/>
              </a:rPr>
              <a:t>(</a:t>
            </a:r>
            <a:r>
              <a:rPr lang="en-US" sz="2856">
                <a:solidFill>
                  <a:srgbClr val="032F62"/>
                </a:solidFill>
                <a:latin typeface="Consolas" panose="020B0609020204030204" pitchFamily="49" charset="0"/>
              </a:rPr>
              <a:t>'pegawai'</a:t>
            </a:r>
            <a:r>
              <a:rPr lang="en-US" sz="2856">
                <a:solidFill>
                  <a:srgbClr val="24292E"/>
                </a:solidFill>
                <a:latin typeface="Consolas" panose="020B0609020204030204" pitchFamily="49" charset="0"/>
              </a:rPr>
              <a:t>)</a:t>
            </a:r>
            <a:r>
              <a:rPr lang="en-US" sz="2856">
                <a:solidFill>
                  <a:srgbClr val="D73A49"/>
                </a:solidFill>
                <a:latin typeface="Consolas" panose="020B0609020204030204" pitchFamily="49" charset="0"/>
              </a:rPr>
              <a:t>-&gt;</a:t>
            </a:r>
            <a:r>
              <a:rPr lang="en-US" sz="2856">
                <a:solidFill>
                  <a:srgbClr val="6F42C1"/>
                </a:solidFill>
                <a:latin typeface="Consolas" panose="020B0609020204030204" pitchFamily="49" charset="0"/>
              </a:rPr>
              <a:t>get</a:t>
            </a:r>
            <a:r>
              <a:rPr lang="en-US" sz="2856">
                <a:solidFill>
                  <a:srgbClr val="24292E"/>
                </a:solidFill>
                <a:latin typeface="Consolas" panose="020B0609020204030204" pitchFamily="49" charset="0"/>
              </a:rPr>
              <a:t>();</a:t>
            </a:r>
          </a:p>
          <a:p>
            <a:endParaRPr lang="en-US" sz="2856">
              <a:solidFill>
                <a:srgbClr val="24292E"/>
              </a:solidFill>
              <a:latin typeface="Consolas" panose="020B0609020204030204" pitchFamily="49" charset="0"/>
            </a:endParaRPr>
          </a:p>
          <a:p>
            <a:r>
              <a:rPr lang="en-US" sz="2856">
                <a:solidFill>
                  <a:srgbClr val="6A737D"/>
                </a:solidFill>
                <a:latin typeface="Consolas" panose="020B0609020204030204" pitchFamily="49" charset="0"/>
              </a:rPr>
              <a:t>// Menampilkan data dalam tabel pegawai yang sesuai </a:t>
            </a:r>
          </a:p>
          <a:p>
            <a:r>
              <a:rPr lang="en-US" sz="2856">
                <a:solidFill>
                  <a:srgbClr val="6A737D"/>
                </a:solidFill>
                <a:latin typeface="Consolas" panose="020B0609020204030204" pitchFamily="49" charset="0"/>
              </a:rPr>
              <a:t>// dengan parameter</a:t>
            </a:r>
            <a:endParaRPr lang="en-US" sz="2856">
              <a:solidFill>
                <a:srgbClr val="005CC5"/>
              </a:solidFill>
              <a:latin typeface="Consolas" panose="020B0609020204030204" pitchFamily="49" charset="0"/>
            </a:endParaRPr>
          </a:p>
          <a:p>
            <a:r>
              <a:rPr lang="en-US" sz="2856">
                <a:solidFill>
                  <a:srgbClr val="005CC5"/>
                </a:solidFill>
                <a:latin typeface="Consolas" panose="020B0609020204030204" pitchFamily="49" charset="0"/>
              </a:rPr>
              <a:t>DB</a:t>
            </a:r>
            <a:r>
              <a:rPr lang="en-US" sz="2856">
                <a:solidFill>
                  <a:srgbClr val="D73A49"/>
                </a:solidFill>
                <a:latin typeface="Consolas" panose="020B0609020204030204" pitchFamily="49" charset="0"/>
              </a:rPr>
              <a:t>::</a:t>
            </a:r>
            <a:r>
              <a:rPr lang="en-US" sz="2856">
                <a:solidFill>
                  <a:srgbClr val="6F42C1"/>
                </a:solidFill>
                <a:latin typeface="Consolas" panose="020B0609020204030204" pitchFamily="49" charset="0"/>
              </a:rPr>
              <a:t>table</a:t>
            </a:r>
            <a:r>
              <a:rPr lang="en-US" sz="2856">
                <a:solidFill>
                  <a:srgbClr val="24292E"/>
                </a:solidFill>
                <a:latin typeface="Consolas" panose="020B0609020204030204" pitchFamily="49" charset="0"/>
              </a:rPr>
              <a:t>(</a:t>
            </a:r>
            <a:r>
              <a:rPr lang="en-US" sz="2856">
                <a:solidFill>
                  <a:srgbClr val="032F62"/>
                </a:solidFill>
                <a:latin typeface="Consolas" panose="020B0609020204030204" pitchFamily="49" charset="0"/>
              </a:rPr>
              <a:t>'pegawai'</a:t>
            </a:r>
            <a:r>
              <a:rPr lang="en-US" sz="2856">
                <a:solidFill>
                  <a:srgbClr val="24292E"/>
                </a:solidFill>
                <a:latin typeface="Consolas" panose="020B0609020204030204" pitchFamily="49" charset="0"/>
              </a:rPr>
              <a:t>)</a:t>
            </a:r>
            <a:r>
              <a:rPr lang="en-US" sz="2856">
                <a:solidFill>
                  <a:srgbClr val="D73A49"/>
                </a:solidFill>
                <a:latin typeface="Consolas" panose="020B0609020204030204" pitchFamily="49" charset="0"/>
              </a:rPr>
              <a:t>-&gt;</a:t>
            </a:r>
            <a:r>
              <a:rPr lang="en-US" sz="2856">
                <a:solidFill>
                  <a:srgbClr val="6F42C1"/>
                </a:solidFill>
                <a:latin typeface="Consolas" panose="020B0609020204030204" pitchFamily="49" charset="0"/>
              </a:rPr>
              <a:t>where</a:t>
            </a:r>
            <a:r>
              <a:rPr lang="en-US" sz="2856">
                <a:solidFill>
                  <a:srgbClr val="24292E"/>
                </a:solidFill>
                <a:latin typeface="Consolas" panose="020B0609020204030204" pitchFamily="49" charset="0"/>
              </a:rPr>
              <a:t>(</a:t>
            </a:r>
            <a:r>
              <a:rPr lang="en-US" sz="2856">
                <a:solidFill>
                  <a:srgbClr val="032F62"/>
                </a:solidFill>
                <a:latin typeface="Consolas" panose="020B0609020204030204" pitchFamily="49" charset="0"/>
              </a:rPr>
              <a:t>'id'</a:t>
            </a:r>
            <a:r>
              <a:rPr lang="en-US" sz="2856">
                <a:solidFill>
                  <a:srgbClr val="24292E"/>
                </a:solidFill>
                <a:latin typeface="Consolas" panose="020B0609020204030204" pitchFamily="49" charset="0"/>
              </a:rPr>
              <a:t>,$id)</a:t>
            </a:r>
            <a:r>
              <a:rPr lang="en-US" sz="2856">
                <a:solidFill>
                  <a:srgbClr val="D73A49"/>
                </a:solidFill>
                <a:latin typeface="Consolas" panose="020B0609020204030204" pitchFamily="49" charset="0"/>
              </a:rPr>
              <a:t>-&gt;</a:t>
            </a:r>
            <a:r>
              <a:rPr lang="en-US" sz="2856">
                <a:solidFill>
                  <a:srgbClr val="6F42C1"/>
                </a:solidFill>
                <a:latin typeface="Consolas" panose="020B0609020204030204" pitchFamily="49" charset="0"/>
              </a:rPr>
              <a:t>first</a:t>
            </a:r>
            <a:r>
              <a:rPr lang="en-US" sz="2856">
                <a:solidFill>
                  <a:srgbClr val="24292E"/>
                </a:solidFill>
                <a:latin typeface="Consolas" panose="020B0609020204030204" pitchFamily="49" charset="0"/>
              </a:rPr>
              <a:t>(); </a:t>
            </a:r>
          </a:p>
          <a:p>
            <a:endParaRPr lang="en-US" sz="2856">
              <a:solidFill>
                <a:srgbClr val="24292E"/>
              </a:solidFill>
              <a:latin typeface="Consolas" panose="020B0609020204030204" pitchFamily="49" charset="0"/>
            </a:endParaRPr>
          </a:p>
          <a:p>
            <a:r>
              <a:rPr lang="en-US" sz="2856">
                <a:solidFill>
                  <a:srgbClr val="6A737D"/>
                </a:solidFill>
                <a:latin typeface="Consolas" panose="020B0609020204030204" pitchFamily="49" charset="0"/>
              </a:rPr>
              <a:t>// Menghapus data pegawai berdasarkan IDnya</a:t>
            </a:r>
            <a:r>
              <a:rPr lang="en-US" sz="2856">
                <a:solidFill>
                  <a:srgbClr val="24292E"/>
                </a:solidFill>
                <a:latin typeface="Consolas" panose="020B0609020204030204" pitchFamily="49" charset="0"/>
              </a:rPr>
              <a:t>     </a:t>
            </a:r>
          </a:p>
          <a:p>
            <a:r>
              <a:rPr lang="en-US" sz="2856">
                <a:solidFill>
                  <a:srgbClr val="005CC5"/>
                </a:solidFill>
                <a:latin typeface="Consolas" panose="020B0609020204030204" pitchFamily="49" charset="0"/>
              </a:rPr>
              <a:t>DB</a:t>
            </a:r>
            <a:r>
              <a:rPr lang="en-US" sz="2856">
                <a:solidFill>
                  <a:srgbClr val="D73A49"/>
                </a:solidFill>
                <a:latin typeface="Consolas" panose="020B0609020204030204" pitchFamily="49" charset="0"/>
              </a:rPr>
              <a:t>::</a:t>
            </a:r>
            <a:r>
              <a:rPr lang="en-US" sz="2856">
                <a:solidFill>
                  <a:srgbClr val="6F42C1"/>
                </a:solidFill>
                <a:latin typeface="Consolas" panose="020B0609020204030204" pitchFamily="49" charset="0"/>
              </a:rPr>
              <a:t>table</a:t>
            </a:r>
            <a:r>
              <a:rPr lang="en-US" sz="2856">
                <a:solidFill>
                  <a:srgbClr val="24292E"/>
                </a:solidFill>
                <a:latin typeface="Consolas" panose="020B0609020204030204" pitchFamily="49" charset="0"/>
              </a:rPr>
              <a:t>(</a:t>
            </a:r>
            <a:r>
              <a:rPr lang="en-US" sz="2856">
                <a:solidFill>
                  <a:srgbClr val="032F62"/>
                </a:solidFill>
                <a:latin typeface="Consolas" panose="020B0609020204030204" pitchFamily="49" charset="0"/>
              </a:rPr>
              <a:t>'pegawai'</a:t>
            </a:r>
            <a:r>
              <a:rPr lang="en-US" sz="2856">
                <a:solidFill>
                  <a:srgbClr val="24292E"/>
                </a:solidFill>
                <a:latin typeface="Consolas" panose="020B0609020204030204" pitchFamily="49" charset="0"/>
              </a:rPr>
              <a:t>)</a:t>
            </a:r>
            <a:r>
              <a:rPr lang="en-US" sz="2856">
                <a:solidFill>
                  <a:srgbClr val="D73A49"/>
                </a:solidFill>
                <a:latin typeface="Consolas" panose="020B0609020204030204" pitchFamily="49" charset="0"/>
              </a:rPr>
              <a:t>-&gt;</a:t>
            </a:r>
            <a:r>
              <a:rPr lang="en-US" sz="2856">
                <a:solidFill>
                  <a:srgbClr val="6F42C1"/>
                </a:solidFill>
                <a:latin typeface="Consolas" panose="020B0609020204030204" pitchFamily="49" charset="0"/>
              </a:rPr>
              <a:t>where</a:t>
            </a:r>
            <a:r>
              <a:rPr lang="en-US" sz="2856">
                <a:solidFill>
                  <a:srgbClr val="24292E"/>
                </a:solidFill>
                <a:latin typeface="Consolas" panose="020B0609020204030204" pitchFamily="49" charset="0"/>
              </a:rPr>
              <a:t>(</a:t>
            </a:r>
            <a:r>
              <a:rPr lang="en-US" sz="2856">
                <a:solidFill>
                  <a:srgbClr val="032F62"/>
                </a:solidFill>
                <a:latin typeface="Consolas" panose="020B0609020204030204" pitchFamily="49" charset="0"/>
              </a:rPr>
              <a:t>'id'</a:t>
            </a:r>
            <a:r>
              <a:rPr lang="en-US" sz="2856">
                <a:solidFill>
                  <a:srgbClr val="24292E"/>
                </a:solidFill>
                <a:latin typeface="Consolas" panose="020B0609020204030204" pitchFamily="49" charset="0"/>
              </a:rPr>
              <a:t>,$id)</a:t>
            </a:r>
            <a:r>
              <a:rPr lang="en-US" sz="2856">
                <a:solidFill>
                  <a:srgbClr val="D73A49"/>
                </a:solidFill>
                <a:latin typeface="Consolas" panose="020B0609020204030204" pitchFamily="49" charset="0"/>
              </a:rPr>
              <a:t>-&gt;</a:t>
            </a:r>
            <a:r>
              <a:rPr lang="en-US" sz="2856">
                <a:solidFill>
                  <a:srgbClr val="6F42C1"/>
                </a:solidFill>
                <a:latin typeface="Consolas" panose="020B0609020204030204" pitchFamily="49" charset="0"/>
              </a:rPr>
              <a:t>delete</a:t>
            </a:r>
            <a:r>
              <a:rPr lang="en-US" sz="2856">
                <a:solidFill>
                  <a:srgbClr val="24292E"/>
                </a:solidFill>
                <a:latin typeface="Consolas" panose="020B0609020204030204" pitchFamily="49" charset="0"/>
              </a:rPr>
              <a:t>();</a:t>
            </a:r>
          </a:p>
          <a:p>
            <a:r>
              <a:rPr lang="en-US" sz="2380">
                <a:solidFill>
                  <a:srgbClr val="D73A49"/>
                </a:solidFill>
                <a:latin typeface="Consolas" panose="020B0609020204030204" pitchFamily="49" charset="0"/>
              </a:rPr>
              <a:t>?&gt;</a:t>
            </a:r>
            <a:endParaRPr lang="en-US" sz="2380">
              <a:solidFill>
                <a:srgbClr val="24292E"/>
              </a:solidFill>
              <a:latin typeface="Consolas" panose="020B0609020204030204" pitchFamily="49" charset="0"/>
            </a:endParaRPr>
          </a:p>
          <a:p>
            <a:br>
              <a:rPr lang="en-US" sz="1666">
                <a:solidFill>
                  <a:srgbClr val="24292E"/>
                </a:solidFill>
                <a:latin typeface="Consolas" panose="020B0609020204030204" pitchFamily="49" charset="0"/>
              </a:rPr>
            </a:br>
            <a:endParaRPr lang="en-US" sz="1666">
              <a:solidFill>
                <a:srgbClr val="24292E"/>
              </a:solidFill>
              <a:latin typeface="Consolas" panose="020B0609020204030204" pitchFamily="49" charset="0"/>
            </a:endParaRPr>
          </a:p>
        </p:txBody>
      </p:sp>
    </p:spTree>
    <p:extLst>
      <p:ext uri="{BB962C8B-B14F-4D97-AF65-F5344CB8AC3E}">
        <p14:creationId xmlns:p14="http://schemas.microsoft.com/office/powerpoint/2010/main" val="2269725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89E43F7-5D3D-4A63-BFB2-6DCB780638D3}"/>
              </a:ext>
            </a:extLst>
          </p:cNvPr>
          <p:cNvSpPr txBox="1"/>
          <p:nvPr/>
        </p:nvSpPr>
        <p:spPr>
          <a:xfrm>
            <a:off x="471704" y="801667"/>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Times New Roman"/>
              </a:rPr>
              <a:t>Menampilkan Data dari Database</a:t>
            </a:r>
          </a:p>
        </p:txBody>
      </p:sp>
      <p:graphicFrame>
        <p:nvGraphicFramePr>
          <p:cNvPr id="2" name="Diagram 1">
            <a:extLst>
              <a:ext uri="{FF2B5EF4-FFF2-40B4-BE49-F238E27FC236}">
                <a16:creationId xmlns:a16="http://schemas.microsoft.com/office/drawing/2014/main" id="{C974F764-B7F2-4111-B5E8-B97540FFB7C9}"/>
              </a:ext>
            </a:extLst>
          </p:cNvPr>
          <p:cNvGraphicFramePr/>
          <p:nvPr/>
        </p:nvGraphicFramePr>
        <p:xfrm>
          <a:off x="2363809" y="2115459"/>
          <a:ext cx="7270707" cy="421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131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646701" y="608103"/>
            <a:ext cx="10879917" cy="683498"/>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en-US" sz="3928" b="1" spc="-1">
                <a:solidFill>
                  <a:srgbClr val="FFFFFF"/>
                </a:solidFill>
                <a:latin typeface="Arial"/>
                <a:ea typeface="DejaVu Sans"/>
              </a:rPr>
              <a:t>Membuat Model</a:t>
            </a:r>
            <a:endParaRPr lang="id-ID" sz="3928" spc="-1" dirty="0">
              <a:latin typeface="Arial"/>
            </a:endParaRPr>
          </a:p>
        </p:txBody>
      </p:sp>
      <p:sp>
        <p:nvSpPr>
          <p:cNvPr id="300" name="CustomShape 2"/>
          <p:cNvSpPr/>
          <p:nvPr/>
        </p:nvSpPr>
        <p:spPr>
          <a:xfrm>
            <a:off x="646701" y="1744538"/>
            <a:ext cx="10879917" cy="2644915"/>
          </a:xfrm>
          <a:prstGeom prst="rect">
            <a:avLst/>
          </a:prstGeom>
          <a:noFill/>
          <a:ln>
            <a:noFill/>
          </a:ln>
        </p:spPr>
        <p:style>
          <a:lnRef idx="0">
            <a:scrgbClr r="0" g="0" b="0"/>
          </a:lnRef>
          <a:fillRef idx="0">
            <a:scrgbClr r="0" g="0" b="0"/>
          </a:fillRef>
          <a:effectRef idx="0">
            <a:scrgbClr r="0" g="0" b="0"/>
          </a:effectRef>
          <a:fontRef idx="minor"/>
        </p:style>
        <p:txBody>
          <a:bodyPr wrap="square" lIns="80352" tIns="40176" rIns="80352" bIns="40176">
            <a:spAutoFit/>
          </a:bodyPr>
          <a:lstStyle/>
          <a:p>
            <a:pPr algn="just">
              <a:lnSpc>
                <a:spcPct val="100000"/>
              </a:lnSpc>
            </a:pPr>
            <a:r>
              <a:rPr lang="en-US" sz="2380" spc="-1">
                <a:latin typeface="Times New Roman" panose="02020603050405020304" pitchFamily="18" charset="0"/>
                <a:ea typeface="DejaVu Sans"/>
                <a:cs typeface="Times New Roman" panose="02020603050405020304" pitchFamily="18" charset="0"/>
              </a:rPr>
              <a:t>Untuk membuat model dari tabel pegawai yang sudah tersedia, buka </a:t>
            </a:r>
            <a:r>
              <a:rPr lang="id-ID" sz="2380" spc="-1">
                <a:latin typeface="Times New Roman" panose="02020603050405020304" pitchFamily="18" charset="0"/>
                <a:ea typeface="DejaVu Sans"/>
                <a:cs typeface="Times New Roman" panose="02020603050405020304" pitchFamily="18" charset="0"/>
              </a:rPr>
              <a:t>terminal dan masuk ke root path aplikasi Laravel kita, jalankan perintah di bawah ini:</a:t>
            </a:r>
            <a:endParaRPr lang="id-ID" sz="2380" spc="-1">
              <a:latin typeface="Times New Roman" panose="02020603050405020304" pitchFamily="18" charset="0"/>
              <a:cs typeface="Times New Roman" panose="02020603050405020304" pitchFamily="18" charset="0"/>
            </a:endParaRPr>
          </a:p>
          <a:p>
            <a:pPr algn="just">
              <a:lnSpc>
                <a:spcPct val="100000"/>
              </a:lnSpc>
            </a:pPr>
            <a:endParaRPr lang="id-ID" sz="2380" spc="-1">
              <a:latin typeface="Times New Roman" panose="02020603050405020304" pitchFamily="18" charset="0"/>
              <a:cs typeface="Times New Roman" panose="02020603050405020304" pitchFamily="18" charset="0"/>
            </a:endParaRPr>
          </a:p>
          <a:p>
            <a:pPr algn="just">
              <a:lnSpc>
                <a:spcPct val="100000"/>
              </a:lnSpc>
            </a:pPr>
            <a:endParaRPr lang="en-US" sz="2380" b="1" spc="-1">
              <a:latin typeface="Times New Roman" panose="02020603050405020304" pitchFamily="18" charset="0"/>
              <a:cs typeface="Times New Roman" panose="02020603050405020304" pitchFamily="18" charset="0"/>
            </a:endParaRPr>
          </a:p>
          <a:p>
            <a:pPr algn="just"/>
            <a:endParaRPr lang="en-US" sz="2380" spc="-1">
              <a:latin typeface="Times New Roman" panose="02020603050405020304" pitchFamily="18" charset="0"/>
              <a:cs typeface="Times New Roman" panose="02020603050405020304" pitchFamily="18" charset="0"/>
            </a:endParaRPr>
          </a:p>
          <a:p>
            <a:pPr algn="just"/>
            <a:endParaRPr lang="en-US" sz="2380" spc="-1">
              <a:latin typeface="Times New Roman" panose="02020603050405020304" pitchFamily="18" charset="0"/>
              <a:cs typeface="Times New Roman" panose="02020603050405020304" pitchFamily="18" charset="0"/>
            </a:endParaRPr>
          </a:p>
          <a:p>
            <a:pPr algn="just"/>
            <a:r>
              <a:rPr lang="id-ID" sz="2380" spc="-1">
                <a:latin typeface="Times New Roman" panose="02020603050405020304" pitchFamily="18" charset="0"/>
                <a:cs typeface="Times New Roman" panose="02020603050405020304" pitchFamily="18" charset="0"/>
              </a:rPr>
              <a:t>Dengan perintah di atas, maka </a:t>
            </a:r>
            <a:r>
              <a:rPr lang="en-US" sz="2380" spc="-1">
                <a:latin typeface="Times New Roman" panose="02020603050405020304" pitchFamily="18" charset="0"/>
                <a:cs typeface="Times New Roman" panose="02020603050405020304" pitchFamily="18" charset="0"/>
              </a:rPr>
              <a:t>di dalam folder models akan ada file baru Pegawai.php.</a:t>
            </a:r>
            <a:endParaRPr lang="id-ID" sz="2856" spc="-1">
              <a:latin typeface="Arial"/>
            </a:endParaRPr>
          </a:p>
        </p:txBody>
      </p:sp>
      <p:pic>
        <p:nvPicPr>
          <p:cNvPr id="3" name="Picture 2">
            <a:extLst>
              <a:ext uri="{FF2B5EF4-FFF2-40B4-BE49-F238E27FC236}">
                <a16:creationId xmlns:a16="http://schemas.microsoft.com/office/drawing/2014/main" id="{E8BB4026-E2C2-42AD-8E18-5EC6A42FCF65}"/>
              </a:ext>
            </a:extLst>
          </p:cNvPr>
          <p:cNvPicPr>
            <a:picLocks noChangeAspect="1"/>
          </p:cNvPicPr>
          <p:nvPr/>
        </p:nvPicPr>
        <p:blipFill>
          <a:blip r:embed="rId3"/>
          <a:stretch>
            <a:fillRect/>
          </a:stretch>
        </p:blipFill>
        <p:spPr>
          <a:xfrm>
            <a:off x="706616" y="2907543"/>
            <a:ext cx="10112604" cy="838938"/>
          </a:xfrm>
          <a:prstGeom prst="rect">
            <a:avLst/>
          </a:prstGeom>
        </p:spPr>
      </p:pic>
      <p:pic>
        <p:nvPicPr>
          <p:cNvPr id="8" name="Picture 7">
            <a:extLst>
              <a:ext uri="{FF2B5EF4-FFF2-40B4-BE49-F238E27FC236}">
                <a16:creationId xmlns:a16="http://schemas.microsoft.com/office/drawing/2014/main" id="{23692B2A-1780-4F3F-B789-41D983D1953F}"/>
              </a:ext>
            </a:extLst>
          </p:cNvPr>
          <p:cNvPicPr>
            <a:picLocks noChangeAspect="1"/>
          </p:cNvPicPr>
          <p:nvPr/>
        </p:nvPicPr>
        <p:blipFill>
          <a:blip r:embed="rId4"/>
          <a:stretch>
            <a:fillRect/>
          </a:stretch>
        </p:blipFill>
        <p:spPr>
          <a:xfrm>
            <a:off x="706616" y="4620722"/>
            <a:ext cx="3332609" cy="949874"/>
          </a:xfrm>
          <a:prstGeom prst="rect">
            <a:avLst/>
          </a:prstGeom>
          <a:ln w="3175">
            <a:solidFill>
              <a:schemeClr val="tx1"/>
            </a:solidFill>
          </a:ln>
        </p:spPr>
      </p:pic>
    </p:spTree>
    <p:extLst>
      <p:ext uri="{BB962C8B-B14F-4D97-AF65-F5344CB8AC3E}">
        <p14:creationId xmlns:p14="http://schemas.microsoft.com/office/powerpoint/2010/main" val="3237038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654577" y="709335"/>
            <a:ext cx="10689170" cy="73369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en-US" sz="3928" b="1" spc="-1">
                <a:solidFill>
                  <a:srgbClr val="FFFFFF"/>
                </a:solidFill>
                <a:latin typeface="Arial"/>
                <a:ea typeface="DejaVu Sans"/>
              </a:rPr>
              <a:t>Konfigurasi Model</a:t>
            </a:r>
            <a:endParaRPr lang="id-ID" sz="3928" spc="-1" dirty="0">
              <a:latin typeface="Arial"/>
            </a:endParaRPr>
          </a:p>
        </p:txBody>
      </p:sp>
      <p:sp>
        <p:nvSpPr>
          <p:cNvPr id="9" name="TextBox 8">
            <a:extLst>
              <a:ext uri="{FF2B5EF4-FFF2-40B4-BE49-F238E27FC236}">
                <a16:creationId xmlns:a16="http://schemas.microsoft.com/office/drawing/2014/main" id="{32FD48BE-27E7-4FC6-A72A-247B6E03E810}"/>
              </a:ext>
            </a:extLst>
          </p:cNvPr>
          <p:cNvSpPr txBox="1"/>
          <p:nvPr/>
        </p:nvSpPr>
        <p:spPr>
          <a:xfrm>
            <a:off x="654467" y="2013783"/>
            <a:ext cx="10689171" cy="4121128"/>
          </a:xfrm>
          <a:prstGeom prst="rect">
            <a:avLst/>
          </a:prstGeom>
          <a:noFill/>
        </p:spPr>
        <p:txBody>
          <a:bodyPr wrap="square">
            <a:spAutoFit/>
          </a:bodyPr>
          <a:lstStyle/>
          <a:p>
            <a:r>
              <a:rPr lang="en-US" sz="2380">
                <a:solidFill>
                  <a:srgbClr val="24292E"/>
                </a:solidFill>
                <a:latin typeface="Consolas" panose="020B0609020204030204" pitchFamily="49" charset="0"/>
              </a:rPr>
              <a:t>&lt;?php</a:t>
            </a:r>
          </a:p>
          <a:p>
            <a:r>
              <a:rPr lang="en-US" sz="2380">
                <a:solidFill>
                  <a:srgbClr val="D73A49"/>
                </a:solidFill>
                <a:latin typeface="Consolas" panose="020B0609020204030204" pitchFamily="49" charset="0"/>
              </a:rPr>
              <a:t>namespace</a:t>
            </a:r>
            <a:r>
              <a:rPr lang="en-US" sz="2380">
                <a:solidFill>
                  <a:srgbClr val="24292E"/>
                </a:solidFill>
                <a:latin typeface="Consolas" panose="020B0609020204030204" pitchFamily="49" charset="0"/>
              </a:rPr>
              <a:t> </a:t>
            </a:r>
            <a:r>
              <a:rPr lang="en-US" sz="2380">
                <a:solidFill>
                  <a:srgbClr val="6F42C1"/>
                </a:solidFill>
                <a:latin typeface="Consolas" panose="020B0609020204030204" pitchFamily="49" charset="0"/>
              </a:rPr>
              <a:t>App\Models</a:t>
            </a:r>
            <a:r>
              <a:rPr lang="en-US" sz="2380">
                <a:solidFill>
                  <a:srgbClr val="24292E"/>
                </a:solidFill>
                <a:latin typeface="Consolas" panose="020B0609020204030204" pitchFamily="49" charset="0"/>
              </a:rPr>
              <a:t>;</a:t>
            </a:r>
          </a:p>
          <a:p>
            <a:r>
              <a:rPr lang="en-US" sz="2380">
                <a:solidFill>
                  <a:srgbClr val="D73A49"/>
                </a:solidFill>
                <a:latin typeface="Consolas" panose="020B0609020204030204" pitchFamily="49" charset="0"/>
              </a:rPr>
              <a:t>use</a:t>
            </a:r>
            <a:r>
              <a:rPr lang="en-US" sz="2380">
                <a:solidFill>
                  <a:srgbClr val="24292E"/>
                </a:solidFill>
                <a:latin typeface="Consolas" panose="020B0609020204030204" pitchFamily="49" charset="0"/>
              </a:rPr>
              <a:t> </a:t>
            </a:r>
            <a:r>
              <a:rPr lang="en-US" sz="2380">
                <a:solidFill>
                  <a:srgbClr val="005CC5"/>
                </a:solidFill>
                <a:latin typeface="Consolas" panose="020B0609020204030204" pitchFamily="49" charset="0"/>
              </a:rPr>
              <a:t>Illuminate\Database\Eloquent\Factories\HasFactory</a:t>
            </a:r>
            <a:r>
              <a:rPr lang="en-US" sz="2380">
                <a:solidFill>
                  <a:srgbClr val="24292E"/>
                </a:solidFill>
                <a:latin typeface="Consolas" panose="020B0609020204030204" pitchFamily="49" charset="0"/>
              </a:rPr>
              <a:t>;</a:t>
            </a:r>
          </a:p>
          <a:p>
            <a:r>
              <a:rPr lang="en-US" sz="2380">
                <a:solidFill>
                  <a:srgbClr val="D73A49"/>
                </a:solidFill>
                <a:latin typeface="Consolas" panose="020B0609020204030204" pitchFamily="49" charset="0"/>
              </a:rPr>
              <a:t>use</a:t>
            </a:r>
            <a:r>
              <a:rPr lang="en-US" sz="2380">
                <a:solidFill>
                  <a:srgbClr val="24292E"/>
                </a:solidFill>
                <a:latin typeface="Consolas" panose="020B0609020204030204" pitchFamily="49" charset="0"/>
              </a:rPr>
              <a:t> </a:t>
            </a:r>
            <a:r>
              <a:rPr lang="en-US" sz="2380">
                <a:solidFill>
                  <a:srgbClr val="005CC5"/>
                </a:solidFill>
                <a:latin typeface="Consolas" panose="020B0609020204030204" pitchFamily="49" charset="0"/>
              </a:rPr>
              <a:t>Illuminate\Database\Eloquent\Model</a:t>
            </a:r>
            <a:r>
              <a:rPr lang="en-US" sz="2380">
                <a:solidFill>
                  <a:srgbClr val="24292E"/>
                </a:solidFill>
                <a:latin typeface="Consolas" panose="020B0609020204030204" pitchFamily="49" charset="0"/>
              </a:rPr>
              <a:t>;</a:t>
            </a:r>
          </a:p>
          <a:p>
            <a:br>
              <a:rPr lang="en-US" sz="2380">
                <a:solidFill>
                  <a:srgbClr val="24292E"/>
                </a:solidFill>
                <a:latin typeface="Consolas" panose="020B0609020204030204" pitchFamily="49" charset="0"/>
              </a:rPr>
            </a:br>
            <a:r>
              <a:rPr lang="en-US" sz="2380">
                <a:solidFill>
                  <a:srgbClr val="D73A49"/>
                </a:solidFill>
                <a:latin typeface="Consolas" panose="020B0609020204030204" pitchFamily="49" charset="0"/>
              </a:rPr>
              <a:t>class</a:t>
            </a:r>
            <a:r>
              <a:rPr lang="en-US" sz="2380">
                <a:solidFill>
                  <a:srgbClr val="24292E"/>
                </a:solidFill>
                <a:latin typeface="Consolas" panose="020B0609020204030204" pitchFamily="49" charset="0"/>
              </a:rPr>
              <a:t> </a:t>
            </a:r>
            <a:r>
              <a:rPr lang="en-US" sz="2380">
                <a:solidFill>
                  <a:srgbClr val="6F42C1"/>
                </a:solidFill>
                <a:latin typeface="Consolas" panose="020B0609020204030204" pitchFamily="49" charset="0"/>
              </a:rPr>
              <a:t>Pegawai</a:t>
            </a:r>
            <a:r>
              <a:rPr lang="en-US" sz="2380">
                <a:solidFill>
                  <a:srgbClr val="24292E"/>
                </a:solidFill>
                <a:latin typeface="Consolas" panose="020B0609020204030204" pitchFamily="49" charset="0"/>
              </a:rPr>
              <a:t> </a:t>
            </a:r>
            <a:r>
              <a:rPr lang="en-US" sz="2380">
                <a:solidFill>
                  <a:srgbClr val="D73A49"/>
                </a:solidFill>
                <a:latin typeface="Consolas" panose="020B0609020204030204" pitchFamily="49" charset="0"/>
              </a:rPr>
              <a:t>extends</a:t>
            </a:r>
            <a:r>
              <a:rPr lang="en-US" sz="2380">
                <a:solidFill>
                  <a:srgbClr val="24292E"/>
                </a:solidFill>
                <a:latin typeface="Consolas" panose="020B0609020204030204" pitchFamily="49" charset="0"/>
              </a:rPr>
              <a:t> </a:t>
            </a:r>
            <a:r>
              <a:rPr lang="en-US" sz="2380">
                <a:solidFill>
                  <a:srgbClr val="6F42C1"/>
                </a:solidFill>
                <a:latin typeface="Consolas" panose="020B0609020204030204" pitchFamily="49" charset="0"/>
              </a:rPr>
              <a:t>Model</a:t>
            </a:r>
            <a:endParaRPr lang="en-US" sz="2380">
              <a:solidFill>
                <a:srgbClr val="24292E"/>
              </a:solidFill>
              <a:latin typeface="Consolas" panose="020B0609020204030204" pitchFamily="49" charset="0"/>
            </a:endParaRPr>
          </a:p>
          <a:p>
            <a:r>
              <a:rPr lang="en-US" sz="2380">
                <a:solidFill>
                  <a:srgbClr val="24292E"/>
                </a:solidFill>
                <a:latin typeface="Consolas" panose="020B0609020204030204" pitchFamily="49" charset="0"/>
              </a:rPr>
              <a:t>{</a:t>
            </a:r>
          </a:p>
          <a:p>
            <a:r>
              <a:rPr lang="en-US" sz="2380">
                <a:solidFill>
                  <a:srgbClr val="24292E"/>
                </a:solidFill>
                <a:latin typeface="Consolas" panose="020B0609020204030204" pitchFamily="49" charset="0"/>
              </a:rPr>
              <a:t>    </a:t>
            </a:r>
            <a:r>
              <a:rPr lang="en-US" sz="2380">
                <a:solidFill>
                  <a:srgbClr val="D73A49"/>
                </a:solidFill>
                <a:latin typeface="Consolas" panose="020B0609020204030204" pitchFamily="49" charset="0"/>
              </a:rPr>
              <a:t>use</a:t>
            </a:r>
            <a:r>
              <a:rPr lang="en-US" sz="2380">
                <a:solidFill>
                  <a:srgbClr val="24292E"/>
                </a:solidFill>
                <a:latin typeface="Consolas" panose="020B0609020204030204" pitchFamily="49" charset="0"/>
              </a:rPr>
              <a:t> </a:t>
            </a:r>
            <a:r>
              <a:rPr lang="en-US" sz="2380">
                <a:solidFill>
                  <a:srgbClr val="005CC5"/>
                </a:solidFill>
                <a:latin typeface="Consolas" panose="020B0609020204030204" pitchFamily="49" charset="0"/>
              </a:rPr>
              <a:t>HasFactory</a:t>
            </a:r>
            <a:r>
              <a:rPr lang="en-US" sz="2380">
                <a:solidFill>
                  <a:srgbClr val="24292E"/>
                </a:solidFill>
                <a:latin typeface="Consolas" panose="020B0609020204030204" pitchFamily="49" charset="0"/>
              </a:rPr>
              <a:t>;</a:t>
            </a:r>
          </a:p>
          <a:p>
            <a:r>
              <a:rPr lang="en-US" sz="2380">
                <a:solidFill>
                  <a:srgbClr val="24292E"/>
                </a:solidFill>
                <a:latin typeface="Consolas" panose="020B0609020204030204" pitchFamily="49" charset="0"/>
              </a:rPr>
              <a:t>    </a:t>
            </a:r>
            <a:r>
              <a:rPr lang="en-US" sz="2380">
                <a:solidFill>
                  <a:srgbClr val="6A737D"/>
                </a:solidFill>
                <a:latin typeface="Consolas" panose="020B0609020204030204" pitchFamily="49" charset="0"/>
              </a:rPr>
              <a:t>//tambahkan kode untuk mapping ke tabel pegawai</a:t>
            </a:r>
            <a:endParaRPr lang="en-US" sz="2380">
              <a:solidFill>
                <a:srgbClr val="24292E"/>
              </a:solidFill>
              <a:latin typeface="Consolas" panose="020B0609020204030204" pitchFamily="49" charset="0"/>
            </a:endParaRPr>
          </a:p>
          <a:p>
            <a:r>
              <a:rPr lang="en-US" sz="2380">
                <a:solidFill>
                  <a:srgbClr val="24292E"/>
                </a:solidFill>
                <a:latin typeface="Consolas" panose="020B0609020204030204" pitchFamily="49" charset="0"/>
              </a:rPr>
              <a:t>    </a:t>
            </a:r>
            <a:r>
              <a:rPr lang="en-US" sz="2380">
                <a:solidFill>
                  <a:srgbClr val="D73A49"/>
                </a:solidFill>
                <a:latin typeface="Consolas" panose="020B0609020204030204" pitchFamily="49" charset="0"/>
              </a:rPr>
              <a:t>protected</a:t>
            </a:r>
            <a:r>
              <a:rPr lang="en-US" sz="2380">
                <a:solidFill>
                  <a:srgbClr val="24292E"/>
                </a:solidFill>
                <a:latin typeface="Consolas" panose="020B0609020204030204" pitchFamily="49" charset="0"/>
              </a:rPr>
              <a:t> $table </a:t>
            </a:r>
            <a:r>
              <a:rPr lang="en-US" sz="2380">
                <a:solidFill>
                  <a:srgbClr val="D73A49"/>
                </a:solidFill>
                <a:latin typeface="Consolas" panose="020B0609020204030204" pitchFamily="49" charset="0"/>
              </a:rPr>
              <a:t>=</a:t>
            </a:r>
            <a:r>
              <a:rPr lang="en-US" sz="2380">
                <a:solidFill>
                  <a:srgbClr val="24292E"/>
                </a:solidFill>
                <a:latin typeface="Consolas" panose="020B0609020204030204" pitchFamily="49" charset="0"/>
              </a:rPr>
              <a:t> </a:t>
            </a:r>
            <a:r>
              <a:rPr lang="en-US" sz="2380">
                <a:solidFill>
                  <a:srgbClr val="032F62"/>
                </a:solidFill>
                <a:latin typeface="Consolas" panose="020B0609020204030204" pitchFamily="49" charset="0"/>
              </a:rPr>
              <a:t>'pegawai'</a:t>
            </a:r>
            <a:r>
              <a:rPr lang="en-US" sz="2380">
                <a:solidFill>
                  <a:srgbClr val="24292E"/>
                </a:solidFill>
                <a:latin typeface="Consolas" panose="020B0609020204030204" pitchFamily="49" charset="0"/>
              </a:rPr>
              <a:t>;</a:t>
            </a:r>
          </a:p>
          <a:p>
            <a:r>
              <a:rPr lang="en-US" sz="2380">
                <a:solidFill>
                  <a:srgbClr val="24292E"/>
                </a:solidFill>
                <a:latin typeface="Consolas" panose="020B0609020204030204" pitchFamily="49" charset="0"/>
              </a:rPr>
              <a:t>}</a:t>
            </a:r>
          </a:p>
        </p:txBody>
      </p:sp>
    </p:spTree>
    <p:extLst>
      <p:ext uri="{BB962C8B-B14F-4D97-AF65-F5344CB8AC3E}">
        <p14:creationId xmlns:p14="http://schemas.microsoft.com/office/powerpoint/2010/main" val="2633479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706615" y="666141"/>
            <a:ext cx="10879917" cy="738941"/>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3928" b="1" spc="-1">
                <a:solidFill>
                  <a:srgbClr val="FFFFFF"/>
                </a:solidFill>
                <a:latin typeface="Arial"/>
                <a:ea typeface="DejaVu Sans"/>
              </a:rPr>
              <a:t>Me</a:t>
            </a:r>
            <a:r>
              <a:rPr lang="en-US" sz="3928" b="1" spc="-1">
                <a:solidFill>
                  <a:srgbClr val="FFFFFF"/>
                </a:solidFill>
                <a:latin typeface="Arial"/>
                <a:ea typeface="DejaVu Sans"/>
              </a:rPr>
              <a:t>mbuat Controller</a:t>
            </a:r>
            <a:endParaRPr lang="id-ID" sz="3928" spc="-1" dirty="0">
              <a:latin typeface="Arial"/>
            </a:endParaRPr>
          </a:p>
        </p:txBody>
      </p:sp>
      <p:sp>
        <p:nvSpPr>
          <p:cNvPr id="300" name="CustomShape 2"/>
          <p:cNvSpPr/>
          <p:nvPr/>
        </p:nvSpPr>
        <p:spPr>
          <a:xfrm>
            <a:off x="646701" y="1744538"/>
            <a:ext cx="10879917" cy="3011170"/>
          </a:xfrm>
          <a:prstGeom prst="rect">
            <a:avLst/>
          </a:prstGeom>
          <a:noFill/>
          <a:ln>
            <a:noFill/>
          </a:ln>
        </p:spPr>
        <p:style>
          <a:lnRef idx="0">
            <a:scrgbClr r="0" g="0" b="0"/>
          </a:lnRef>
          <a:fillRef idx="0">
            <a:scrgbClr r="0" g="0" b="0"/>
          </a:fillRef>
          <a:effectRef idx="0">
            <a:scrgbClr r="0" g="0" b="0"/>
          </a:effectRef>
          <a:fontRef idx="minor"/>
        </p:style>
        <p:txBody>
          <a:bodyPr wrap="square" lIns="80352" tIns="40176" rIns="80352" bIns="40176">
            <a:spAutoFit/>
          </a:bodyPr>
          <a:lstStyle/>
          <a:p>
            <a:pPr algn="just">
              <a:lnSpc>
                <a:spcPct val="100000"/>
              </a:lnSpc>
            </a:pPr>
            <a:r>
              <a:rPr lang="en-US" sz="2380" spc="-1">
                <a:latin typeface="Times New Roman" panose="02020603050405020304" pitchFamily="18" charset="0"/>
                <a:ea typeface="DejaVu Sans"/>
                <a:cs typeface="Times New Roman" panose="02020603050405020304" pitchFamily="18" charset="0"/>
              </a:rPr>
              <a:t>Langkah selanjutnya adalah membuat controller, buka </a:t>
            </a:r>
            <a:r>
              <a:rPr lang="id-ID" sz="2380" spc="-1">
                <a:latin typeface="Times New Roman" panose="02020603050405020304" pitchFamily="18" charset="0"/>
                <a:ea typeface="DejaVu Sans"/>
                <a:cs typeface="Times New Roman" panose="02020603050405020304" pitchFamily="18" charset="0"/>
              </a:rPr>
              <a:t>terminal dan masuk ke root path aplikasi Laravel kita, jalankan perintah di bawah ini:</a:t>
            </a:r>
            <a:endParaRPr lang="id-ID" sz="2380" spc="-1">
              <a:latin typeface="Times New Roman" panose="02020603050405020304" pitchFamily="18" charset="0"/>
              <a:cs typeface="Times New Roman" panose="02020603050405020304" pitchFamily="18" charset="0"/>
            </a:endParaRPr>
          </a:p>
          <a:p>
            <a:pPr algn="just">
              <a:lnSpc>
                <a:spcPct val="100000"/>
              </a:lnSpc>
            </a:pPr>
            <a:endParaRPr lang="id-ID" sz="2380" spc="-1">
              <a:latin typeface="Times New Roman" panose="02020603050405020304" pitchFamily="18" charset="0"/>
              <a:cs typeface="Times New Roman" panose="02020603050405020304" pitchFamily="18" charset="0"/>
            </a:endParaRPr>
          </a:p>
          <a:p>
            <a:pPr algn="just">
              <a:lnSpc>
                <a:spcPct val="100000"/>
              </a:lnSpc>
            </a:pPr>
            <a:endParaRPr lang="en-US" sz="2380" b="1" spc="-1">
              <a:latin typeface="Times New Roman" panose="02020603050405020304" pitchFamily="18" charset="0"/>
              <a:cs typeface="Times New Roman" panose="02020603050405020304" pitchFamily="18" charset="0"/>
            </a:endParaRPr>
          </a:p>
          <a:p>
            <a:pPr algn="just"/>
            <a:endParaRPr lang="en-US" sz="2380" spc="-1">
              <a:latin typeface="Times New Roman" panose="02020603050405020304" pitchFamily="18" charset="0"/>
              <a:cs typeface="Times New Roman" panose="02020603050405020304" pitchFamily="18" charset="0"/>
            </a:endParaRPr>
          </a:p>
          <a:p>
            <a:pPr algn="just"/>
            <a:endParaRPr lang="en-US" sz="2380" spc="-1">
              <a:latin typeface="Times New Roman" panose="02020603050405020304" pitchFamily="18" charset="0"/>
              <a:cs typeface="Times New Roman" panose="02020603050405020304" pitchFamily="18" charset="0"/>
            </a:endParaRPr>
          </a:p>
          <a:p>
            <a:pPr algn="just"/>
            <a:r>
              <a:rPr lang="id-ID" sz="2380" spc="-1">
                <a:latin typeface="Times New Roman" panose="02020603050405020304" pitchFamily="18" charset="0"/>
                <a:cs typeface="Times New Roman" panose="02020603050405020304" pitchFamily="18" charset="0"/>
              </a:rPr>
              <a:t>Dengan perintah di atas, maka </a:t>
            </a:r>
            <a:r>
              <a:rPr lang="en-US" sz="2380" spc="-1">
                <a:latin typeface="Times New Roman" panose="02020603050405020304" pitchFamily="18" charset="0"/>
                <a:cs typeface="Times New Roman" panose="02020603050405020304" pitchFamily="18" charset="0"/>
              </a:rPr>
              <a:t>di dalam folder app/Http/controller akan ada file baru PegawaiController.php.</a:t>
            </a:r>
            <a:endParaRPr lang="id-ID" sz="2856" spc="-1">
              <a:latin typeface="Arial"/>
            </a:endParaRPr>
          </a:p>
        </p:txBody>
      </p:sp>
      <p:pic>
        <p:nvPicPr>
          <p:cNvPr id="5" name="Picture 4">
            <a:extLst>
              <a:ext uri="{FF2B5EF4-FFF2-40B4-BE49-F238E27FC236}">
                <a16:creationId xmlns:a16="http://schemas.microsoft.com/office/drawing/2014/main" id="{7FC617B9-8E37-45BF-AC98-E93FDBFE9503}"/>
              </a:ext>
            </a:extLst>
          </p:cNvPr>
          <p:cNvPicPr>
            <a:picLocks noChangeAspect="1"/>
          </p:cNvPicPr>
          <p:nvPr/>
        </p:nvPicPr>
        <p:blipFill>
          <a:blip r:embed="rId3"/>
          <a:stretch>
            <a:fillRect/>
          </a:stretch>
        </p:blipFill>
        <p:spPr>
          <a:xfrm>
            <a:off x="706617" y="2938954"/>
            <a:ext cx="10879917" cy="738940"/>
          </a:xfrm>
          <a:prstGeom prst="rect">
            <a:avLst/>
          </a:prstGeom>
        </p:spPr>
      </p:pic>
    </p:spTree>
    <p:extLst>
      <p:ext uri="{BB962C8B-B14F-4D97-AF65-F5344CB8AC3E}">
        <p14:creationId xmlns:p14="http://schemas.microsoft.com/office/powerpoint/2010/main" val="4081644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35632" y="405191"/>
            <a:ext cx="11397245" cy="112621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3928" b="1" spc="-1">
                <a:solidFill>
                  <a:srgbClr val="FFFFFF"/>
                </a:solidFill>
                <a:latin typeface="Arial"/>
                <a:ea typeface="DejaVu Sans"/>
              </a:rPr>
              <a:t>Me</a:t>
            </a:r>
            <a:r>
              <a:rPr lang="en-US" sz="3928" b="1" spc="-1">
                <a:solidFill>
                  <a:srgbClr val="FFFFFF"/>
                </a:solidFill>
                <a:latin typeface="Arial"/>
                <a:ea typeface="DejaVu Sans"/>
              </a:rPr>
              <a:t>mbuat Fungsi Di Controller</a:t>
            </a:r>
            <a:endParaRPr lang="id-ID" sz="3928" spc="-1" dirty="0">
              <a:latin typeface="Arial"/>
            </a:endParaRPr>
          </a:p>
        </p:txBody>
      </p:sp>
      <p:sp>
        <p:nvSpPr>
          <p:cNvPr id="7" name="TextBox 6">
            <a:extLst>
              <a:ext uri="{FF2B5EF4-FFF2-40B4-BE49-F238E27FC236}">
                <a16:creationId xmlns:a16="http://schemas.microsoft.com/office/drawing/2014/main" id="{78912887-07A1-4E1E-878F-97C02D72E149}"/>
              </a:ext>
            </a:extLst>
          </p:cNvPr>
          <p:cNvSpPr txBox="1"/>
          <p:nvPr/>
        </p:nvSpPr>
        <p:spPr>
          <a:xfrm>
            <a:off x="170835" y="1769481"/>
            <a:ext cx="11526839" cy="4450321"/>
          </a:xfrm>
          <a:prstGeom prst="rect">
            <a:avLst/>
          </a:prstGeom>
          <a:noFill/>
        </p:spPr>
        <p:txBody>
          <a:bodyPr wrap="square">
            <a:spAutoFit/>
          </a:bodyPr>
          <a:lstStyle/>
          <a:p>
            <a:r>
              <a:rPr lang="en-US" sz="1666">
                <a:solidFill>
                  <a:srgbClr val="24292E"/>
                </a:solidFill>
                <a:latin typeface="Consolas" panose="020B0609020204030204" pitchFamily="49" charset="0"/>
              </a:rPr>
              <a:t>&lt;?php</a:t>
            </a:r>
          </a:p>
          <a:p>
            <a:r>
              <a:rPr lang="en-US" sz="1666">
                <a:solidFill>
                  <a:srgbClr val="D73A49"/>
                </a:solidFill>
                <a:latin typeface="Consolas" panose="020B0609020204030204" pitchFamily="49" charset="0"/>
              </a:rPr>
              <a:t>namespace</a:t>
            </a:r>
            <a:r>
              <a:rPr lang="en-US" sz="1666">
                <a:solidFill>
                  <a:srgbClr val="24292E"/>
                </a:solidFill>
                <a:latin typeface="Consolas" panose="020B0609020204030204" pitchFamily="49" charset="0"/>
              </a:rPr>
              <a:t> </a:t>
            </a:r>
            <a:r>
              <a:rPr lang="en-US" sz="1666">
                <a:solidFill>
                  <a:srgbClr val="6F42C1"/>
                </a:solidFill>
                <a:latin typeface="Consolas" panose="020B0609020204030204" pitchFamily="49" charset="0"/>
              </a:rPr>
              <a:t>App\Http\Controllers</a:t>
            </a:r>
            <a:r>
              <a:rPr lang="en-US" sz="1666">
                <a:solidFill>
                  <a:srgbClr val="24292E"/>
                </a:solidFill>
                <a:latin typeface="Consolas" panose="020B0609020204030204" pitchFamily="49" charset="0"/>
              </a:rPr>
              <a:t>;</a:t>
            </a:r>
          </a:p>
          <a:p>
            <a:r>
              <a:rPr lang="en-US" sz="1666">
                <a:solidFill>
                  <a:srgbClr val="D73A49"/>
                </a:solidFill>
                <a:latin typeface="Consolas" panose="020B0609020204030204" pitchFamily="49" charset="0"/>
              </a:rPr>
              <a:t>use</a:t>
            </a:r>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Illuminate\Http\Request</a:t>
            </a:r>
            <a:r>
              <a:rPr lang="en-US" sz="1666">
                <a:solidFill>
                  <a:srgbClr val="24292E"/>
                </a:solidFill>
                <a:latin typeface="Consolas" panose="020B0609020204030204" pitchFamily="49" charset="0"/>
              </a:rPr>
              <a:t>; </a:t>
            </a:r>
          </a:p>
          <a:p>
            <a:r>
              <a:rPr lang="en-US" sz="1666">
                <a:solidFill>
                  <a:srgbClr val="D73A49"/>
                </a:solidFill>
                <a:latin typeface="Consolas" panose="020B0609020204030204" pitchFamily="49" charset="0"/>
              </a:rPr>
              <a:t>use</a:t>
            </a:r>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DB</a:t>
            </a:r>
            <a:r>
              <a:rPr lang="en-US" sz="1666">
                <a:solidFill>
                  <a:srgbClr val="24292E"/>
                </a:solidFill>
                <a:latin typeface="Consolas" panose="020B0609020204030204" pitchFamily="49" charset="0"/>
              </a:rPr>
              <a:t>;</a:t>
            </a:r>
          </a:p>
          <a:p>
            <a:r>
              <a:rPr lang="en-US" sz="1666">
                <a:solidFill>
                  <a:srgbClr val="D73A49"/>
                </a:solidFill>
                <a:latin typeface="Consolas" panose="020B0609020204030204" pitchFamily="49" charset="0"/>
              </a:rPr>
              <a:t>use</a:t>
            </a:r>
            <a:r>
              <a:rPr lang="en-US" sz="1666">
                <a:solidFill>
                  <a:srgbClr val="24292E"/>
                </a:solidFill>
                <a:latin typeface="Consolas" panose="020B0609020204030204" pitchFamily="49" charset="0"/>
              </a:rPr>
              <a:t> </a:t>
            </a:r>
            <a:r>
              <a:rPr lang="en-US" sz="1666">
                <a:solidFill>
                  <a:srgbClr val="005CC5"/>
                </a:solidFill>
                <a:latin typeface="Consolas" panose="020B0609020204030204" pitchFamily="49" charset="0"/>
              </a:rPr>
              <a:t>App\Models\Pegawai</a:t>
            </a:r>
            <a:r>
              <a:rPr lang="en-US" sz="1666">
                <a:solidFill>
                  <a:srgbClr val="24292E"/>
                </a:solidFill>
                <a:latin typeface="Consolas" panose="020B0609020204030204" pitchFamily="49" charset="0"/>
              </a:rPr>
              <a:t>;</a:t>
            </a:r>
          </a:p>
          <a:p>
            <a:r>
              <a:rPr lang="en-US" sz="1666">
                <a:solidFill>
                  <a:srgbClr val="D73A49"/>
                </a:solidFill>
                <a:latin typeface="Consolas" panose="020B0609020204030204" pitchFamily="49" charset="0"/>
              </a:rPr>
              <a:t>class</a:t>
            </a:r>
            <a:r>
              <a:rPr lang="en-US" sz="1666">
                <a:solidFill>
                  <a:srgbClr val="24292E"/>
                </a:solidFill>
                <a:latin typeface="Consolas" panose="020B0609020204030204" pitchFamily="49" charset="0"/>
              </a:rPr>
              <a:t> </a:t>
            </a:r>
            <a:r>
              <a:rPr lang="en-US" sz="1666">
                <a:solidFill>
                  <a:srgbClr val="6F42C1"/>
                </a:solidFill>
                <a:latin typeface="Consolas" panose="020B0609020204030204" pitchFamily="49" charset="0"/>
              </a:rPr>
              <a:t>PegawaiController</a:t>
            </a:r>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extends</a:t>
            </a:r>
            <a:r>
              <a:rPr lang="en-US" sz="1666">
                <a:solidFill>
                  <a:srgbClr val="24292E"/>
                </a:solidFill>
                <a:latin typeface="Consolas" panose="020B0609020204030204" pitchFamily="49" charset="0"/>
              </a:rPr>
              <a:t> </a:t>
            </a:r>
            <a:r>
              <a:rPr lang="en-US" sz="1666">
                <a:solidFill>
                  <a:srgbClr val="6F42C1"/>
                </a:solidFill>
                <a:latin typeface="Consolas" panose="020B0609020204030204" pitchFamily="49" charset="0"/>
              </a:rPr>
              <a:t>Controller</a:t>
            </a:r>
            <a:endParaRPr lang="en-US" sz="1666">
              <a:solidFill>
                <a:srgbClr val="24292E"/>
              </a:solidFill>
              <a:latin typeface="Consolas" panose="020B0609020204030204" pitchFamily="49" charset="0"/>
            </a:endParaRPr>
          </a:p>
          <a:p>
            <a:r>
              <a:rPr lang="en-US" sz="1666">
                <a:solidFill>
                  <a:srgbClr val="24292E"/>
                </a:solidFill>
                <a:latin typeface="Consolas" panose="020B0609020204030204" pitchFamily="49" charset="0"/>
              </a:rPr>
              <a:t>{</a:t>
            </a:r>
          </a:p>
          <a:p>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public</a:t>
            </a:r>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function</a:t>
            </a:r>
            <a:r>
              <a:rPr lang="en-US" sz="1666">
                <a:solidFill>
                  <a:srgbClr val="24292E"/>
                </a:solidFill>
                <a:latin typeface="Consolas" panose="020B0609020204030204" pitchFamily="49" charset="0"/>
              </a:rPr>
              <a:t> </a:t>
            </a:r>
            <a:r>
              <a:rPr lang="en-US" sz="1666">
                <a:solidFill>
                  <a:srgbClr val="6F42C1"/>
                </a:solidFill>
                <a:latin typeface="Consolas" panose="020B0609020204030204" pitchFamily="49" charset="0"/>
              </a:rPr>
              <a:t>index</a:t>
            </a:r>
            <a:r>
              <a:rPr lang="en-US" sz="1666">
                <a:solidFill>
                  <a:srgbClr val="24292E"/>
                </a:solidFill>
                <a:latin typeface="Consolas" panose="020B0609020204030204" pitchFamily="49" charset="0"/>
              </a:rPr>
              <a:t>() </a:t>
            </a:r>
            <a:r>
              <a:rPr lang="en-US" sz="1666">
                <a:solidFill>
                  <a:srgbClr val="6A737D"/>
                </a:solidFill>
                <a:latin typeface="Consolas" panose="020B0609020204030204" pitchFamily="49" charset="0"/>
              </a:rPr>
              <a:t>//fungsi untuk menampilkan data pegawai</a:t>
            </a:r>
          </a:p>
          <a:p>
            <a:r>
              <a:rPr lang="en-US" sz="1666">
                <a:solidFill>
                  <a:srgbClr val="24292E"/>
                </a:solidFill>
                <a:latin typeface="Consolas" panose="020B0609020204030204" pitchFamily="49" charset="0"/>
              </a:rPr>
              <a:t>    {</a:t>
            </a:r>
          </a:p>
          <a:p>
            <a:r>
              <a:rPr lang="en-US" sz="1666">
                <a:solidFill>
                  <a:srgbClr val="24292E"/>
                </a:solidFill>
                <a:latin typeface="Consolas" panose="020B0609020204030204" pitchFamily="49" charset="0"/>
              </a:rPr>
              <a:t>        </a:t>
            </a:r>
            <a:r>
              <a:rPr lang="en-US" sz="1666">
                <a:solidFill>
                  <a:srgbClr val="6A737D"/>
                </a:solidFill>
                <a:latin typeface="Consolas" panose="020B0609020204030204" pitchFamily="49" charset="0"/>
              </a:rPr>
              <a:t>//dapatkan seluruh data pegawai dengan query builder</a:t>
            </a:r>
            <a:endParaRPr lang="en-US" sz="1666">
              <a:solidFill>
                <a:srgbClr val="24292E"/>
              </a:solidFill>
              <a:latin typeface="Consolas" panose="020B0609020204030204" pitchFamily="49" charset="0"/>
            </a:endParaRPr>
          </a:p>
          <a:p>
            <a:r>
              <a:rPr lang="en-US" sz="1666">
                <a:solidFill>
                  <a:srgbClr val="24292E"/>
                </a:solidFill>
                <a:latin typeface="Consolas" panose="020B0609020204030204" pitchFamily="49" charset="0"/>
              </a:rPr>
              <a:t>      </a:t>
            </a:r>
            <a:r>
              <a:rPr lang="en-US" sz="1666">
                <a:solidFill>
                  <a:srgbClr val="6A737D"/>
                </a:solidFill>
                <a:latin typeface="Consolas" panose="020B0609020204030204" pitchFamily="49" charset="0"/>
              </a:rPr>
              <a:t>  //$ar_pegawai = DB::table('pegawai')-&gt;get();</a:t>
            </a:r>
          </a:p>
          <a:p>
            <a:r>
              <a:rPr lang="en-US" sz="1666">
                <a:solidFill>
                  <a:srgbClr val="24292E"/>
                </a:solidFill>
                <a:latin typeface="Consolas" panose="020B0609020204030204" pitchFamily="49" charset="0"/>
              </a:rPr>
              <a:t>	 </a:t>
            </a:r>
            <a:r>
              <a:rPr lang="en-US" sz="1666" i="1">
                <a:solidFill>
                  <a:srgbClr val="2F86D2"/>
                </a:solidFill>
                <a:latin typeface="Consolas" panose="020B0609020204030204" pitchFamily="49" charset="0"/>
              </a:rPr>
              <a:t>$ar_pegawai</a:t>
            </a:r>
            <a:r>
              <a:rPr lang="en-US" sz="1666">
                <a:solidFill>
                  <a:srgbClr val="236EBF"/>
                </a:solidFill>
                <a:latin typeface="Consolas" panose="020B0609020204030204" pitchFamily="49" charset="0"/>
              </a:rPr>
              <a:t> </a:t>
            </a:r>
            <a:r>
              <a:rPr lang="en-US" sz="1666" i="1">
                <a:solidFill>
                  <a:srgbClr val="7B30D0"/>
                </a:solidFill>
                <a:latin typeface="Consolas" panose="020B0609020204030204" pitchFamily="49" charset="0"/>
              </a:rPr>
              <a:t>=</a:t>
            </a:r>
            <a:r>
              <a:rPr lang="en-US" sz="1666">
                <a:solidFill>
                  <a:srgbClr val="236EBF"/>
                </a:solidFill>
                <a:latin typeface="Consolas" panose="020B0609020204030204" pitchFamily="49" charset="0"/>
              </a:rPr>
              <a:t> </a:t>
            </a:r>
            <a:r>
              <a:rPr lang="en-US" sz="1666">
                <a:solidFill>
                  <a:srgbClr val="DC3EB7"/>
                </a:solidFill>
                <a:latin typeface="Consolas" panose="020B0609020204030204" pitchFamily="49" charset="0"/>
              </a:rPr>
              <a:t>Pegawai</a:t>
            </a:r>
            <a:r>
              <a:rPr lang="en-US" sz="1666" i="1">
                <a:solidFill>
                  <a:srgbClr val="7B30D0"/>
                </a:solidFill>
                <a:latin typeface="Consolas" panose="020B0609020204030204" pitchFamily="49" charset="0"/>
              </a:rPr>
              <a:t>::</a:t>
            </a:r>
            <a:r>
              <a:rPr lang="en-US" sz="1666" i="1">
                <a:solidFill>
                  <a:srgbClr val="B1108E"/>
                </a:solidFill>
                <a:latin typeface="Consolas" panose="020B0609020204030204" pitchFamily="49" charset="0"/>
              </a:rPr>
              <a:t>all</a:t>
            </a:r>
            <a:r>
              <a:rPr lang="en-US" sz="1666">
                <a:solidFill>
                  <a:srgbClr val="236EBF"/>
                </a:solidFill>
                <a:latin typeface="Consolas" panose="020B0609020204030204" pitchFamily="49" charset="0"/>
              </a:rPr>
              <a:t>(); </a:t>
            </a:r>
            <a:r>
              <a:rPr lang="en-US" sz="1666">
                <a:solidFill>
                  <a:srgbClr val="6A737D"/>
                </a:solidFill>
                <a:latin typeface="Consolas" panose="020B0609020204030204" pitchFamily="49" charset="0"/>
              </a:rPr>
              <a:t>//menggunakan eloquent</a:t>
            </a:r>
          </a:p>
          <a:p>
            <a:r>
              <a:rPr lang="en-US" sz="1666">
                <a:solidFill>
                  <a:srgbClr val="24292E"/>
                </a:solidFill>
                <a:latin typeface="Consolas" panose="020B0609020204030204" pitchFamily="49" charset="0"/>
              </a:rPr>
              <a:t>        </a:t>
            </a:r>
            <a:r>
              <a:rPr lang="en-US" sz="1666">
                <a:solidFill>
                  <a:srgbClr val="6A737D"/>
                </a:solidFill>
                <a:latin typeface="Consolas" panose="020B0609020204030204" pitchFamily="49" charset="0"/>
              </a:rPr>
              <a:t>//arahkan ke halaman baru dengan menyertakan data pegawai(compact)</a:t>
            </a:r>
            <a:endParaRPr lang="en-US" sz="1666">
              <a:solidFill>
                <a:srgbClr val="24292E"/>
              </a:solidFill>
              <a:latin typeface="Consolas" panose="020B0609020204030204" pitchFamily="49" charset="0"/>
            </a:endParaRPr>
          </a:p>
          <a:p>
            <a:r>
              <a:rPr lang="en-US" sz="1666">
                <a:solidFill>
                  <a:srgbClr val="24292E"/>
                </a:solidFill>
                <a:latin typeface="Consolas" panose="020B0609020204030204" pitchFamily="49" charset="0"/>
              </a:rPr>
              <a:t>        </a:t>
            </a:r>
            <a:r>
              <a:rPr lang="en-US" sz="1666">
                <a:solidFill>
                  <a:srgbClr val="6A737D"/>
                </a:solidFill>
                <a:latin typeface="Consolas" panose="020B0609020204030204" pitchFamily="49" charset="0"/>
              </a:rPr>
              <a:t>//di resources/views/pegawai/index.blade.php</a:t>
            </a:r>
            <a:endParaRPr lang="en-US" sz="1666">
              <a:solidFill>
                <a:srgbClr val="24292E"/>
              </a:solidFill>
              <a:latin typeface="Consolas" panose="020B0609020204030204" pitchFamily="49" charset="0"/>
            </a:endParaRPr>
          </a:p>
          <a:p>
            <a:r>
              <a:rPr lang="en-US" sz="1666">
                <a:solidFill>
                  <a:srgbClr val="24292E"/>
                </a:solidFill>
                <a:latin typeface="Consolas" panose="020B0609020204030204" pitchFamily="49" charset="0"/>
              </a:rPr>
              <a:t>        </a:t>
            </a:r>
            <a:r>
              <a:rPr lang="en-US" sz="1666">
                <a:solidFill>
                  <a:srgbClr val="D73A49"/>
                </a:solidFill>
                <a:latin typeface="Consolas" panose="020B0609020204030204" pitchFamily="49" charset="0"/>
              </a:rPr>
              <a:t>return</a:t>
            </a:r>
            <a:r>
              <a:rPr lang="en-US" sz="1666">
                <a:solidFill>
                  <a:srgbClr val="24292E"/>
                </a:solidFill>
                <a:latin typeface="Consolas" panose="020B0609020204030204" pitchFamily="49" charset="0"/>
              </a:rPr>
              <a:t> </a:t>
            </a:r>
            <a:r>
              <a:rPr lang="en-US" sz="1666">
                <a:solidFill>
                  <a:srgbClr val="6F42C1"/>
                </a:solidFill>
                <a:latin typeface="Consolas" panose="020B0609020204030204" pitchFamily="49" charset="0"/>
              </a:rPr>
              <a:t>view</a:t>
            </a:r>
            <a:r>
              <a:rPr lang="en-US" sz="1666">
                <a:solidFill>
                  <a:srgbClr val="24292E"/>
                </a:solidFill>
                <a:latin typeface="Consolas" panose="020B0609020204030204" pitchFamily="49" charset="0"/>
              </a:rPr>
              <a:t>(</a:t>
            </a:r>
            <a:r>
              <a:rPr lang="en-US" sz="1666">
                <a:solidFill>
                  <a:srgbClr val="032F62"/>
                </a:solidFill>
                <a:latin typeface="Consolas" panose="020B0609020204030204" pitchFamily="49" charset="0"/>
              </a:rPr>
              <a:t>'pegawai.index'</a:t>
            </a:r>
            <a:r>
              <a:rPr lang="en-US" sz="1666">
                <a:solidFill>
                  <a:srgbClr val="24292E"/>
                </a:solidFill>
                <a:latin typeface="Consolas" panose="020B0609020204030204" pitchFamily="49" charset="0"/>
              </a:rPr>
              <a:t>,</a:t>
            </a:r>
            <a:r>
              <a:rPr lang="en-US" sz="1666">
                <a:solidFill>
                  <a:srgbClr val="005CC5"/>
                </a:solidFill>
                <a:latin typeface="Consolas" panose="020B0609020204030204" pitchFamily="49" charset="0"/>
              </a:rPr>
              <a:t>compact</a:t>
            </a:r>
            <a:r>
              <a:rPr lang="en-US" sz="1666">
                <a:solidFill>
                  <a:srgbClr val="24292E"/>
                </a:solidFill>
                <a:latin typeface="Consolas" panose="020B0609020204030204" pitchFamily="49" charset="0"/>
              </a:rPr>
              <a:t>(</a:t>
            </a:r>
            <a:r>
              <a:rPr lang="en-US" sz="1666">
                <a:solidFill>
                  <a:srgbClr val="032F62"/>
                </a:solidFill>
                <a:latin typeface="Consolas" panose="020B0609020204030204" pitchFamily="49" charset="0"/>
              </a:rPr>
              <a:t>'ar_pegawai'</a:t>
            </a:r>
            <a:r>
              <a:rPr lang="en-US" sz="1666">
                <a:solidFill>
                  <a:srgbClr val="24292E"/>
                </a:solidFill>
                <a:latin typeface="Consolas" panose="020B0609020204030204" pitchFamily="49" charset="0"/>
              </a:rPr>
              <a:t>));</a:t>
            </a:r>
          </a:p>
          <a:p>
            <a:r>
              <a:rPr lang="en-US" sz="1666">
                <a:solidFill>
                  <a:srgbClr val="24292E"/>
                </a:solidFill>
                <a:latin typeface="Consolas" panose="020B0609020204030204" pitchFamily="49" charset="0"/>
              </a:rPr>
              <a:t>    }</a:t>
            </a:r>
          </a:p>
          <a:p>
            <a:r>
              <a:rPr lang="en-US" sz="1666">
                <a:solidFill>
                  <a:srgbClr val="24292E"/>
                </a:solidFill>
                <a:latin typeface="Consolas" panose="020B0609020204030204" pitchFamily="49" charset="0"/>
              </a:rPr>
              <a:t>}</a:t>
            </a:r>
          </a:p>
        </p:txBody>
      </p:sp>
    </p:spTree>
    <p:extLst>
      <p:ext uri="{BB962C8B-B14F-4D97-AF65-F5344CB8AC3E}">
        <p14:creationId xmlns:p14="http://schemas.microsoft.com/office/powerpoint/2010/main" val="243497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F58027-E11F-4783-9A46-B627D7DA9A50}"/>
              </a:ext>
            </a:extLst>
          </p:cNvPr>
          <p:cNvSpPr txBox="1"/>
          <p:nvPr/>
        </p:nvSpPr>
        <p:spPr>
          <a:xfrm>
            <a:off x="827803" y="2108064"/>
            <a:ext cx="10441907" cy="3754874"/>
          </a:xfrm>
          <a:prstGeom prst="rect">
            <a:avLst/>
          </a:prstGeom>
          <a:noFill/>
        </p:spPr>
        <p:txBody>
          <a:bodyPr wrap="square">
            <a:spAutoFit/>
          </a:bodyPr>
          <a:lstStyle/>
          <a:p>
            <a:pPr algn="just"/>
            <a:r>
              <a:rPr lang="en-US" sz="2380">
                <a:latin typeface="Times New Roman" panose="02020603050405020304" pitchFamily="18" charset="0"/>
                <a:cs typeface="Times New Roman" panose="02020603050405020304" pitchFamily="18" charset="0"/>
              </a:rPr>
              <a:t>Bagi Anda untuk yang menggunakan XAMPP silahkan buka file </a:t>
            </a:r>
            <a:r>
              <a:rPr lang="en-US" sz="2380" b="1">
                <a:latin typeface="Times New Roman" panose="02020603050405020304" pitchFamily="18" charset="0"/>
                <a:cs typeface="Times New Roman" panose="02020603050405020304" pitchFamily="18" charset="0"/>
              </a:rPr>
              <a:t>.env </a:t>
            </a:r>
            <a:r>
              <a:rPr lang="en-US" sz="2380">
                <a:latin typeface="Times New Roman" panose="02020603050405020304" pitchFamily="18" charset="0"/>
                <a:cs typeface="Times New Roman" panose="02020603050405020304" pitchFamily="18" charset="0"/>
              </a:rPr>
              <a:t>yang berada di root folder aplikasi Anda. Lalu isikan seperti kode di dalam slide dengan penjelasan kode program sebagai berikut:</a:t>
            </a:r>
          </a:p>
          <a:p>
            <a:pPr algn="just"/>
            <a:endParaRPr lang="en-US" sz="2380">
              <a:latin typeface="Times New Roman" panose="02020603050405020304" pitchFamily="18" charset="0"/>
              <a:cs typeface="Times New Roman" panose="02020603050405020304" pitchFamily="18" charset="0"/>
            </a:endParaRPr>
          </a:p>
          <a:p>
            <a:pPr algn="just"/>
            <a:r>
              <a:rPr lang="en-US" sz="2380">
                <a:latin typeface="Consolas" panose="020B0609020204030204" pitchFamily="49" charset="0"/>
                <a:cs typeface="Times New Roman" panose="02020603050405020304" pitchFamily="18" charset="0"/>
              </a:rPr>
              <a:t>DB_CONNECTION=mysql //koneksi databasenya ke database mysql</a:t>
            </a:r>
          </a:p>
          <a:p>
            <a:pPr algn="just"/>
            <a:r>
              <a:rPr lang="en-US" sz="2380">
                <a:latin typeface="Consolas" panose="020B0609020204030204" pitchFamily="49" charset="0"/>
                <a:cs typeface="Times New Roman" panose="02020603050405020304" pitchFamily="18" charset="0"/>
              </a:rPr>
              <a:t>DB_HOST=localhost //hostnya berada di lokal</a:t>
            </a:r>
          </a:p>
          <a:p>
            <a:pPr algn="just"/>
            <a:r>
              <a:rPr lang="en-US" sz="2380">
                <a:latin typeface="Consolas" panose="020B0609020204030204" pitchFamily="49" charset="0"/>
                <a:cs typeface="Times New Roman" panose="02020603050405020304" pitchFamily="18" charset="0"/>
              </a:rPr>
              <a:t>DB_PORT=3306 //nomor port database mysql</a:t>
            </a:r>
          </a:p>
          <a:p>
            <a:pPr algn="just"/>
            <a:r>
              <a:rPr lang="en-US" sz="2380">
                <a:latin typeface="Consolas" panose="020B0609020204030204" pitchFamily="49" charset="0"/>
                <a:cs typeface="Times New Roman" panose="02020603050405020304" pitchFamily="18" charset="0"/>
              </a:rPr>
              <a:t>DB_DATABASE=dblaravel //nama basis data</a:t>
            </a:r>
          </a:p>
          <a:p>
            <a:pPr algn="just"/>
            <a:r>
              <a:rPr lang="en-US" sz="2380">
                <a:latin typeface="Consolas" panose="020B0609020204030204" pitchFamily="49" charset="0"/>
                <a:cs typeface="Times New Roman" panose="02020603050405020304" pitchFamily="18" charset="0"/>
              </a:rPr>
              <a:t>DB_USERNAME=root //user basis data</a:t>
            </a:r>
          </a:p>
          <a:p>
            <a:pPr algn="just"/>
            <a:r>
              <a:rPr lang="en-US" sz="2380">
                <a:latin typeface="Consolas" panose="020B0609020204030204" pitchFamily="49" charset="0"/>
                <a:cs typeface="Times New Roman" panose="02020603050405020304" pitchFamily="18" charset="0"/>
              </a:rPr>
              <a:t>DB_PASSWORD=rahasia //password user basis data</a:t>
            </a:r>
          </a:p>
        </p:txBody>
      </p:sp>
      <p:sp>
        <p:nvSpPr>
          <p:cNvPr id="6" name="TextShape 1">
            <a:extLst>
              <a:ext uri="{FF2B5EF4-FFF2-40B4-BE49-F238E27FC236}">
                <a16:creationId xmlns:a16="http://schemas.microsoft.com/office/drawing/2014/main" id="{48A64D3C-CDE0-40D0-ACB9-716405576537}"/>
              </a:ext>
            </a:extLst>
          </p:cNvPr>
          <p:cNvSpPr txBox="1"/>
          <p:nvPr/>
        </p:nvSpPr>
        <p:spPr>
          <a:xfrm>
            <a:off x="471705" y="637781"/>
            <a:ext cx="11054914" cy="856970"/>
          </a:xfrm>
          <a:prstGeom prst="rect">
            <a:avLst/>
          </a:prstGeom>
          <a:noFill/>
          <a:ln>
            <a:noFill/>
          </a:ln>
        </p:spPr>
        <p:txBody>
          <a:bodyPr lIns="0" tIns="0" rIns="0" bIns="0" anchor="ctr">
            <a:normAutofit/>
          </a:bodyPr>
          <a:lstStyle/>
          <a:p>
            <a:pPr algn="ctr"/>
            <a:r>
              <a:rPr lang="en-US" sz="3809" b="1" spc="-1">
                <a:solidFill>
                  <a:schemeClr val="bg1"/>
                </a:solidFill>
                <a:latin typeface="+mj-lt"/>
              </a:rPr>
              <a:t>Konfigurasi Koneksi Database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483052" y="662162"/>
            <a:ext cx="10757303" cy="758723"/>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en-US" sz="3928" b="1" spc="-1">
                <a:solidFill>
                  <a:srgbClr val="FFFFFF"/>
                </a:solidFill>
                <a:latin typeface="Arial"/>
                <a:ea typeface="DejaVu Sans"/>
              </a:rPr>
              <a:t>Membuat View</a:t>
            </a:r>
            <a:endParaRPr lang="id-ID" sz="3928" spc="-1" dirty="0">
              <a:latin typeface="Arial"/>
            </a:endParaRPr>
          </a:p>
        </p:txBody>
      </p:sp>
      <p:sp>
        <p:nvSpPr>
          <p:cNvPr id="3" name="TextBox 2">
            <a:extLst>
              <a:ext uri="{FF2B5EF4-FFF2-40B4-BE49-F238E27FC236}">
                <a16:creationId xmlns:a16="http://schemas.microsoft.com/office/drawing/2014/main" id="{D3F77AB8-8248-6C4E-C5E1-26F7D1F26CC2}"/>
              </a:ext>
            </a:extLst>
          </p:cNvPr>
          <p:cNvSpPr txBox="1"/>
          <p:nvPr/>
        </p:nvSpPr>
        <p:spPr>
          <a:xfrm>
            <a:off x="927777" y="3027276"/>
            <a:ext cx="10312579" cy="2143920"/>
          </a:xfrm>
          <a:prstGeom prst="rect">
            <a:avLst/>
          </a:prstGeom>
          <a:noFill/>
        </p:spPr>
        <p:txBody>
          <a:bodyPr wrap="square">
            <a:spAutoFit/>
          </a:bodyPr>
          <a:lstStyle/>
          <a:p>
            <a:r>
              <a:rPr lang="en-US" sz="3333">
                <a:solidFill>
                  <a:srgbClr val="236EBF"/>
                </a:solidFill>
                <a:latin typeface="Consolas" panose="020B0609020204030204" pitchFamily="49" charset="0"/>
              </a:rPr>
              <a:t> @extends('admin.index')</a:t>
            </a:r>
          </a:p>
          <a:p>
            <a:r>
              <a:rPr lang="en-US" sz="3333">
                <a:solidFill>
                  <a:srgbClr val="236EBF"/>
                </a:solidFill>
                <a:latin typeface="Consolas" panose="020B0609020204030204" pitchFamily="49" charset="0"/>
              </a:rPr>
              <a:t> @section('content')</a:t>
            </a:r>
          </a:p>
          <a:p>
            <a:r>
              <a:rPr lang="en-US" sz="3333">
                <a:solidFill>
                  <a:srgbClr val="236EBF"/>
                </a:solidFill>
                <a:latin typeface="Consolas" panose="020B0609020204030204" pitchFamily="49" charset="0"/>
              </a:rPr>
              <a:t> </a:t>
            </a:r>
            <a:r>
              <a:rPr lang="en-US" sz="3333" i="1">
                <a:solidFill>
                  <a:srgbClr val="357B42"/>
                </a:solidFill>
                <a:latin typeface="Consolas" panose="020B0609020204030204" pitchFamily="49" charset="0"/>
              </a:rPr>
              <a:t>&lt;!-- Isi Konten Data Pegawai --&gt;</a:t>
            </a:r>
            <a:endParaRPr lang="en-US" sz="3333">
              <a:solidFill>
                <a:srgbClr val="236EBF"/>
              </a:solidFill>
              <a:latin typeface="Consolas" panose="020B0609020204030204" pitchFamily="49" charset="0"/>
            </a:endParaRPr>
          </a:p>
          <a:p>
            <a:r>
              <a:rPr lang="en-US" sz="3333">
                <a:solidFill>
                  <a:srgbClr val="236EBF"/>
                </a:solidFill>
                <a:latin typeface="Consolas" panose="020B0609020204030204" pitchFamily="49" charset="0"/>
              </a:rPr>
              <a:t> @endsection</a:t>
            </a:r>
          </a:p>
        </p:txBody>
      </p:sp>
    </p:spTree>
    <p:extLst>
      <p:ext uri="{BB962C8B-B14F-4D97-AF65-F5344CB8AC3E}">
        <p14:creationId xmlns:p14="http://schemas.microsoft.com/office/powerpoint/2010/main" val="1636065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C1CB9EF2-A454-442A-943A-D0DD8BD27BC1}"/>
              </a:ext>
            </a:extLst>
          </p:cNvPr>
          <p:cNvSpPr txBox="1"/>
          <p:nvPr/>
        </p:nvSpPr>
        <p:spPr>
          <a:xfrm>
            <a:off x="471594" y="753916"/>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Times New Roman"/>
              </a:rPr>
              <a:t>Isi Konten Pegawai</a:t>
            </a:r>
          </a:p>
        </p:txBody>
      </p:sp>
      <p:sp>
        <p:nvSpPr>
          <p:cNvPr id="7" name="TextBox 6">
            <a:extLst>
              <a:ext uri="{FF2B5EF4-FFF2-40B4-BE49-F238E27FC236}">
                <a16:creationId xmlns:a16="http://schemas.microsoft.com/office/drawing/2014/main" id="{28751E42-38A0-4E88-89CF-19CA2452F49D}"/>
              </a:ext>
            </a:extLst>
          </p:cNvPr>
          <p:cNvSpPr txBox="1"/>
          <p:nvPr/>
        </p:nvSpPr>
        <p:spPr>
          <a:xfrm>
            <a:off x="471594" y="2108590"/>
            <a:ext cx="11054914" cy="3571491"/>
          </a:xfrm>
          <a:prstGeom prst="rect">
            <a:avLst/>
          </a:prstGeom>
          <a:noFill/>
        </p:spPr>
        <p:txBody>
          <a:bodyPr wrap="square">
            <a:spAutoFit/>
          </a:bodyPr>
          <a:lstStyle/>
          <a:p>
            <a:r>
              <a:rPr lang="en-US" sz="2142">
                <a:solidFill>
                  <a:srgbClr val="6A737D"/>
                </a:solidFill>
                <a:latin typeface="Consolas" panose="020B0609020204030204" pitchFamily="49" charset="0"/>
              </a:rPr>
              <a:t>{{-- Lanjutan Isi Konten Data Pegawai --}}</a:t>
            </a:r>
            <a:endParaRPr lang="en-US" sz="2142">
              <a:solidFill>
                <a:srgbClr val="24292E"/>
              </a:solidFill>
              <a:latin typeface="Consolas" panose="020B0609020204030204" pitchFamily="49" charset="0"/>
            </a:endParaRPr>
          </a:p>
          <a:p>
            <a:r>
              <a:rPr lang="en-US" sz="1666">
                <a:solidFill>
                  <a:srgbClr val="3E3E3E"/>
                </a:solidFill>
                <a:latin typeface="Consolas" panose="020B0609020204030204" pitchFamily="49" charset="0"/>
              </a:rPr>
              <a:t>&lt;</a:t>
            </a:r>
            <a:r>
              <a:rPr lang="en-US" sz="1666">
                <a:solidFill>
                  <a:srgbClr val="0444AC"/>
                </a:solidFill>
                <a:latin typeface="Consolas" panose="020B0609020204030204" pitchFamily="49" charset="0"/>
              </a:rPr>
              <a:t>tbody</a:t>
            </a:r>
            <a:r>
              <a:rPr lang="en-US" sz="1666">
                <a:solidFill>
                  <a:srgbClr val="3E3E3E"/>
                </a:solidFill>
                <a:latin typeface="Consolas" panose="020B0609020204030204" pitchFamily="49" charset="0"/>
              </a:rPr>
              <a:t>&gt;</a:t>
            </a:r>
            <a:endParaRPr lang="en-US" sz="1666">
              <a:solidFill>
                <a:srgbClr val="236EBF"/>
              </a:solidFill>
              <a:latin typeface="Consolas" panose="020B0609020204030204" pitchFamily="49" charset="0"/>
            </a:endParaRPr>
          </a:p>
          <a:p>
            <a:r>
              <a:rPr lang="en-US" sz="1666">
                <a:solidFill>
                  <a:srgbClr val="236EBF"/>
                </a:solidFill>
                <a:latin typeface="Consolas" panose="020B0609020204030204" pitchFamily="49" charset="0"/>
              </a:rPr>
              <a:t>	@php $no = 1 @endphp</a:t>
            </a:r>
          </a:p>
          <a:p>
            <a:r>
              <a:rPr lang="en-US" sz="1666">
                <a:solidFill>
                  <a:srgbClr val="236EBF"/>
                </a:solidFill>
                <a:latin typeface="Consolas" panose="020B0609020204030204" pitchFamily="49" charset="0"/>
              </a:rPr>
              <a:t>	@foreach ($pegawai as $row)</a:t>
            </a:r>
          </a:p>
          <a:p>
            <a:r>
              <a:rPr lang="en-US" sz="1666">
                <a:solidFill>
                  <a:srgbClr val="236EBF"/>
                </a:solidFill>
                <a:latin typeface="Consolas" panose="020B0609020204030204" pitchFamily="49" charset="0"/>
              </a:rPr>
              <a:t>		</a:t>
            </a:r>
            <a:r>
              <a:rPr lang="en-US" sz="1666">
                <a:solidFill>
                  <a:srgbClr val="3E3E3E"/>
                </a:solidFill>
                <a:latin typeface="Consolas" panose="020B0609020204030204" pitchFamily="49" charset="0"/>
              </a:rPr>
              <a:t>&lt;</a:t>
            </a:r>
            <a:r>
              <a:rPr lang="en-US" sz="1666">
                <a:solidFill>
                  <a:srgbClr val="0444AC"/>
                </a:solidFill>
                <a:latin typeface="Consolas" panose="020B0609020204030204" pitchFamily="49" charset="0"/>
              </a:rPr>
              <a:t>tr</a:t>
            </a:r>
            <a:r>
              <a:rPr lang="en-US" sz="1666">
                <a:solidFill>
                  <a:srgbClr val="3E3E3E"/>
                </a:solidFill>
                <a:latin typeface="Consolas" panose="020B0609020204030204" pitchFamily="49" charset="0"/>
              </a:rPr>
              <a:t>&gt;</a:t>
            </a:r>
            <a:endParaRPr lang="en-US" sz="1666">
              <a:solidFill>
                <a:srgbClr val="236EBF"/>
              </a:solidFill>
              <a:latin typeface="Consolas" panose="020B0609020204030204" pitchFamily="49" charset="0"/>
            </a:endParaRPr>
          </a:p>
          <a:p>
            <a:r>
              <a:rPr lang="en-US" sz="1666">
                <a:solidFill>
                  <a:srgbClr val="236EBF"/>
                </a:solidFill>
                <a:latin typeface="Consolas" panose="020B0609020204030204" pitchFamily="49" charset="0"/>
              </a:rPr>
              <a:t>                         </a:t>
            </a:r>
            <a:r>
              <a:rPr lang="en-US" sz="1666">
                <a:solidFill>
                  <a:srgbClr val="3E3E3E"/>
                </a:solidFill>
                <a:latin typeface="Consolas" panose="020B0609020204030204" pitchFamily="49" charset="0"/>
              </a:rPr>
              <a:t>&lt;</a:t>
            </a:r>
            <a:r>
              <a:rPr lang="en-US" sz="1666">
                <a:solidFill>
                  <a:srgbClr val="0444AC"/>
                </a:solidFill>
                <a:latin typeface="Consolas" panose="020B0609020204030204" pitchFamily="49" charset="0"/>
              </a:rPr>
              <a:t>td</a:t>
            </a:r>
            <a:r>
              <a:rPr lang="en-US" sz="1666">
                <a:solidFill>
                  <a:srgbClr val="3E3E3E"/>
                </a:solidFill>
                <a:latin typeface="Consolas" panose="020B0609020204030204" pitchFamily="49" charset="0"/>
              </a:rPr>
              <a:t>&gt;</a:t>
            </a:r>
            <a:r>
              <a:rPr lang="en-US" sz="1666">
                <a:solidFill>
                  <a:srgbClr val="236EBF"/>
                </a:solidFill>
                <a:latin typeface="Consolas" panose="020B0609020204030204" pitchFamily="49" charset="0"/>
              </a:rPr>
              <a:t>{{ $no }}</a:t>
            </a:r>
            <a:r>
              <a:rPr lang="en-US" sz="1666">
                <a:solidFill>
                  <a:srgbClr val="3E3E3E"/>
                </a:solidFill>
                <a:latin typeface="Consolas" panose="020B0609020204030204" pitchFamily="49" charset="0"/>
              </a:rPr>
              <a:t>&lt;/</a:t>
            </a:r>
            <a:r>
              <a:rPr lang="en-US" sz="1666">
                <a:solidFill>
                  <a:srgbClr val="0444AC"/>
                </a:solidFill>
                <a:latin typeface="Consolas" panose="020B0609020204030204" pitchFamily="49" charset="0"/>
              </a:rPr>
              <a:t>td</a:t>
            </a:r>
            <a:r>
              <a:rPr lang="en-US" sz="1666">
                <a:solidFill>
                  <a:srgbClr val="3E3E3E"/>
                </a:solidFill>
                <a:latin typeface="Consolas" panose="020B0609020204030204" pitchFamily="49" charset="0"/>
              </a:rPr>
              <a:t>&gt;</a:t>
            </a:r>
            <a:endParaRPr lang="en-US" sz="1666">
              <a:solidFill>
                <a:srgbClr val="236EBF"/>
              </a:solidFill>
              <a:latin typeface="Consolas" panose="020B0609020204030204" pitchFamily="49" charset="0"/>
            </a:endParaRPr>
          </a:p>
          <a:p>
            <a:r>
              <a:rPr lang="en-US" sz="1666">
                <a:solidFill>
                  <a:srgbClr val="236EBF"/>
                </a:solidFill>
                <a:latin typeface="Consolas" panose="020B0609020204030204" pitchFamily="49" charset="0"/>
              </a:rPr>
              <a:t>                         </a:t>
            </a:r>
            <a:r>
              <a:rPr lang="en-US" sz="1666">
                <a:solidFill>
                  <a:srgbClr val="3E3E3E"/>
                </a:solidFill>
                <a:latin typeface="Consolas" panose="020B0609020204030204" pitchFamily="49" charset="0"/>
              </a:rPr>
              <a:t>&lt;</a:t>
            </a:r>
            <a:r>
              <a:rPr lang="en-US" sz="1666">
                <a:solidFill>
                  <a:srgbClr val="0444AC"/>
                </a:solidFill>
                <a:latin typeface="Consolas" panose="020B0609020204030204" pitchFamily="49" charset="0"/>
              </a:rPr>
              <a:t>td</a:t>
            </a:r>
            <a:r>
              <a:rPr lang="en-US" sz="1666">
                <a:solidFill>
                  <a:srgbClr val="3E3E3E"/>
                </a:solidFill>
                <a:latin typeface="Consolas" panose="020B0609020204030204" pitchFamily="49" charset="0"/>
              </a:rPr>
              <a:t>&gt;</a:t>
            </a:r>
            <a:r>
              <a:rPr lang="en-US" sz="1666">
                <a:solidFill>
                  <a:srgbClr val="236EBF"/>
                </a:solidFill>
                <a:latin typeface="Consolas" panose="020B0609020204030204" pitchFamily="49" charset="0"/>
              </a:rPr>
              <a:t>{{ $row-&gt;nip }}</a:t>
            </a:r>
            <a:r>
              <a:rPr lang="en-US" sz="1666">
                <a:solidFill>
                  <a:srgbClr val="3E3E3E"/>
                </a:solidFill>
                <a:latin typeface="Consolas" panose="020B0609020204030204" pitchFamily="49" charset="0"/>
              </a:rPr>
              <a:t>&lt;/</a:t>
            </a:r>
            <a:r>
              <a:rPr lang="en-US" sz="1666">
                <a:solidFill>
                  <a:srgbClr val="0444AC"/>
                </a:solidFill>
                <a:latin typeface="Consolas" panose="020B0609020204030204" pitchFamily="49" charset="0"/>
              </a:rPr>
              <a:t>td</a:t>
            </a:r>
            <a:r>
              <a:rPr lang="en-US" sz="1666">
                <a:solidFill>
                  <a:srgbClr val="3E3E3E"/>
                </a:solidFill>
                <a:latin typeface="Consolas" panose="020B0609020204030204" pitchFamily="49" charset="0"/>
              </a:rPr>
              <a:t>&gt;</a:t>
            </a:r>
            <a:endParaRPr lang="en-US" sz="1666">
              <a:solidFill>
                <a:srgbClr val="236EBF"/>
              </a:solidFill>
              <a:latin typeface="Consolas" panose="020B0609020204030204" pitchFamily="49" charset="0"/>
            </a:endParaRPr>
          </a:p>
          <a:p>
            <a:r>
              <a:rPr lang="en-US" sz="1666">
                <a:solidFill>
                  <a:srgbClr val="236EBF"/>
                </a:solidFill>
                <a:latin typeface="Consolas" panose="020B0609020204030204" pitchFamily="49" charset="0"/>
              </a:rPr>
              <a:t>                         </a:t>
            </a:r>
            <a:r>
              <a:rPr lang="en-US" sz="1666">
                <a:solidFill>
                  <a:srgbClr val="3E3E3E"/>
                </a:solidFill>
                <a:latin typeface="Consolas" panose="020B0609020204030204" pitchFamily="49" charset="0"/>
              </a:rPr>
              <a:t>&lt;</a:t>
            </a:r>
            <a:r>
              <a:rPr lang="en-US" sz="1666">
                <a:solidFill>
                  <a:srgbClr val="0444AC"/>
                </a:solidFill>
                <a:latin typeface="Consolas" panose="020B0609020204030204" pitchFamily="49" charset="0"/>
              </a:rPr>
              <a:t>td</a:t>
            </a:r>
            <a:r>
              <a:rPr lang="en-US" sz="1666">
                <a:solidFill>
                  <a:srgbClr val="3E3E3E"/>
                </a:solidFill>
                <a:latin typeface="Consolas" panose="020B0609020204030204" pitchFamily="49" charset="0"/>
              </a:rPr>
              <a:t>&gt;</a:t>
            </a:r>
            <a:r>
              <a:rPr lang="en-US" sz="1666">
                <a:solidFill>
                  <a:srgbClr val="236EBF"/>
                </a:solidFill>
                <a:latin typeface="Consolas" panose="020B0609020204030204" pitchFamily="49" charset="0"/>
              </a:rPr>
              <a:t>{{ $row-&gt;nama }}</a:t>
            </a:r>
            <a:r>
              <a:rPr lang="en-US" sz="1666">
                <a:solidFill>
                  <a:srgbClr val="3E3E3E"/>
                </a:solidFill>
                <a:latin typeface="Consolas" panose="020B0609020204030204" pitchFamily="49" charset="0"/>
              </a:rPr>
              <a:t>&lt;/</a:t>
            </a:r>
            <a:r>
              <a:rPr lang="en-US" sz="1666">
                <a:solidFill>
                  <a:srgbClr val="0444AC"/>
                </a:solidFill>
                <a:latin typeface="Consolas" panose="020B0609020204030204" pitchFamily="49" charset="0"/>
              </a:rPr>
              <a:t>td</a:t>
            </a:r>
            <a:r>
              <a:rPr lang="en-US" sz="1666">
                <a:solidFill>
                  <a:srgbClr val="3E3E3E"/>
                </a:solidFill>
                <a:latin typeface="Consolas" panose="020B0609020204030204" pitchFamily="49" charset="0"/>
              </a:rPr>
              <a:t>&gt;</a:t>
            </a:r>
            <a:endParaRPr lang="en-US" sz="1666">
              <a:solidFill>
                <a:srgbClr val="236EBF"/>
              </a:solidFill>
              <a:latin typeface="Consolas" panose="020B0609020204030204" pitchFamily="49" charset="0"/>
            </a:endParaRPr>
          </a:p>
          <a:p>
            <a:r>
              <a:rPr lang="en-US" sz="1666">
                <a:solidFill>
                  <a:srgbClr val="236EBF"/>
                </a:solidFill>
                <a:latin typeface="Consolas" panose="020B0609020204030204" pitchFamily="49" charset="0"/>
              </a:rPr>
              <a:t>                         </a:t>
            </a:r>
            <a:r>
              <a:rPr lang="en-US" sz="1666">
                <a:solidFill>
                  <a:srgbClr val="3E3E3E"/>
                </a:solidFill>
                <a:latin typeface="Consolas" panose="020B0609020204030204" pitchFamily="49" charset="0"/>
              </a:rPr>
              <a:t>&lt;</a:t>
            </a:r>
            <a:r>
              <a:rPr lang="en-US" sz="1666">
                <a:solidFill>
                  <a:srgbClr val="0444AC"/>
                </a:solidFill>
                <a:latin typeface="Consolas" panose="020B0609020204030204" pitchFamily="49" charset="0"/>
              </a:rPr>
              <a:t>td</a:t>
            </a:r>
            <a:r>
              <a:rPr lang="en-US" sz="1666">
                <a:solidFill>
                  <a:srgbClr val="3E3E3E"/>
                </a:solidFill>
                <a:latin typeface="Consolas" panose="020B0609020204030204" pitchFamily="49" charset="0"/>
              </a:rPr>
              <a:t>&gt;</a:t>
            </a:r>
            <a:r>
              <a:rPr lang="en-US" sz="1666">
                <a:solidFill>
                  <a:srgbClr val="236EBF"/>
                </a:solidFill>
                <a:latin typeface="Consolas" panose="020B0609020204030204" pitchFamily="49" charset="0"/>
              </a:rPr>
              <a:t>{{ $row-&gt;gender }}</a:t>
            </a:r>
            <a:r>
              <a:rPr lang="en-US" sz="1666">
                <a:solidFill>
                  <a:srgbClr val="3E3E3E"/>
                </a:solidFill>
                <a:latin typeface="Consolas" panose="020B0609020204030204" pitchFamily="49" charset="0"/>
              </a:rPr>
              <a:t>&lt;/</a:t>
            </a:r>
            <a:r>
              <a:rPr lang="en-US" sz="1666">
                <a:solidFill>
                  <a:srgbClr val="0444AC"/>
                </a:solidFill>
                <a:latin typeface="Consolas" panose="020B0609020204030204" pitchFamily="49" charset="0"/>
              </a:rPr>
              <a:t>td</a:t>
            </a:r>
            <a:r>
              <a:rPr lang="en-US" sz="1666">
                <a:solidFill>
                  <a:srgbClr val="3E3E3E"/>
                </a:solidFill>
                <a:latin typeface="Consolas" panose="020B0609020204030204" pitchFamily="49" charset="0"/>
              </a:rPr>
              <a:t>&gt;</a:t>
            </a:r>
          </a:p>
          <a:p>
            <a:r>
              <a:rPr lang="en-US" sz="1666">
                <a:solidFill>
                  <a:srgbClr val="3E3E3E"/>
                </a:solidFill>
                <a:latin typeface="Consolas" panose="020B0609020204030204" pitchFamily="49" charset="0"/>
              </a:rPr>
              <a:t>			   . . .</a:t>
            </a:r>
          </a:p>
          <a:p>
            <a:r>
              <a:rPr lang="en-US" sz="1666">
                <a:solidFill>
                  <a:srgbClr val="3E3E3E"/>
                </a:solidFill>
                <a:latin typeface="Consolas" panose="020B0609020204030204" pitchFamily="49" charset="0"/>
              </a:rPr>
              <a:t>		&lt;/</a:t>
            </a:r>
            <a:r>
              <a:rPr lang="en-US" sz="1666">
                <a:solidFill>
                  <a:srgbClr val="0444AC"/>
                </a:solidFill>
                <a:latin typeface="Consolas" panose="020B0609020204030204" pitchFamily="49" charset="0"/>
              </a:rPr>
              <a:t>tr</a:t>
            </a:r>
            <a:r>
              <a:rPr lang="en-US" sz="1666">
                <a:solidFill>
                  <a:srgbClr val="3E3E3E"/>
                </a:solidFill>
                <a:latin typeface="Consolas" panose="020B0609020204030204" pitchFamily="49" charset="0"/>
              </a:rPr>
              <a:t>&gt;</a:t>
            </a:r>
            <a:endParaRPr lang="en-US" sz="1666">
              <a:solidFill>
                <a:srgbClr val="236EBF"/>
              </a:solidFill>
              <a:latin typeface="Consolas" panose="020B0609020204030204" pitchFamily="49" charset="0"/>
            </a:endParaRPr>
          </a:p>
          <a:p>
            <a:r>
              <a:rPr lang="en-US" sz="2142">
                <a:solidFill>
                  <a:srgbClr val="6A737D"/>
                </a:solidFill>
                <a:latin typeface="Consolas" panose="020B0609020204030204" pitchFamily="49" charset="0"/>
              </a:rPr>
              <a:t>{{-- dan seterusnya --}}</a:t>
            </a:r>
            <a:endParaRPr lang="en-US" sz="2142">
              <a:solidFill>
                <a:srgbClr val="24292E"/>
              </a:solidFill>
              <a:latin typeface="Consolas" panose="020B0609020204030204" pitchFamily="49" charset="0"/>
            </a:endParaRPr>
          </a:p>
          <a:p>
            <a:endParaRPr lang="en-US" sz="1666">
              <a:solidFill>
                <a:srgbClr val="24292E"/>
              </a:solidFill>
              <a:latin typeface="Consolas" panose="020B0609020204030204" pitchFamily="49" charset="0"/>
            </a:endParaRPr>
          </a:p>
        </p:txBody>
      </p:sp>
    </p:spTree>
    <p:extLst>
      <p:ext uri="{BB962C8B-B14F-4D97-AF65-F5344CB8AC3E}">
        <p14:creationId xmlns:p14="http://schemas.microsoft.com/office/powerpoint/2010/main" val="3481193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580455" y="226772"/>
            <a:ext cx="9992854" cy="112621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en-US" sz="3928" b="1" spc="-1">
                <a:solidFill>
                  <a:srgbClr val="FFFFFF"/>
                </a:solidFill>
                <a:latin typeface="Arial"/>
                <a:ea typeface="DejaVu Sans"/>
              </a:rPr>
              <a:t>Menambahkan Routing Baru</a:t>
            </a:r>
            <a:endParaRPr lang="id-ID" sz="3928" spc="-1" dirty="0">
              <a:latin typeface="Arial"/>
            </a:endParaRPr>
          </a:p>
        </p:txBody>
      </p:sp>
      <p:sp>
        <p:nvSpPr>
          <p:cNvPr id="7" name="TextBox 6">
            <a:extLst>
              <a:ext uri="{FF2B5EF4-FFF2-40B4-BE49-F238E27FC236}">
                <a16:creationId xmlns:a16="http://schemas.microsoft.com/office/drawing/2014/main" id="{78301907-B9F1-41F5-8205-9D2BB4E297F8}"/>
              </a:ext>
            </a:extLst>
          </p:cNvPr>
          <p:cNvSpPr txBox="1"/>
          <p:nvPr/>
        </p:nvSpPr>
        <p:spPr>
          <a:xfrm>
            <a:off x="580454" y="2226914"/>
            <a:ext cx="10946165" cy="3754874"/>
          </a:xfrm>
          <a:prstGeom prst="rect">
            <a:avLst/>
          </a:prstGeom>
          <a:noFill/>
        </p:spPr>
        <p:txBody>
          <a:bodyPr wrap="square">
            <a:spAutoFit/>
          </a:bodyPr>
          <a:lstStyle/>
          <a:p>
            <a:r>
              <a:rPr lang="en-US" sz="2380">
                <a:solidFill>
                  <a:srgbClr val="333333"/>
                </a:solidFill>
                <a:latin typeface="Times New Roman" panose="02020603050405020304" pitchFamily="18" charset="0"/>
                <a:cs typeface="Times New Roman" panose="02020603050405020304" pitchFamily="18" charset="0"/>
              </a:rPr>
              <a:t>Selanjutnya tambahkanlah routing baru untuk menampilkan data pegawai. Silahkan buka file </a:t>
            </a:r>
            <a:r>
              <a:rPr lang="en-US" sz="2380" b="1">
                <a:solidFill>
                  <a:srgbClr val="333333"/>
                </a:solidFill>
                <a:latin typeface="Times New Roman" panose="02020603050405020304" pitchFamily="18" charset="0"/>
                <a:cs typeface="Times New Roman" panose="02020603050405020304" pitchFamily="18" charset="0"/>
              </a:rPr>
              <a:t>routes/web.php</a:t>
            </a:r>
            <a:r>
              <a:rPr lang="en-US" sz="2380">
                <a:solidFill>
                  <a:srgbClr val="333333"/>
                </a:solidFill>
                <a:latin typeface="Times New Roman" panose="02020603050405020304" pitchFamily="18" charset="0"/>
                <a:cs typeface="Times New Roman" panose="02020603050405020304" pitchFamily="18" charset="0"/>
              </a:rPr>
              <a:t> lalu tambahkan kode dibawah ini:</a:t>
            </a:r>
          </a:p>
          <a:p>
            <a:endParaRPr lang="en-US" sz="2380" b="1">
              <a:solidFill>
                <a:srgbClr val="00B050"/>
              </a:solidFill>
              <a:latin typeface="Consolas" panose="020B0609020204030204" pitchFamily="49" charset="0"/>
            </a:endParaRPr>
          </a:p>
          <a:p>
            <a:r>
              <a:rPr lang="en-US" sz="2380" b="1">
                <a:solidFill>
                  <a:srgbClr val="00B050"/>
                </a:solidFill>
                <a:latin typeface="Consolas" panose="020B0609020204030204" pitchFamily="49" charset="0"/>
              </a:rPr>
              <a:t>//</a:t>
            </a:r>
            <a:r>
              <a:rPr lang="en-US" sz="2380" b="1" dirty="0" err="1">
                <a:solidFill>
                  <a:srgbClr val="00B050"/>
                </a:solidFill>
                <a:latin typeface="Consolas" panose="020B0609020204030204" pitchFamily="49" charset="0"/>
              </a:rPr>
              <a:t>Tambahkan</a:t>
            </a:r>
            <a:r>
              <a:rPr lang="en-US" sz="2380" b="1" dirty="0">
                <a:solidFill>
                  <a:srgbClr val="00B050"/>
                </a:solidFill>
                <a:latin typeface="Consolas" panose="020B0609020204030204" pitchFamily="49" charset="0"/>
              </a:rPr>
              <a:t> route </a:t>
            </a:r>
            <a:r>
              <a:rPr lang="en-US" sz="2380" b="1" dirty="0" err="1">
                <a:solidFill>
                  <a:srgbClr val="00B050"/>
                </a:solidFill>
                <a:latin typeface="Consolas" panose="020B0609020204030204" pitchFamily="49" charset="0"/>
              </a:rPr>
              <a:t>baru</a:t>
            </a:r>
            <a:r>
              <a:rPr lang="en-US" sz="2380" b="1" dirty="0">
                <a:solidFill>
                  <a:srgbClr val="00B050"/>
                </a:solidFill>
                <a:latin typeface="Consolas" panose="020B0609020204030204" pitchFamily="49" charset="0"/>
              </a:rPr>
              <a:t> di routes/</a:t>
            </a:r>
            <a:r>
              <a:rPr lang="en-US" sz="2380" b="1" dirty="0" err="1">
                <a:solidFill>
                  <a:srgbClr val="00B050"/>
                </a:solidFill>
                <a:latin typeface="Consolas" panose="020B0609020204030204" pitchFamily="49" charset="0"/>
              </a:rPr>
              <a:t>web.php</a:t>
            </a:r>
            <a:endParaRPr lang="en-US" sz="2380" b="1" dirty="0">
              <a:solidFill>
                <a:srgbClr val="7A3E9D"/>
              </a:solidFill>
              <a:latin typeface="Consolas" panose="020B0609020204030204" pitchFamily="49" charset="0"/>
            </a:endParaRPr>
          </a:p>
          <a:p>
            <a:r>
              <a:rPr lang="en-US" sz="2380">
                <a:solidFill>
                  <a:srgbClr val="D73A49"/>
                </a:solidFill>
                <a:latin typeface="Consolas" panose="020B0609020204030204" pitchFamily="49" charset="0"/>
              </a:rPr>
              <a:t>use</a:t>
            </a:r>
            <a:r>
              <a:rPr lang="en-US" sz="2380">
                <a:solidFill>
                  <a:srgbClr val="24292E"/>
                </a:solidFill>
                <a:latin typeface="Consolas" panose="020B0609020204030204" pitchFamily="49" charset="0"/>
              </a:rPr>
              <a:t> </a:t>
            </a:r>
            <a:r>
              <a:rPr lang="en-US" sz="2380">
                <a:solidFill>
                  <a:srgbClr val="005CC5"/>
                </a:solidFill>
                <a:latin typeface="Consolas" panose="020B0609020204030204" pitchFamily="49" charset="0"/>
              </a:rPr>
              <a:t>App\Http\Controllers\PegawaiController</a:t>
            </a:r>
            <a:r>
              <a:rPr lang="en-US" sz="2380">
                <a:solidFill>
                  <a:srgbClr val="24292E"/>
                </a:solidFill>
                <a:latin typeface="Consolas" panose="020B0609020204030204" pitchFamily="49" charset="0"/>
              </a:rPr>
              <a:t>;</a:t>
            </a:r>
          </a:p>
          <a:p>
            <a:endParaRPr lang="en-US" sz="2380">
              <a:solidFill>
                <a:srgbClr val="24292E"/>
              </a:solidFill>
              <a:latin typeface="Consolas" panose="020B0609020204030204" pitchFamily="49" charset="0"/>
            </a:endParaRPr>
          </a:p>
          <a:p>
            <a:r>
              <a:rPr lang="en-US" sz="2380">
                <a:solidFill>
                  <a:srgbClr val="005CC5"/>
                </a:solidFill>
                <a:latin typeface="Consolas" panose="020B0609020204030204" pitchFamily="49" charset="0"/>
              </a:rPr>
              <a:t>Route</a:t>
            </a:r>
            <a:r>
              <a:rPr lang="en-US" sz="2380">
                <a:solidFill>
                  <a:srgbClr val="D73A49"/>
                </a:solidFill>
                <a:latin typeface="Consolas" panose="020B0609020204030204" pitchFamily="49" charset="0"/>
              </a:rPr>
              <a:t>::</a:t>
            </a:r>
            <a:r>
              <a:rPr lang="en-US" sz="2380">
                <a:solidFill>
                  <a:srgbClr val="6F42C1"/>
                </a:solidFill>
                <a:latin typeface="Consolas" panose="020B0609020204030204" pitchFamily="49" charset="0"/>
              </a:rPr>
              <a:t>get</a:t>
            </a:r>
            <a:r>
              <a:rPr lang="en-US" sz="2380">
                <a:solidFill>
                  <a:srgbClr val="24292E"/>
                </a:solidFill>
                <a:latin typeface="Consolas" panose="020B0609020204030204" pitchFamily="49" charset="0"/>
              </a:rPr>
              <a:t>(</a:t>
            </a:r>
          </a:p>
          <a:p>
            <a:r>
              <a:rPr lang="en-US" sz="2380">
                <a:solidFill>
                  <a:srgbClr val="24292E"/>
                </a:solidFill>
                <a:latin typeface="Consolas" panose="020B0609020204030204" pitchFamily="49" charset="0"/>
              </a:rPr>
              <a:t>    </a:t>
            </a:r>
            <a:r>
              <a:rPr lang="en-US" sz="2380">
                <a:solidFill>
                  <a:srgbClr val="032F62"/>
                </a:solidFill>
                <a:latin typeface="Consolas" panose="020B0609020204030204" pitchFamily="49" charset="0"/>
              </a:rPr>
              <a:t>'/pegawai'</a:t>
            </a:r>
            <a:r>
              <a:rPr lang="en-US" sz="2380">
                <a:solidFill>
                  <a:srgbClr val="24292E"/>
                </a:solidFill>
                <a:latin typeface="Consolas" panose="020B0609020204030204" pitchFamily="49" charset="0"/>
              </a:rPr>
              <a:t>,</a:t>
            </a:r>
          </a:p>
          <a:p>
            <a:r>
              <a:rPr lang="en-US" sz="2380">
                <a:solidFill>
                  <a:srgbClr val="24292E"/>
                </a:solidFill>
                <a:latin typeface="Consolas" panose="020B0609020204030204" pitchFamily="49" charset="0"/>
              </a:rPr>
              <a:t>    [</a:t>
            </a:r>
            <a:r>
              <a:rPr lang="en-US" sz="2380">
                <a:solidFill>
                  <a:srgbClr val="005CC5"/>
                </a:solidFill>
                <a:latin typeface="Consolas" panose="020B0609020204030204" pitchFamily="49" charset="0"/>
              </a:rPr>
              <a:t>PegawaiController</a:t>
            </a:r>
            <a:r>
              <a:rPr lang="en-US" sz="2380">
                <a:solidFill>
                  <a:srgbClr val="D73A49"/>
                </a:solidFill>
                <a:latin typeface="Consolas" panose="020B0609020204030204" pitchFamily="49" charset="0"/>
              </a:rPr>
              <a:t>::class</a:t>
            </a:r>
            <a:r>
              <a:rPr lang="en-US" sz="2380">
                <a:solidFill>
                  <a:srgbClr val="24292E"/>
                </a:solidFill>
                <a:latin typeface="Consolas" panose="020B0609020204030204" pitchFamily="49" charset="0"/>
              </a:rPr>
              <a:t>, </a:t>
            </a:r>
            <a:r>
              <a:rPr lang="en-US" sz="2380">
                <a:solidFill>
                  <a:srgbClr val="032F62"/>
                </a:solidFill>
                <a:latin typeface="Consolas" panose="020B0609020204030204" pitchFamily="49" charset="0"/>
              </a:rPr>
              <a:t>'index'</a:t>
            </a:r>
            <a:r>
              <a:rPr lang="en-US" sz="2380">
                <a:solidFill>
                  <a:srgbClr val="24292E"/>
                </a:solidFill>
                <a:latin typeface="Consolas" panose="020B0609020204030204" pitchFamily="49" charset="0"/>
              </a:rPr>
              <a:t>]</a:t>
            </a:r>
          </a:p>
          <a:p>
            <a:r>
              <a:rPr lang="en-US" sz="2380">
                <a:solidFill>
                  <a:srgbClr val="24292E"/>
                </a:solidFill>
                <a:latin typeface="Consolas" panose="020B0609020204030204" pitchFamily="49" charset="0"/>
              </a:rPr>
              <a:t>);</a:t>
            </a:r>
          </a:p>
        </p:txBody>
      </p:sp>
    </p:spTree>
    <p:extLst>
      <p:ext uri="{BB962C8B-B14F-4D97-AF65-F5344CB8AC3E}">
        <p14:creationId xmlns:p14="http://schemas.microsoft.com/office/powerpoint/2010/main" val="430459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565959-7324-4D5D-96EF-448928C50F7E}"/>
              </a:ext>
            </a:extLst>
          </p:cNvPr>
          <p:cNvSpPr txBox="1"/>
          <p:nvPr/>
        </p:nvSpPr>
        <p:spPr>
          <a:xfrm>
            <a:off x="471705" y="1937989"/>
            <a:ext cx="11054914" cy="1191095"/>
          </a:xfrm>
          <a:prstGeom prst="rect">
            <a:avLst/>
          </a:prstGeom>
          <a:noFill/>
        </p:spPr>
        <p:txBody>
          <a:bodyPr wrap="square">
            <a:spAutoFit/>
          </a:bodyPr>
          <a:lstStyle/>
          <a:p>
            <a:r>
              <a:rPr lang="en-US" sz="2380">
                <a:latin typeface="Times New Roman" panose="02020603050405020304" pitchFamily="18" charset="0"/>
                <a:cs typeface="Times New Roman" panose="02020603050405020304" pitchFamily="18" charset="0"/>
              </a:rPr>
              <a:t>Selanjutnya dari CMD di project kita jalankan perintah: php artisan serve. Maka dalam route di url bisa diakses http://localhost:8000/pegawai, maka tampilah seperti di bawah ini:</a:t>
            </a:r>
          </a:p>
        </p:txBody>
      </p:sp>
      <p:sp>
        <p:nvSpPr>
          <p:cNvPr id="6" name="TextShape 1">
            <a:extLst>
              <a:ext uri="{FF2B5EF4-FFF2-40B4-BE49-F238E27FC236}">
                <a16:creationId xmlns:a16="http://schemas.microsoft.com/office/drawing/2014/main" id="{2753F05F-1C37-44A8-B147-03B674809083}"/>
              </a:ext>
            </a:extLst>
          </p:cNvPr>
          <p:cNvSpPr txBox="1"/>
          <p:nvPr/>
        </p:nvSpPr>
        <p:spPr>
          <a:xfrm>
            <a:off x="471705" y="827205"/>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Times New Roman"/>
              </a:rPr>
              <a:t>Menampilkan Data Pegawai</a:t>
            </a:r>
          </a:p>
        </p:txBody>
      </p:sp>
      <p:pic>
        <p:nvPicPr>
          <p:cNvPr id="3" name="Picture 2">
            <a:extLst>
              <a:ext uri="{FF2B5EF4-FFF2-40B4-BE49-F238E27FC236}">
                <a16:creationId xmlns:a16="http://schemas.microsoft.com/office/drawing/2014/main" id="{1878E701-D966-430B-AA19-A2F58AA2B954}"/>
              </a:ext>
            </a:extLst>
          </p:cNvPr>
          <p:cNvPicPr>
            <a:picLocks noChangeAspect="1"/>
          </p:cNvPicPr>
          <p:nvPr/>
        </p:nvPicPr>
        <p:blipFill>
          <a:blip r:embed="rId3"/>
          <a:stretch>
            <a:fillRect/>
          </a:stretch>
        </p:blipFill>
        <p:spPr>
          <a:xfrm>
            <a:off x="581949" y="3400681"/>
            <a:ext cx="10944671" cy="2221006"/>
          </a:xfrm>
          <a:prstGeom prst="rect">
            <a:avLst/>
          </a:prstGeom>
          <a:ln w="3175">
            <a:solidFill>
              <a:schemeClr val="tx1"/>
            </a:solidFill>
          </a:ln>
        </p:spPr>
      </p:pic>
    </p:spTree>
    <p:extLst>
      <p:ext uri="{BB962C8B-B14F-4D97-AF65-F5344CB8AC3E}">
        <p14:creationId xmlns:p14="http://schemas.microsoft.com/office/powerpoint/2010/main" val="77331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8"/>
          <p:cNvGraphicFramePr/>
          <p:nvPr/>
        </p:nvGraphicFramePr>
        <p:xfrm>
          <a:off x="2640974" y="2375747"/>
          <a:ext cx="6715836" cy="3671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Shape 1">
            <a:extLst>
              <a:ext uri="{FF2B5EF4-FFF2-40B4-BE49-F238E27FC236}">
                <a16:creationId xmlns:a16="http://schemas.microsoft.com/office/drawing/2014/main" id="{A580D449-B46D-4461-AC26-F7B71C2972B1}"/>
              </a:ext>
            </a:extLst>
          </p:cNvPr>
          <p:cNvSpPr txBox="1"/>
          <p:nvPr/>
        </p:nvSpPr>
        <p:spPr>
          <a:xfrm>
            <a:off x="471435" y="655182"/>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Metode Bekerja dengan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71595" y="405191"/>
            <a:ext cx="10893654" cy="112621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en-US" sz="3928" b="1" spc="-1">
                <a:solidFill>
                  <a:srgbClr val="FFFFFF"/>
                </a:solidFill>
                <a:latin typeface="Arial"/>
                <a:ea typeface="DejaVu Sans"/>
              </a:rPr>
              <a:t>Metode Code First</a:t>
            </a:r>
            <a:endParaRPr lang="id-ID" sz="3928" spc="-1">
              <a:latin typeface="Arial"/>
            </a:endParaRPr>
          </a:p>
        </p:txBody>
      </p:sp>
      <p:sp>
        <p:nvSpPr>
          <p:cNvPr id="8" name="TextBox 7">
            <a:extLst>
              <a:ext uri="{FF2B5EF4-FFF2-40B4-BE49-F238E27FC236}">
                <a16:creationId xmlns:a16="http://schemas.microsoft.com/office/drawing/2014/main" id="{74A02AB9-404E-46FD-BE6C-EE803051A3A7}"/>
              </a:ext>
            </a:extLst>
          </p:cNvPr>
          <p:cNvSpPr txBox="1"/>
          <p:nvPr/>
        </p:nvSpPr>
        <p:spPr>
          <a:xfrm>
            <a:off x="471596" y="1890595"/>
            <a:ext cx="11054913" cy="4627421"/>
          </a:xfrm>
          <a:prstGeom prst="rect">
            <a:avLst/>
          </a:prstGeom>
          <a:noFill/>
        </p:spPr>
        <p:txBody>
          <a:bodyPr wrap="square">
            <a:spAutoFit/>
          </a:bodyPr>
          <a:lstStyle/>
          <a:p>
            <a:pPr algn="just">
              <a:lnSpc>
                <a:spcPct val="150000"/>
              </a:lnSpc>
            </a:pPr>
            <a:r>
              <a:rPr lang="id-ID" sz="2856" spc="-1">
                <a:latin typeface="Times New Roman"/>
              </a:rPr>
              <a:t>Dengan metode ini, kita tidak perlu mendesain, membuat database bahkan melakukan insert data awal/dummy melalui aplikasi yang biasa kita gunakan seperti phpMyAdmin, Adminer dan lain-lain. Karena kita cukup mendesain dan membuat desain database langsung dari kode kita. Untuk membuat skema database kita memanfaatkan fitur Laravel yaitu Migration, sedangkan untuk mengisi data awal atau data dummy kita bisa menggunakan Seeding</a:t>
            </a:r>
            <a:r>
              <a:rPr lang="en-US" sz="2856" spc="-1">
                <a:latin typeface="Times New Roman"/>
              </a:rPr>
              <a:t>.</a:t>
            </a:r>
            <a:endParaRPr lang="id-ID" sz="2856" spc="-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4A02AB9-404E-46FD-BE6C-EE803051A3A7}"/>
              </a:ext>
            </a:extLst>
          </p:cNvPr>
          <p:cNvSpPr txBox="1"/>
          <p:nvPr/>
        </p:nvSpPr>
        <p:spPr>
          <a:xfrm>
            <a:off x="471596" y="1890595"/>
            <a:ext cx="11054913" cy="3308983"/>
          </a:xfrm>
          <a:prstGeom prst="rect">
            <a:avLst/>
          </a:prstGeom>
          <a:noFill/>
        </p:spPr>
        <p:txBody>
          <a:bodyPr wrap="square">
            <a:spAutoFit/>
          </a:bodyPr>
          <a:lstStyle/>
          <a:p>
            <a:pPr algn="just">
              <a:lnSpc>
                <a:spcPct val="150000"/>
              </a:lnSpc>
            </a:pPr>
            <a:r>
              <a:rPr lang="id-ID" sz="2856" spc="-1">
                <a:latin typeface="Times New Roman"/>
              </a:rPr>
              <a:t>Metode kedua adalah database first, hal ini jika kita sudah memiliki database, tabel dan skemanya. Kita langsung ingin menggunakannya tanpa membuat database baru. Metode ini juga bisa diterapkan jika kita lebih suka mendesain skema tabel langsung dari phpMyAdmin misalnya. Dengan metode ini, kita tidak perlu menggunakan Migration.</a:t>
            </a:r>
            <a:endParaRPr lang="id-ID" sz="2856" spc="-1"/>
          </a:p>
        </p:txBody>
      </p:sp>
      <p:sp>
        <p:nvSpPr>
          <p:cNvPr id="7" name="CustomShape 1">
            <a:extLst>
              <a:ext uri="{FF2B5EF4-FFF2-40B4-BE49-F238E27FC236}">
                <a16:creationId xmlns:a16="http://schemas.microsoft.com/office/drawing/2014/main" id="{5EEB5E81-8AC8-EBE6-7DAA-A29819A1AC0A}"/>
              </a:ext>
            </a:extLst>
          </p:cNvPr>
          <p:cNvSpPr/>
          <p:nvPr/>
        </p:nvSpPr>
        <p:spPr>
          <a:xfrm>
            <a:off x="471595" y="405191"/>
            <a:ext cx="10893654" cy="112621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en-US" sz="3928" b="1" spc="-1">
                <a:solidFill>
                  <a:srgbClr val="FFFFFF"/>
                </a:solidFill>
                <a:latin typeface="Arial"/>
                <a:ea typeface="DejaVu Sans"/>
              </a:rPr>
              <a:t>Metode Database First</a:t>
            </a:r>
            <a:endParaRPr lang="id-ID" sz="3928" spc="-1">
              <a:latin typeface="Arial"/>
            </a:endParaRPr>
          </a:p>
        </p:txBody>
      </p:sp>
    </p:spTree>
    <p:extLst>
      <p:ext uri="{BB962C8B-B14F-4D97-AF65-F5344CB8AC3E}">
        <p14:creationId xmlns:p14="http://schemas.microsoft.com/office/powerpoint/2010/main" val="23288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2"/>
          <p:cNvSpPr/>
          <p:nvPr/>
        </p:nvSpPr>
        <p:spPr>
          <a:xfrm>
            <a:off x="789924" y="1934094"/>
            <a:ext cx="10418477" cy="3297786"/>
          </a:xfrm>
          <a:prstGeom prst="rect">
            <a:avLst/>
          </a:prstGeom>
          <a:noFill/>
          <a:ln>
            <a:noFill/>
          </a:ln>
        </p:spPr>
        <p:style>
          <a:lnRef idx="0">
            <a:scrgbClr r="0" g="0" b="0"/>
          </a:lnRef>
          <a:fillRef idx="0">
            <a:scrgbClr r="0" g="0" b="0"/>
          </a:fillRef>
          <a:effectRef idx="0">
            <a:scrgbClr r="0" g="0" b="0"/>
          </a:effectRef>
          <a:fontRef idx="minor"/>
        </p:style>
        <p:txBody>
          <a:bodyPr wrap="square" lIns="80352" tIns="40176" rIns="80352" bIns="40176">
            <a:spAutoFit/>
          </a:bodyPr>
          <a:lstStyle/>
          <a:p>
            <a:pPr algn="just">
              <a:lnSpc>
                <a:spcPct val="150000"/>
              </a:lnSpc>
            </a:pPr>
            <a:r>
              <a:rPr lang="id-ID" sz="2856" spc="-1" dirty="0">
                <a:latin typeface="Times New Roman"/>
                <a:ea typeface="DejaVu Sans"/>
              </a:rPr>
              <a:t>Migration berfungsi sebagai version control database kita. Dengan migration kita bisa membuat, mengubah atau menghapus struktur tabel dan field database tanpa harus membuka aplikasi GUI database management. Dengan Migration inilah, kita </a:t>
            </a:r>
            <a:r>
              <a:rPr lang="en-US" sz="2856" spc="-1" dirty="0" err="1">
                <a:latin typeface="Times New Roman"/>
                <a:ea typeface="DejaVu Sans"/>
              </a:rPr>
              <a:t>bekerja</a:t>
            </a:r>
            <a:r>
              <a:rPr lang="en-US" sz="2856" spc="-1" dirty="0">
                <a:latin typeface="Times New Roman"/>
                <a:ea typeface="DejaVu Sans"/>
              </a:rPr>
              <a:t> </a:t>
            </a:r>
            <a:r>
              <a:rPr lang="en-US" sz="2856" spc="-1" dirty="0" err="1">
                <a:latin typeface="Times New Roman"/>
                <a:ea typeface="DejaVu Sans"/>
              </a:rPr>
              <a:t>dengan</a:t>
            </a:r>
            <a:r>
              <a:rPr lang="en-US" sz="2856" spc="-1" dirty="0">
                <a:latin typeface="Times New Roman"/>
                <a:ea typeface="DejaVu Sans"/>
              </a:rPr>
              <a:t> database </a:t>
            </a:r>
            <a:r>
              <a:rPr lang="id-ID" sz="2856" spc="-1" dirty="0">
                <a:latin typeface="Times New Roman"/>
                <a:ea typeface="DejaVu Sans"/>
              </a:rPr>
              <a:t>menggunakan metode Code First.</a:t>
            </a:r>
            <a:endParaRPr lang="id-ID" sz="2856" spc="-1" dirty="0">
              <a:latin typeface="Arial"/>
            </a:endParaRPr>
          </a:p>
        </p:txBody>
      </p:sp>
      <p:sp>
        <p:nvSpPr>
          <p:cNvPr id="4" name="TextShape 1">
            <a:extLst>
              <a:ext uri="{FF2B5EF4-FFF2-40B4-BE49-F238E27FC236}">
                <a16:creationId xmlns:a16="http://schemas.microsoft.com/office/drawing/2014/main" id="{E4C4222E-E3D4-40F9-B3B9-2514E873DDEC}"/>
              </a:ext>
            </a:extLst>
          </p:cNvPr>
          <p:cNvSpPr txBox="1"/>
          <p:nvPr/>
        </p:nvSpPr>
        <p:spPr>
          <a:xfrm>
            <a:off x="471704" y="619941"/>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Migration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4C4222E-E3D4-40F9-B3B9-2514E873DDEC}"/>
              </a:ext>
            </a:extLst>
          </p:cNvPr>
          <p:cNvSpPr txBox="1"/>
          <p:nvPr/>
        </p:nvSpPr>
        <p:spPr>
          <a:xfrm>
            <a:off x="471705" y="694913"/>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Membuat File Migration</a:t>
            </a:r>
          </a:p>
        </p:txBody>
      </p:sp>
      <p:sp>
        <p:nvSpPr>
          <p:cNvPr id="5" name="TextBox 4">
            <a:extLst>
              <a:ext uri="{FF2B5EF4-FFF2-40B4-BE49-F238E27FC236}">
                <a16:creationId xmlns:a16="http://schemas.microsoft.com/office/drawing/2014/main" id="{0CFD6ECD-925D-43F2-B780-D053B261798F}"/>
              </a:ext>
            </a:extLst>
          </p:cNvPr>
          <p:cNvSpPr txBox="1"/>
          <p:nvPr/>
        </p:nvSpPr>
        <p:spPr>
          <a:xfrm>
            <a:off x="666339" y="1767902"/>
            <a:ext cx="10639195" cy="1777987"/>
          </a:xfrm>
          <a:prstGeom prst="rect">
            <a:avLst/>
          </a:prstGeom>
          <a:noFill/>
        </p:spPr>
        <p:txBody>
          <a:bodyPr wrap="square">
            <a:spAutoFit/>
          </a:bodyPr>
          <a:lstStyle/>
          <a:p>
            <a:pPr algn="just"/>
            <a:r>
              <a:rPr lang="id-ID" sz="2380" spc="-1">
                <a:latin typeface="Times New Roman" panose="02020603050405020304" pitchFamily="18" charset="0"/>
                <a:cs typeface="Times New Roman" panose="02020603050405020304" pitchFamily="18" charset="0"/>
              </a:rPr>
              <a:t>Pertama kita perlu membuat sebuah file Migration, file ini nantinya bisa dieksekusi agar dapat mengubah database sesuai perintah yang kita tuliskan di file tersebut. Untuk membuat file Migration kita gunakan perintah di bawah ini:</a:t>
            </a:r>
          </a:p>
          <a:p>
            <a:pPr algn="just">
              <a:lnSpc>
                <a:spcPct val="150000"/>
              </a:lnSpc>
            </a:pPr>
            <a:r>
              <a:rPr lang="id-ID" sz="2856" spc="-1">
                <a:latin typeface="Times New Roman" panose="02020603050405020304" pitchFamily="18" charset="0"/>
                <a:cs typeface="Times New Roman" panose="02020603050405020304" pitchFamily="18" charset="0"/>
              </a:rPr>
              <a:t> </a:t>
            </a:r>
            <a:endParaRPr lang="id-ID" sz="2856" b="1" spc="-1">
              <a:latin typeface="Consolas" panose="020B0609020204030204" pitchFamily="49" charset="0"/>
              <a:cs typeface="Times New Roman" panose="02020603050405020304" pitchFamily="18" charset="0"/>
            </a:endParaRPr>
          </a:p>
        </p:txBody>
      </p:sp>
      <p:pic>
        <p:nvPicPr>
          <p:cNvPr id="3" name="Picture 2">
            <a:extLst>
              <a:ext uri="{FF2B5EF4-FFF2-40B4-BE49-F238E27FC236}">
                <a16:creationId xmlns:a16="http://schemas.microsoft.com/office/drawing/2014/main" id="{BBF014AB-D913-8598-0527-B26A4A5E8E3C}"/>
              </a:ext>
            </a:extLst>
          </p:cNvPr>
          <p:cNvPicPr>
            <a:picLocks noChangeAspect="1"/>
          </p:cNvPicPr>
          <p:nvPr/>
        </p:nvPicPr>
        <p:blipFill>
          <a:blip r:embed="rId3"/>
          <a:stretch>
            <a:fillRect/>
          </a:stretch>
        </p:blipFill>
        <p:spPr>
          <a:xfrm>
            <a:off x="846496" y="3779838"/>
            <a:ext cx="10777441" cy="1318871"/>
          </a:xfrm>
          <a:prstGeom prst="rect">
            <a:avLst/>
          </a:prstGeom>
        </p:spPr>
      </p:pic>
    </p:spTree>
    <p:extLst>
      <p:ext uri="{BB962C8B-B14F-4D97-AF65-F5344CB8AC3E}">
        <p14:creationId xmlns:p14="http://schemas.microsoft.com/office/powerpoint/2010/main" val="365897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815F40D-1D1F-4577-9299-1D0755668E4B}"/>
              </a:ext>
            </a:extLst>
          </p:cNvPr>
          <p:cNvSpPr txBox="1"/>
          <p:nvPr/>
        </p:nvSpPr>
        <p:spPr>
          <a:xfrm>
            <a:off x="840105" y="1802496"/>
            <a:ext cx="10318114" cy="5036763"/>
          </a:xfrm>
          <a:prstGeom prst="rect">
            <a:avLst/>
          </a:prstGeom>
          <a:noFill/>
        </p:spPr>
        <p:txBody>
          <a:bodyPr wrap="square">
            <a:spAutoFit/>
          </a:bodyPr>
          <a:lstStyle/>
          <a:p>
            <a:r>
              <a:rPr lang="en-US" sz="1785" dirty="0">
                <a:solidFill>
                  <a:srgbClr val="777777"/>
                </a:solidFill>
                <a:latin typeface="Consolas" panose="020B0609020204030204" pitchFamily="49" charset="0"/>
              </a:rPr>
              <a:t>&lt;?php</a:t>
            </a:r>
            <a:endParaRPr lang="en-US" sz="1785" dirty="0">
              <a:solidFill>
                <a:srgbClr val="333333"/>
              </a:solidFill>
              <a:latin typeface="Consolas" panose="020B0609020204030204" pitchFamily="49" charset="0"/>
            </a:endParaRPr>
          </a:p>
          <a:p>
            <a:r>
              <a:rPr lang="en-US" sz="1785" dirty="0">
                <a:solidFill>
                  <a:srgbClr val="4B69C6"/>
                </a:solidFill>
                <a:latin typeface="Consolas" panose="020B0609020204030204" pitchFamily="49" charset="0"/>
              </a:rPr>
              <a:t>use</a:t>
            </a:r>
            <a:r>
              <a:rPr lang="en-US" sz="1785" dirty="0">
                <a:solidFill>
                  <a:srgbClr val="333333"/>
                </a:solidFill>
                <a:latin typeface="Consolas" panose="020B0609020204030204" pitchFamily="49" charset="0"/>
              </a:rPr>
              <a:t> Illuminate</a:t>
            </a:r>
            <a:r>
              <a:rPr lang="en-US" sz="1785" dirty="0">
                <a:solidFill>
                  <a:srgbClr val="777777"/>
                </a:solidFill>
                <a:latin typeface="Consolas" panose="020B0609020204030204" pitchFamily="49" charset="0"/>
              </a:rPr>
              <a:t>\</a:t>
            </a:r>
            <a:r>
              <a:rPr lang="en-US" sz="1785" dirty="0">
                <a:solidFill>
                  <a:srgbClr val="333333"/>
                </a:solidFill>
                <a:latin typeface="Consolas" panose="020B0609020204030204" pitchFamily="49" charset="0"/>
              </a:rPr>
              <a:t>Database</a:t>
            </a:r>
            <a:r>
              <a:rPr lang="en-US" sz="1785" dirty="0">
                <a:solidFill>
                  <a:srgbClr val="777777"/>
                </a:solidFill>
                <a:latin typeface="Consolas" panose="020B0609020204030204" pitchFamily="49" charset="0"/>
              </a:rPr>
              <a:t>\</a:t>
            </a:r>
            <a:r>
              <a:rPr lang="en-US" sz="1785" dirty="0">
                <a:solidFill>
                  <a:srgbClr val="333333"/>
                </a:solidFill>
                <a:latin typeface="Consolas" panose="020B0609020204030204" pitchFamily="49" charset="0"/>
              </a:rPr>
              <a:t>Migrations</a:t>
            </a:r>
            <a:r>
              <a:rPr lang="en-US" sz="1785" dirty="0">
                <a:solidFill>
                  <a:srgbClr val="777777"/>
                </a:solidFill>
                <a:latin typeface="Consolas" panose="020B0609020204030204" pitchFamily="49" charset="0"/>
              </a:rPr>
              <a:t>\</a:t>
            </a:r>
            <a:r>
              <a:rPr lang="en-US" sz="1785" b="1" dirty="0">
                <a:solidFill>
                  <a:srgbClr val="7A3E9D"/>
                </a:solidFill>
                <a:latin typeface="Consolas" panose="020B0609020204030204" pitchFamily="49" charset="0"/>
              </a:rPr>
              <a:t>Migration</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4B69C6"/>
                </a:solidFill>
                <a:latin typeface="Consolas" panose="020B0609020204030204" pitchFamily="49" charset="0"/>
              </a:rPr>
              <a:t>use</a:t>
            </a:r>
            <a:r>
              <a:rPr lang="en-US" sz="1785" dirty="0">
                <a:solidFill>
                  <a:srgbClr val="333333"/>
                </a:solidFill>
                <a:latin typeface="Consolas" panose="020B0609020204030204" pitchFamily="49" charset="0"/>
              </a:rPr>
              <a:t> Illuminate</a:t>
            </a:r>
            <a:r>
              <a:rPr lang="en-US" sz="1785" dirty="0">
                <a:solidFill>
                  <a:srgbClr val="777777"/>
                </a:solidFill>
                <a:latin typeface="Consolas" panose="020B0609020204030204" pitchFamily="49" charset="0"/>
              </a:rPr>
              <a:t>\</a:t>
            </a:r>
            <a:r>
              <a:rPr lang="en-US" sz="1785" dirty="0">
                <a:solidFill>
                  <a:srgbClr val="333333"/>
                </a:solidFill>
                <a:latin typeface="Consolas" panose="020B0609020204030204" pitchFamily="49" charset="0"/>
              </a:rPr>
              <a:t>Database</a:t>
            </a:r>
            <a:r>
              <a:rPr lang="en-US" sz="1785" dirty="0">
                <a:solidFill>
                  <a:srgbClr val="777777"/>
                </a:solidFill>
                <a:latin typeface="Consolas" panose="020B0609020204030204" pitchFamily="49" charset="0"/>
              </a:rPr>
              <a:t>\</a:t>
            </a:r>
            <a:r>
              <a:rPr lang="en-US" sz="1785" dirty="0">
                <a:solidFill>
                  <a:srgbClr val="333333"/>
                </a:solidFill>
                <a:latin typeface="Consolas" panose="020B0609020204030204" pitchFamily="49" charset="0"/>
              </a:rPr>
              <a:t>Schema</a:t>
            </a:r>
            <a:r>
              <a:rPr lang="en-US" sz="1785" dirty="0">
                <a:solidFill>
                  <a:srgbClr val="777777"/>
                </a:solidFill>
                <a:latin typeface="Consolas" panose="020B0609020204030204" pitchFamily="49" charset="0"/>
              </a:rPr>
              <a:t>\</a:t>
            </a:r>
            <a:r>
              <a:rPr lang="en-US" sz="1785" b="1" dirty="0">
                <a:solidFill>
                  <a:srgbClr val="7A3E9D"/>
                </a:solidFill>
                <a:latin typeface="Consolas" panose="020B0609020204030204" pitchFamily="49" charset="0"/>
              </a:rPr>
              <a:t>Blueprint</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4B69C6"/>
                </a:solidFill>
                <a:latin typeface="Consolas" panose="020B0609020204030204" pitchFamily="49" charset="0"/>
              </a:rPr>
              <a:t>use</a:t>
            </a:r>
            <a:r>
              <a:rPr lang="en-US" sz="1785" dirty="0">
                <a:solidFill>
                  <a:srgbClr val="333333"/>
                </a:solidFill>
                <a:latin typeface="Consolas" panose="020B0609020204030204" pitchFamily="49" charset="0"/>
              </a:rPr>
              <a:t> Illuminate</a:t>
            </a:r>
            <a:r>
              <a:rPr lang="en-US" sz="1785" dirty="0">
                <a:solidFill>
                  <a:srgbClr val="777777"/>
                </a:solidFill>
                <a:latin typeface="Consolas" panose="020B0609020204030204" pitchFamily="49" charset="0"/>
              </a:rPr>
              <a:t>\</a:t>
            </a:r>
            <a:r>
              <a:rPr lang="en-US" sz="1785" dirty="0">
                <a:solidFill>
                  <a:srgbClr val="333333"/>
                </a:solidFill>
                <a:latin typeface="Consolas" panose="020B0609020204030204" pitchFamily="49" charset="0"/>
              </a:rPr>
              <a:t>Support</a:t>
            </a:r>
            <a:r>
              <a:rPr lang="en-US" sz="1785" dirty="0">
                <a:solidFill>
                  <a:srgbClr val="777777"/>
                </a:solidFill>
                <a:latin typeface="Consolas" panose="020B0609020204030204" pitchFamily="49" charset="0"/>
              </a:rPr>
              <a:t>\</a:t>
            </a:r>
            <a:r>
              <a:rPr lang="en-US" sz="1785" dirty="0">
                <a:solidFill>
                  <a:srgbClr val="333333"/>
                </a:solidFill>
                <a:latin typeface="Consolas" panose="020B0609020204030204" pitchFamily="49" charset="0"/>
              </a:rPr>
              <a:t>Facades</a:t>
            </a:r>
            <a:r>
              <a:rPr lang="en-US" sz="1785" dirty="0">
                <a:solidFill>
                  <a:srgbClr val="777777"/>
                </a:solidFill>
                <a:latin typeface="Consolas" panose="020B0609020204030204" pitchFamily="49" charset="0"/>
              </a:rPr>
              <a:t>\</a:t>
            </a:r>
            <a:r>
              <a:rPr lang="en-US" sz="1785" b="1" dirty="0">
                <a:solidFill>
                  <a:srgbClr val="7A3E9D"/>
                </a:solidFill>
                <a:latin typeface="Consolas" panose="020B0609020204030204" pitchFamily="49" charset="0"/>
              </a:rPr>
              <a:t>Schema</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a:solidFill>
                  <a:srgbClr val="7A3E9D"/>
                </a:solidFill>
                <a:latin typeface="Consolas" panose="020B0609020204030204" pitchFamily="49" charset="0"/>
              </a:rPr>
              <a:t>class</a:t>
            </a:r>
            <a:r>
              <a:rPr lang="en-US" sz="1785">
                <a:solidFill>
                  <a:srgbClr val="333333"/>
                </a:solidFill>
                <a:latin typeface="Consolas" panose="020B0609020204030204" pitchFamily="49" charset="0"/>
              </a:rPr>
              <a:t> </a:t>
            </a:r>
            <a:r>
              <a:rPr lang="en-US" sz="1785" b="1">
                <a:solidFill>
                  <a:srgbClr val="7A3E9D"/>
                </a:solidFill>
                <a:latin typeface="Consolas" panose="020B0609020204030204" pitchFamily="49" charset="0"/>
              </a:rPr>
              <a:t>CreateStaffTable</a:t>
            </a:r>
            <a:r>
              <a:rPr lang="en-US" sz="1785">
                <a:solidFill>
                  <a:srgbClr val="333333"/>
                </a:solidFill>
                <a:latin typeface="Consolas" panose="020B0609020204030204" pitchFamily="49" charset="0"/>
              </a:rPr>
              <a:t> </a:t>
            </a:r>
            <a:r>
              <a:rPr lang="en-US" sz="1785" dirty="0">
                <a:solidFill>
                  <a:srgbClr val="4B69C6"/>
                </a:solidFill>
                <a:latin typeface="Consolas" panose="020B0609020204030204" pitchFamily="49" charset="0"/>
              </a:rPr>
              <a:t>extends</a:t>
            </a:r>
            <a:r>
              <a:rPr lang="en-US" sz="1785" dirty="0">
                <a:solidFill>
                  <a:srgbClr val="333333"/>
                </a:solidFill>
                <a:latin typeface="Consolas" panose="020B0609020204030204" pitchFamily="49" charset="0"/>
              </a:rPr>
              <a:t> </a:t>
            </a:r>
            <a:r>
              <a:rPr lang="en-US" sz="1785" b="1" dirty="0">
                <a:solidFill>
                  <a:srgbClr val="7A3E9D"/>
                </a:solidFill>
                <a:latin typeface="Consolas" panose="020B0609020204030204" pitchFamily="49" charset="0"/>
              </a:rPr>
              <a:t>Migration</a:t>
            </a:r>
            <a:endParaRPr lang="en-US" sz="1785" dirty="0">
              <a:solidFill>
                <a:srgbClr val="333333"/>
              </a:solidFill>
              <a:latin typeface="Consolas" panose="020B0609020204030204" pitchFamily="49" charset="0"/>
            </a:endParaRPr>
          </a:p>
          <a:p>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333333"/>
                </a:solidFill>
                <a:latin typeface="Consolas" panose="020B0609020204030204" pitchFamily="49" charset="0"/>
              </a:rPr>
              <a:t>     </a:t>
            </a:r>
            <a:r>
              <a:rPr lang="en-US" sz="1785" dirty="0">
                <a:solidFill>
                  <a:srgbClr val="4B69C6"/>
                </a:solidFill>
                <a:latin typeface="Consolas" panose="020B0609020204030204" pitchFamily="49" charset="0"/>
              </a:rPr>
              <a:t>public</a:t>
            </a:r>
            <a:r>
              <a:rPr lang="en-US" sz="1785" dirty="0">
                <a:solidFill>
                  <a:srgbClr val="333333"/>
                </a:solidFill>
                <a:latin typeface="Consolas" panose="020B0609020204030204" pitchFamily="49" charset="0"/>
              </a:rPr>
              <a:t> </a:t>
            </a:r>
            <a:r>
              <a:rPr lang="en-US" sz="1785" dirty="0">
                <a:solidFill>
                  <a:srgbClr val="7A3E9D"/>
                </a:solidFill>
                <a:latin typeface="Consolas" panose="020B0609020204030204" pitchFamily="49" charset="0"/>
              </a:rPr>
              <a:t>function</a:t>
            </a:r>
            <a:r>
              <a:rPr lang="en-US" sz="1785" dirty="0">
                <a:solidFill>
                  <a:srgbClr val="333333"/>
                </a:solidFill>
                <a:latin typeface="Consolas" panose="020B0609020204030204" pitchFamily="49" charset="0"/>
              </a:rPr>
              <a:t> </a:t>
            </a:r>
            <a:r>
              <a:rPr lang="en-US" sz="1785" b="1" dirty="0">
                <a:solidFill>
                  <a:srgbClr val="AA3731"/>
                </a:solidFill>
                <a:latin typeface="Consolas" panose="020B0609020204030204" pitchFamily="49" charset="0"/>
              </a:rPr>
              <a:t>up</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333333"/>
                </a:solidFill>
                <a:latin typeface="Consolas" panose="020B0609020204030204" pitchFamily="49" charset="0"/>
              </a:rPr>
              <a:t>    </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333333"/>
                </a:solidFill>
                <a:latin typeface="Consolas" panose="020B0609020204030204" pitchFamily="49" charset="0"/>
              </a:rPr>
              <a:t>        </a:t>
            </a:r>
            <a:r>
              <a:rPr lang="en-US" sz="1785" b="1" dirty="0">
                <a:solidFill>
                  <a:srgbClr val="7A3E9D"/>
                </a:solidFill>
                <a:latin typeface="Consolas" panose="020B0609020204030204" pitchFamily="49" charset="0"/>
              </a:rPr>
              <a:t>Schema</a:t>
            </a:r>
            <a:r>
              <a:rPr lang="en-US" sz="1785" dirty="0">
                <a:solidFill>
                  <a:srgbClr val="777777"/>
                </a:solidFill>
                <a:latin typeface="Consolas" panose="020B0609020204030204" pitchFamily="49" charset="0"/>
              </a:rPr>
              <a:t>::</a:t>
            </a:r>
            <a:r>
              <a:rPr lang="en-US" sz="1785" b="1">
                <a:solidFill>
                  <a:srgbClr val="AA3731"/>
                </a:solidFill>
                <a:latin typeface="Consolas" panose="020B0609020204030204" pitchFamily="49" charset="0"/>
              </a:rPr>
              <a:t>create</a:t>
            </a:r>
            <a:r>
              <a:rPr lang="en-US" sz="1785">
                <a:solidFill>
                  <a:srgbClr val="777777"/>
                </a:solidFill>
                <a:latin typeface="Consolas" panose="020B0609020204030204" pitchFamily="49" charset="0"/>
              </a:rPr>
              <a:t>('</a:t>
            </a:r>
            <a:r>
              <a:rPr lang="en-US" sz="1785">
                <a:solidFill>
                  <a:srgbClr val="448C27"/>
                </a:solidFill>
                <a:latin typeface="Consolas" panose="020B0609020204030204" pitchFamily="49" charset="0"/>
              </a:rPr>
              <a:t>staff</a:t>
            </a:r>
            <a:r>
              <a:rPr lang="en-US" sz="1785">
                <a:solidFill>
                  <a:srgbClr val="777777"/>
                </a:solidFill>
                <a:latin typeface="Consolas" panose="020B0609020204030204" pitchFamily="49" charset="0"/>
              </a:rPr>
              <a:t>',</a:t>
            </a:r>
            <a:r>
              <a:rPr lang="en-US" sz="1785">
                <a:solidFill>
                  <a:srgbClr val="333333"/>
                </a:solidFill>
                <a:latin typeface="Consolas" panose="020B0609020204030204" pitchFamily="49" charset="0"/>
              </a:rPr>
              <a:t> </a:t>
            </a:r>
            <a:r>
              <a:rPr lang="en-US" sz="1785" dirty="0">
                <a:solidFill>
                  <a:srgbClr val="7A3E9D"/>
                </a:solidFill>
                <a:latin typeface="Consolas" panose="020B0609020204030204" pitchFamily="49" charset="0"/>
              </a:rPr>
              <a:t>function</a:t>
            </a:r>
            <a:r>
              <a:rPr lang="en-US" sz="1785" dirty="0">
                <a:solidFill>
                  <a:srgbClr val="333333"/>
                </a:solidFill>
                <a:latin typeface="Consolas" panose="020B0609020204030204" pitchFamily="49" charset="0"/>
              </a:rPr>
              <a:t> </a:t>
            </a:r>
            <a:r>
              <a:rPr lang="en-US" sz="1785" dirty="0">
                <a:solidFill>
                  <a:srgbClr val="777777"/>
                </a:solidFill>
                <a:latin typeface="Consolas" panose="020B0609020204030204" pitchFamily="49" charset="0"/>
              </a:rPr>
              <a:t>(</a:t>
            </a:r>
            <a:r>
              <a:rPr lang="en-US" sz="1785" dirty="0">
                <a:solidFill>
                  <a:srgbClr val="7A3E9D"/>
                </a:solidFill>
                <a:latin typeface="Consolas" panose="020B0609020204030204" pitchFamily="49" charset="0"/>
              </a:rPr>
              <a:t>Blueprint</a:t>
            </a:r>
            <a:r>
              <a:rPr lang="en-US" sz="1785" dirty="0">
                <a:solidFill>
                  <a:srgbClr val="333333"/>
                </a:solidFill>
                <a:latin typeface="Consolas" panose="020B0609020204030204" pitchFamily="49" charset="0"/>
              </a:rPr>
              <a:t> </a:t>
            </a:r>
            <a:r>
              <a:rPr lang="en-US" sz="1785" dirty="0">
                <a:solidFill>
                  <a:srgbClr val="777777"/>
                </a:solidFill>
                <a:latin typeface="Consolas" panose="020B0609020204030204" pitchFamily="49" charset="0"/>
              </a:rPr>
              <a:t>$</a:t>
            </a:r>
            <a:r>
              <a:rPr lang="en-US" sz="1785" dirty="0">
                <a:solidFill>
                  <a:srgbClr val="7A3E9D"/>
                </a:solidFill>
                <a:latin typeface="Consolas" panose="020B0609020204030204" pitchFamily="49" charset="0"/>
              </a:rPr>
              <a:t>table</a:t>
            </a:r>
            <a:r>
              <a:rPr lang="en-US" sz="1785" dirty="0">
                <a:solidFill>
                  <a:srgbClr val="777777"/>
                </a:solidFill>
                <a:latin typeface="Consolas" panose="020B0609020204030204" pitchFamily="49" charset="0"/>
              </a:rPr>
              <a:t>)</a:t>
            </a:r>
            <a:r>
              <a:rPr lang="en-US" sz="1785" dirty="0">
                <a:solidFill>
                  <a:srgbClr val="333333"/>
                </a:solidFill>
                <a:latin typeface="Consolas" panose="020B0609020204030204" pitchFamily="49" charset="0"/>
              </a:rPr>
              <a:t> </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333333"/>
                </a:solidFill>
                <a:latin typeface="Consolas" panose="020B0609020204030204" pitchFamily="49" charset="0"/>
              </a:rPr>
              <a:t>            </a:t>
            </a:r>
            <a:r>
              <a:rPr lang="en-US" sz="1785" dirty="0">
                <a:solidFill>
                  <a:srgbClr val="777777"/>
                </a:solidFill>
                <a:latin typeface="Consolas" panose="020B0609020204030204" pitchFamily="49" charset="0"/>
              </a:rPr>
              <a:t>$</a:t>
            </a:r>
            <a:r>
              <a:rPr lang="en-US" sz="1785" dirty="0">
                <a:solidFill>
                  <a:srgbClr val="7A3E9D"/>
                </a:solidFill>
                <a:latin typeface="Consolas" panose="020B0609020204030204" pitchFamily="49" charset="0"/>
              </a:rPr>
              <a:t>table</a:t>
            </a:r>
            <a:r>
              <a:rPr lang="en-US" sz="1785" dirty="0">
                <a:solidFill>
                  <a:srgbClr val="777777"/>
                </a:solidFill>
                <a:latin typeface="Consolas" panose="020B0609020204030204" pitchFamily="49" charset="0"/>
              </a:rPr>
              <a:t>-&gt;</a:t>
            </a:r>
            <a:r>
              <a:rPr lang="en-US" sz="1785" b="1" dirty="0">
                <a:solidFill>
                  <a:srgbClr val="AA3731"/>
                </a:solidFill>
                <a:latin typeface="Consolas" panose="020B0609020204030204" pitchFamily="49" charset="0"/>
              </a:rPr>
              <a:t>id</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333333"/>
                </a:solidFill>
                <a:latin typeface="Consolas" panose="020B0609020204030204" pitchFamily="49" charset="0"/>
              </a:rPr>
              <a:t>            </a:t>
            </a:r>
            <a:r>
              <a:rPr lang="en-US" sz="1785" dirty="0">
                <a:solidFill>
                  <a:srgbClr val="777777"/>
                </a:solidFill>
                <a:latin typeface="Consolas" panose="020B0609020204030204" pitchFamily="49" charset="0"/>
              </a:rPr>
              <a:t>$</a:t>
            </a:r>
            <a:r>
              <a:rPr lang="en-US" sz="1785" dirty="0">
                <a:solidFill>
                  <a:srgbClr val="7A3E9D"/>
                </a:solidFill>
                <a:latin typeface="Consolas" panose="020B0609020204030204" pitchFamily="49" charset="0"/>
              </a:rPr>
              <a:t>table</a:t>
            </a:r>
            <a:r>
              <a:rPr lang="en-US" sz="1785" dirty="0">
                <a:solidFill>
                  <a:srgbClr val="777777"/>
                </a:solidFill>
                <a:latin typeface="Consolas" panose="020B0609020204030204" pitchFamily="49" charset="0"/>
              </a:rPr>
              <a:t>-&gt;</a:t>
            </a:r>
            <a:r>
              <a:rPr lang="en-US" sz="1785" b="1" dirty="0">
                <a:solidFill>
                  <a:srgbClr val="AA3731"/>
                </a:solidFill>
                <a:latin typeface="Consolas" panose="020B0609020204030204" pitchFamily="49" charset="0"/>
              </a:rPr>
              <a:t>timestamps</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333333"/>
                </a:solidFill>
                <a:latin typeface="Consolas" panose="020B0609020204030204" pitchFamily="49" charset="0"/>
              </a:rPr>
              <a:t>        </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333333"/>
                </a:solidFill>
                <a:latin typeface="Consolas" panose="020B0609020204030204" pitchFamily="49" charset="0"/>
              </a:rPr>
              <a:t>    </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333333"/>
                </a:solidFill>
                <a:latin typeface="Consolas" panose="020B0609020204030204" pitchFamily="49" charset="0"/>
              </a:rPr>
              <a:t>    </a:t>
            </a:r>
            <a:r>
              <a:rPr lang="en-US" sz="1785" dirty="0">
                <a:solidFill>
                  <a:srgbClr val="4B69C6"/>
                </a:solidFill>
                <a:latin typeface="Consolas" panose="020B0609020204030204" pitchFamily="49" charset="0"/>
              </a:rPr>
              <a:t>public</a:t>
            </a:r>
            <a:r>
              <a:rPr lang="en-US" sz="1785" dirty="0">
                <a:solidFill>
                  <a:srgbClr val="333333"/>
                </a:solidFill>
                <a:latin typeface="Consolas" panose="020B0609020204030204" pitchFamily="49" charset="0"/>
              </a:rPr>
              <a:t> </a:t>
            </a:r>
            <a:r>
              <a:rPr lang="en-US" sz="1785" dirty="0">
                <a:solidFill>
                  <a:srgbClr val="7A3E9D"/>
                </a:solidFill>
                <a:latin typeface="Consolas" panose="020B0609020204030204" pitchFamily="49" charset="0"/>
              </a:rPr>
              <a:t>function</a:t>
            </a:r>
            <a:r>
              <a:rPr lang="en-US" sz="1785" dirty="0">
                <a:solidFill>
                  <a:srgbClr val="333333"/>
                </a:solidFill>
                <a:latin typeface="Consolas" panose="020B0609020204030204" pitchFamily="49" charset="0"/>
              </a:rPr>
              <a:t> </a:t>
            </a:r>
            <a:r>
              <a:rPr lang="en-US" sz="1785" b="1" dirty="0">
                <a:solidFill>
                  <a:srgbClr val="AA3731"/>
                </a:solidFill>
                <a:latin typeface="Consolas" panose="020B0609020204030204" pitchFamily="49" charset="0"/>
              </a:rPr>
              <a:t>down</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333333"/>
                </a:solidFill>
                <a:latin typeface="Consolas" panose="020B0609020204030204" pitchFamily="49" charset="0"/>
              </a:rPr>
              <a:t>    </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333333"/>
                </a:solidFill>
                <a:latin typeface="Consolas" panose="020B0609020204030204" pitchFamily="49" charset="0"/>
              </a:rPr>
              <a:t>        </a:t>
            </a:r>
            <a:r>
              <a:rPr lang="en-US" sz="1785" b="1" dirty="0">
                <a:solidFill>
                  <a:srgbClr val="7A3E9D"/>
                </a:solidFill>
                <a:latin typeface="Consolas" panose="020B0609020204030204" pitchFamily="49" charset="0"/>
              </a:rPr>
              <a:t>Schema</a:t>
            </a:r>
            <a:r>
              <a:rPr lang="en-US" sz="1785" dirty="0">
                <a:solidFill>
                  <a:srgbClr val="777777"/>
                </a:solidFill>
                <a:latin typeface="Consolas" panose="020B0609020204030204" pitchFamily="49" charset="0"/>
              </a:rPr>
              <a:t>::</a:t>
            </a:r>
            <a:r>
              <a:rPr lang="en-US" sz="1785" b="1" err="1">
                <a:solidFill>
                  <a:srgbClr val="AA3731"/>
                </a:solidFill>
                <a:latin typeface="Consolas" panose="020B0609020204030204" pitchFamily="49" charset="0"/>
              </a:rPr>
              <a:t>dropIfExists</a:t>
            </a:r>
            <a:r>
              <a:rPr lang="en-US" sz="1785">
                <a:solidFill>
                  <a:srgbClr val="777777"/>
                </a:solidFill>
                <a:latin typeface="Consolas" panose="020B0609020204030204" pitchFamily="49" charset="0"/>
              </a:rPr>
              <a:t>('</a:t>
            </a:r>
            <a:r>
              <a:rPr lang="en-US" sz="1785">
                <a:solidFill>
                  <a:srgbClr val="448C27"/>
                </a:solidFill>
                <a:latin typeface="Consolas" panose="020B0609020204030204" pitchFamily="49" charset="0"/>
              </a:rPr>
              <a:t>staff</a:t>
            </a:r>
            <a:r>
              <a:rPr lang="en-US" sz="1785">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333333"/>
                </a:solidFill>
                <a:latin typeface="Consolas" panose="020B0609020204030204" pitchFamily="49" charset="0"/>
              </a:rPr>
              <a:t>    </a:t>
            </a:r>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a:p>
            <a:r>
              <a:rPr lang="en-US" sz="1785" dirty="0">
                <a:solidFill>
                  <a:srgbClr val="777777"/>
                </a:solidFill>
                <a:latin typeface="Consolas" panose="020B0609020204030204" pitchFamily="49" charset="0"/>
              </a:rPr>
              <a:t>}</a:t>
            </a:r>
            <a:endParaRPr lang="en-US" sz="1785" dirty="0">
              <a:solidFill>
                <a:srgbClr val="333333"/>
              </a:solidFill>
              <a:latin typeface="Consolas" panose="020B0609020204030204" pitchFamily="49" charset="0"/>
            </a:endParaRPr>
          </a:p>
        </p:txBody>
      </p:sp>
      <p:sp>
        <p:nvSpPr>
          <p:cNvPr id="4" name="TextShape 1">
            <a:extLst>
              <a:ext uri="{FF2B5EF4-FFF2-40B4-BE49-F238E27FC236}">
                <a16:creationId xmlns:a16="http://schemas.microsoft.com/office/drawing/2014/main" id="{D119A4B3-5461-43D3-846A-337CA4F89836}"/>
              </a:ext>
            </a:extLst>
          </p:cNvPr>
          <p:cNvSpPr txBox="1"/>
          <p:nvPr/>
        </p:nvSpPr>
        <p:spPr>
          <a:xfrm>
            <a:off x="471705" y="887568"/>
            <a:ext cx="11054914" cy="856970"/>
          </a:xfrm>
          <a:prstGeom prst="rect">
            <a:avLst/>
          </a:prstGeom>
          <a:noFill/>
          <a:ln>
            <a:noFill/>
          </a:ln>
        </p:spPr>
        <p:txBody>
          <a:bodyPr lIns="0" tIns="0" rIns="0" bIns="0" anchor="ctr">
            <a:normAutofit/>
          </a:bodyPr>
          <a:lstStyle/>
          <a:p>
            <a:pPr algn="ctr"/>
            <a:r>
              <a:rPr lang="en-US" sz="3928" b="1" spc="-1">
                <a:solidFill>
                  <a:schemeClr val="bg1"/>
                </a:solidFill>
                <a:latin typeface="+mj-lt"/>
              </a:rPr>
              <a:t>Isi File Migration(1)</a:t>
            </a:r>
          </a:p>
        </p:txBody>
      </p:sp>
    </p:spTree>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TotalTime>
  <Words>2581</Words>
  <Application>Microsoft Office PowerPoint</Application>
  <PresentationFormat>Custom</PresentationFormat>
  <Paragraphs>284</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Wingdings 3</vt:lpstr>
      <vt:lpstr>Times New Roman</vt:lpstr>
      <vt:lpstr>Trebuchet MS</vt:lpstr>
      <vt:lpstr>Consolas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98</cp:revision>
  <dcterms:modified xsi:type="dcterms:W3CDTF">2023-02-16T20:47:29Z</dcterms:modified>
</cp:coreProperties>
</file>