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0"/>
  </p:notesMasterIdLst>
  <p:sldIdLst>
    <p:sldId id="256" r:id="rId2"/>
    <p:sldId id="292" r:id="rId3"/>
    <p:sldId id="347" r:id="rId4"/>
    <p:sldId id="348" r:id="rId5"/>
    <p:sldId id="532" r:id="rId6"/>
    <p:sldId id="349" r:id="rId7"/>
    <p:sldId id="350" r:id="rId8"/>
    <p:sldId id="351" r:id="rId9"/>
    <p:sldId id="685" r:id="rId10"/>
    <p:sldId id="686" r:id="rId11"/>
    <p:sldId id="352" r:id="rId12"/>
    <p:sldId id="353" r:id="rId13"/>
    <p:sldId id="354" r:id="rId14"/>
    <p:sldId id="687" r:id="rId15"/>
    <p:sldId id="688" r:id="rId16"/>
    <p:sldId id="689" r:id="rId17"/>
    <p:sldId id="690" r:id="rId18"/>
    <p:sldId id="368" r:id="rId19"/>
  </p:sldIdLst>
  <p:sldSz cx="11998325" cy="7559675"/>
  <p:notesSz cx="7559675" cy="10691813"/>
  <p:embeddedFontLst>
    <p:embeddedFont>
      <p:font typeface="Consolas" panose="020B0609020204030204" pitchFamily="49"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99" autoAdjust="0"/>
  </p:normalViewPr>
  <p:slideViewPr>
    <p:cSldViewPr snapToGrid="0">
      <p:cViewPr varScale="1">
        <p:scale>
          <a:sx n="46" d="100"/>
          <a:sy n="46" d="100"/>
        </p:scale>
        <p:origin x="14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laceHolder 1"/>
          <p:cNvSpPr>
            <a:spLocks noGrp="1" noRot="1" noChangeAspect="1"/>
          </p:cNvSpPr>
          <p:nvPr>
            <p:ph type="sldImg"/>
          </p:nvPr>
        </p:nvSpPr>
        <p:spPr>
          <a:xfrm>
            <a:off x="1003300" y="906463"/>
            <a:ext cx="5326063" cy="3357562"/>
          </a:xfrm>
          <a:prstGeom prst="rect">
            <a:avLst/>
          </a:prstGeom>
        </p:spPr>
      </p:sp>
      <p:sp>
        <p:nvSpPr>
          <p:cNvPr id="55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p:txBody>
      </p:sp>
    </p:spTree>
    <p:extLst>
      <p:ext uri="{BB962C8B-B14F-4D97-AF65-F5344CB8AC3E}">
        <p14:creationId xmlns:p14="http://schemas.microsoft.com/office/powerpoint/2010/main" val="185168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PlaceHolder 1"/>
          <p:cNvSpPr>
            <a:spLocks noGrp="1" noRot="1" noChangeAspect="1"/>
          </p:cNvSpPr>
          <p:nvPr>
            <p:ph type="sldImg"/>
          </p:nvPr>
        </p:nvSpPr>
        <p:spPr>
          <a:xfrm>
            <a:off x="1003300" y="906463"/>
            <a:ext cx="5326063" cy="3357562"/>
          </a:xfrm>
          <a:prstGeom prst="rect">
            <a:avLst/>
          </a:prstGeom>
        </p:spPr>
      </p:sp>
      <p:sp>
        <p:nvSpPr>
          <p:cNvPr id="557"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p:txBody>
      </p:sp>
    </p:spTree>
    <p:extLst>
      <p:ext uri="{BB962C8B-B14F-4D97-AF65-F5344CB8AC3E}">
        <p14:creationId xmlns:p14="http://schemas.microsoft.com/office/powerpoint/2010/main" val="2348212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PlaceHolder 1"/>
          <p:cNvSpPr>
            <a:spLocks noGrp="1" noRot="1" noChangeAspect="1"/>
          </p:cNvSpPr>
          <p:nvPr>
            <p:ph type="sldImg"/>
          </p:nvPr>
        </p:nvSpPr>
        <p:spPr>
          <a:xfrm>
            <a:off x="1003300" y="906463"/>
            <a:ext cx="5326063" cy="3357562"/>
          </a:xfrm>
          <a:prstGeom prst="rect">
            <a:avLst/>
          </a:prstGeom>
        </p:spPr>
      </p:sp>
      <p:sp>
        <p:nvSpPr>
          <p:cNvPr id="559"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477619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noRot="1" noChangeAspect="1"/>
          </p:cNvSpPr>
          <p:nvPr>
            <p:ph type="sldImg"/>
          </p:nvPr>
        </p:nvSpPr>
        <p:spPr>
          <a:xfrm>
            <a:off x="1003300" y="906463"/>
            <a:ext cx="5326063" cy="3357562"/>
          </a:xfrm>
          <a:prstGeom prst="rect">
            <a:avLst/>
          </a:prstGeom>
        </p:spPr>
      </p:sp>
      <p:sp>
        <p:nvSpPr>
          <p:cNvPr id="56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p:txBody>
      </p:sp>
    </p:spTree>
    <p:extLst>
      <p:ext uri="{BB962C8B-B14F-4D97-AF65-F5344CB8AC3E}">
        <p14:creationId xmlns:p14="http://schemas.microsoft.com/office/powerpoint/2010/main" val="4050931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noRot="1" noChangeAspect="1"/>
          </p:cNvSpPr>
          <p:nvPr>
            <p:ph type="sldImg"/>
          </p:nvPr>
        </p:nvSpPr>
        <p:spPr>
          <a:xfrm>
            <a:off x="1003300" y="906463"/>
            <a:ext cx="5326063" cy="3357562"/>
          </a:xfrm>
          <a:prstGeom prst="rect">
            <a:avLst/>
          </a:prstGeom>
        </p:spPr>
      </p:sp>
      <p:sp>
        <p:nvSpPr>
          <p:cNvPr id="56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p:txBody>
      </p:sp>
    </p:spTree>
    <p:extLst>
      <p:ext uri="{BB962C8B-B14F-4D97-AF65-F5344CB8AC3E}">
        <p14:creationId xmlns:p14="http://schemas.microsoft.com/office/powerpoint/2010/main" val="1840778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noRot="1" noChangeAspect="1"/>
          </p:cNvSpPr>
          <p:nvPr>
            <p:ph type="sldImg"/>
          </p:nvPr>
        </p:nvSpPr>
        <p:spPr>
          <a:xfrm>
            <a:off x="1003300" y="906463"/>
            <a:ext cx="5326063" cy="3357562"/>
          </a:xfrm>
          <a:prstGeom prst="rect">
            <a:avLst/>
          </a:prstGeom>
        </p:spPr>
      </p:sp>
      <p:sp>
        <p:nvSpPr>
          <p:cNvPr id="56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p:txBody>
      </p:sp>
    </p:spTree>
    <p:extLst>
      <p:ext uri="{BB962C8B-B14F-4D97-AF65-F5344CB8AC3E}">
        <p14:creationId xmlns:p14="http://schemas.microsoft.com/office/powerpoint/2010/main" val="2354933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noRot="1" noChangeAspect="1"/>
          </p:cNvSpPr>
          <p:nvPr>
            <p:ph type="sldImg"/>
          </p:nvPr>
        </p:nvSpPr>
        <p:spPr>
          <a:xfrm>
            <a:off x="1003300" y="906463"/>
            <a:ext cx="5326063" cy="3357562"/>
          </a:xfrm>
          <a:prstGeom prst="rect">
            <a:avLst/>
          </a:prstGeom>
        </p:spPr>
      </p:sp>
      <p:sp>
        <p:nvSpPr>
          <p:cNvPr id="56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p:txBody>
      </p:sp>
    </p:spTree>
    <p:extLst>
      <p:ext uri="{BB962C8B-B14F-4D97-AF65-F5344CB8AC3E}">
        <p14:creationId xmlns:p14="http://schemas.microsoft.com/office/powerpoint/2010/main" val="316804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noRot="1" noChangeAspect="1"/>
          </p:cNvSpPr>
          <p:nvPr>
            <p:ph type="sldImg"/>
          </p:nvPr>
        </p:nvSpPr>
        <p:spPr>
          <a:xfrm>
            <a:off x="1003300" y="906463"/>
            <a:ext cx="5326063" cy="3357562"/>
          </a:xfrm>
          <a:prstGeom prst="rect">
            <a:avLst/>
          </a:prstGeom>
        </p:spPr>
      </p:sp>
      <p:sp>
        <p:nvSpPr>
          <p:cNvPr id="561"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p:txBody>
      </p:sp>
    </p:spTree>
    <p:extLst>
      <p:ext uri="{BB962C8B-B14F-4D97-AF65-F5344CB8AC3E}">
        <p14:creationId xmlns:p14="http://schemas.microsoft.com/office/powerpoint/2010/main" val="240682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PlaceHolder 1"/>
          <p:cNvSpPr>
            <a:spLocks noGrp="1" noRot="1" noChangeAspect="1"/>
          </p:cNvSpPr>
          <p:nvPr>
            <p:ph type="sldImg"/>
          </p:nvPr>
        </p:nvSpPr>
        <p:spPr>
          <a:xfrm>
            <a:off x="1003300" y="906463"/>
            <a:ext cx="5326063" cy="3357562"/>
          </a:xfrm>
          <a:prstGeom prst="rect">
            <a:avLst/>
          </a:prstGeom>
        </p:spPr>
      </p:sp>
      <p:sp>
        <p:nvSpPr>
          <p:cNvPr id="589" name="PlaceHolder 2"/>
          <p:cNvSpPr>
            <a:spLocks noGrp="1"/>
          </p:cNvSpPr>
          <p:nvPr>
            <p:ph type="body"/>
          </p:nvPr>
        </p:nvSpPr>
        <p:spPr>
          <a:xfrm>
            <a:off x="790878" y="4576747"/>
            <a:ext cx="5839080" cy="4028583"/>
          </a:xfrm>
          <a:prstGeom prst="rect">
            <a:avLst/>
          </a:prstGeom>
        </p:spPr>
        <p:txBody>
          <a:bodyPr lIns="0" tIns="0" rIns="0" bIns="0">
            <a:noAutofit/>
          </a:bodyPr>
          <a:lstStyle/>
          <a:p>
            <a:pPr marL="202423" indent="-202044"/>
            <a:r>
              <a:rPr lang="id-ID" sz="1300" spc="-1" dirty="0">
                <a:solidFill>
                  <a:srgbClr val="000000"/>
                </a:solidFill>
                <a:latin typeface="Times New Roman"/>
              </a:rPr>
              <a:t>Referensi web diakses terakhir melalui websitenya </a:t>
            </a:r>
            <a:r>
              <a:rPr lang="id-ID" sz="1300" spc="-1">
                <a:solidFill>
                  <a:srgbClr val="000000"/>
                </a:solidFill>
                <a:latin typeface="Times New Roman"/>
              </a:rPr>
              <a:t>pada </a:t>
            </a:r>
            <a:r>
              <a:rPr lang="en-US" sz="1300" spc="-1">
                <a:solidFill>
                  <a:srgbClr val="000000"/>
                </a:solidFill>
                <a:latin typeface="Times New Roman"/>
              </a:rPr>
              <a:t>November</a:t>
            </a:r>
            <a:r>
              <a:rPr lang="id-ID" sz="1300" spc="-1">
                <a:solidFill>
                  <a:srgbClr val="000000"/>
                </a:solidFill>
                <a:latin typeface="Times New Roman"/>
              </a:rPr>
              <a:t> 202</a:t>
            </a:r>
            <a:r>
              <a:rPr lang="en-US" sz="1300" spc="-1">
                <a:solidFill>
                  <a:srgbClr val="000000"/>
                </a:solidFill>
                <a:latin typeface="Times New Roman"/>
              </a:rPr>
              <a:t>2</a:t>
            </a:r>
            <a:r>
              <a:rPr lang="id-ID" sz="1300" spc="-1">
                <a:solidFill>
                  <a:srgbClr val="000000"/>
                </a:solidFill>
                <a:latin typeface="Times New Roman"/>
              </a:rPr>
              <a:t>.</a:t>
            </a:r>
            <a:endParaRPr lang="id-ID" sz="1300" spc="-1" dirty="0">
              <a:latin typeface="Arial"/>
            </a:endParaRPr>
          </a:p>
        </p:txBody>
      </p:sp>
    </p:spTree>
    <p:extLst>
      <p:ext uri="{BB962C8B-B14F-4D97-AF65-F5344CB8AC3E}">
        <p14:creationId xmlns:p14="http://schemas.microsoft.com/office/powerpoint/2010/main" val="399364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noRot="1" noChangeAspect="1"/>
          </p:cNvSpPr>
          <p:nvPr>
            <p:ph type="sldImg"/>
          </p:nvPr>
        </p:nvSpPr>
        <p:spPr>
          <a:xfrm>
            <a:off x="1003300" y="906463"/>
            <a:ext cx="5326063" cy="3357562"/>
          </a:xfrm>
          <a:prstGeom prst="rect">
            <a:avLst/>
          </a:prstGeom>
        </p:spPr>
      </p:sp>
      <p:sp>
        <p:nvSpPr>
          <p:cNvPr id="43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Pada gambar visualisasi MVC Laravel di dalam slide dapat dijelaskan sebagai berikut:</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User mengakses aplikasi melalui route tertentu.</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Route tersebut oleh aplikasi telah dipetakan ke controller action.</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Controller action akan menggunakan model untuk mengakses data. Atau langsung mengembalikan view tanpa data (langsung ke step 5).</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Model berinteraksi ke database untuk mendapatkan data atau menyimpan data.</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Setelah berhasil mendapatkan data melalui model, controller akan mengembalikan sebuah view sekaligus data jika ada.</a:t>
            </a:r>
            <a:endParaRPr lang="id-ID" sz="1300" spc="-1">
              <a:latin typeface="Arial"/>
            </a:endParaRPr>
          </a:p>
          <a:p>
            <a:pPr marL="375405" lvl="3" indent="-226911" algn="just">
              <a:lnSpc>
                <a:spcPct val="150000"/>
              </a:lnSpc>
              <a:buClr>
                <a:srgbClr val="000000"/>
              </a:buClr>
              <a:buFont typeface="+mj-lt"/>
              <a:buAutoNum type="arabicPeriod"/>
            </a:pPr>
            <a:r>
              <a:rPr lang="id-ID" sz="1300" spc="-1">
                <a:solidFill>
                  <a:srgbClr val="000000"/>
                </a:solidFill>
                <a:latin typeface="Times New Roman"/>
              </a:rPr>
              <a:t>View tersebut pada akhirnya yang dilihat oleh user. </a:t>
            </a:r>
            <a:endParaRPr lang="id-ID" sz="1300" spc="-1">
              <a:latin typeface="Arial"/>
            </a:endParaRPr>
          </a:p>
          <a:p>
            <a:pPr algn="just">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291148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PlaceHolder 1"/>
          <p:cNvSpPr>
            <a:spLocks noGrp="1" noRot="1" noChangeAspect="1"/>
          </p:cNvSpPr>
          <p:nvPr>
            <p:ph type="sldImg"/>
          </p:nvPr>
        </p:nvSpPr>
        <p:spPr>
          <a:xfrm>
            <a:off x="1003300" y="906463"/>
            <a:ext cx="5326063" cy="3357562"/>
          </a:xfrm>
          <a:prstGeom prst="rect">
            <a:avLst/>
          </a:prstGeom>
        </p:spPr>
      </p:sp>
      <p:sp>
        <p:nvSpPr>
          <p:cNvPr id="547"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dirty="0">
                <a:latin typeface="Times New Roman"/>
              </a:rPr>
              <a:t>Setelah semua model terbentuk, langkah selanjutnya adalah membuat controller. Di dalam controller yang akan dibuat nanti, di dalam terdapat fungsi-fungsi untuk CRUD standard. Untuk membuat controller, sama seperti membuat model, dari CMD Windows Anda buka program CMD lalu masuk ke folder project Laravel Anda, lalu ketikkan perintah seperti di dalam slide:</a:t>
            </a:r>
            <a:endParaRPr lang="id-ID" sz="1300" spc="-1" dirty="0">
              <a:latin typeface="Arial"/>
            </a:endParaRPr>
          </a:p>
          <a:p>
            <a:pPr algn="just">
              <a:lnSpc>
                <a:spcPct val="150000"/>
              </a:lnSpc>
            </a:pPr>
            <a:r>
              <a:rPr lang="id-ID" sz="1300" b="1" spc="-1" dirty="0">
                <a:solidFill>
                  <a:srgbClr val="000000"/>
                </a:solidFill>
                <a:latin typeface="Courier New"/>
              </a:rPr>
              <a:t>php artisan make:controller PengarangController --resource </a:t>
            </a:r>
            <a:endParaRPr lang="id-ID" sz="1300" spc="-1" dirty="0">
              <a:latin typeface="Arial"/>
            </a:endParaRPr>
          </a:p>
          <a:p>
            <a:pPr>
              <a:lnSpc>
                <a:spcPct val="150000"/>
              </a:lnSpc>
            </a:pPr>
            <a:r>
              <a:rPr lang="id-ID" sz="1300" spc="-1" dirty="0">
                <a:solidFill>
                  <a:srgbClr val="000000"/>
                </a:solidFill>
                <a:latin typeface="Courier New"/>
              </a:rPr>
              <a:t>Penjelasan:</a:t>
            </a:r>
            <a:endParaRPr lang="id-ID" sz="1300" spc="-1" dirty="0">
              <a:latin typeface="Arial"/>
            </a:endParaRPr>
          </a:p>
          <a:p>
            <a:pPr marL="180099" indent="-179721">
              <a:lnSpc>
                <a:spcPct val="150000"/>
              </a:lnSpc>
              <a:buClr>
                <a:srgbClr val="000000"/>
              </a:buClr>
              <a:buFont typeface="Arial"/>
              <a:buChar char="•"/>
            </a:pPr>
            <a:r>
              <a:rPr lang="id-ID" sz="1300" b="1" spc="-1" dirty="0">
                <a:solidFill>
                  <a:srgbClr val="000000"/>
                </a:solidFill>
                <a:latin typeface="Courier New"/>
              </a:rPr>
              <a:t>php artisan</a:t>
            </a:r>
            <a:r>
              <a:rPr lang="id-ID" sz="1300" spc="-1" dirty="0">
                <a:solidFill>
                  <a:srgbClr val="000000"/>
                </a:solidFill>
                <a:latin typeface="Courier New"/>
              </a:rPr>
              <a:t> perintah tools di Laravel.</a:t>
            </a:r>
            <a:endParaRPr lang="id-ID" sz="1300" spc="-1" dirty="0">
              <a:latin typeface="Arial"/>
            </a:endParaRPr>
          </a:p>
          <a:p>
            <a:pPr marL="180099" indent="-179721">
              <a:lnSpc>
                <a:spcPct val="150000"/>
              </a:lnSpc>
              <a:buClr>
                <a:srgbClr val="000000"/>
              </a:buClr>
              <a:buFont typeface="Arial"/>
              <a:buChar char="•"/>
            </a:pPr>
            <a:r>
              <a:rPr lang="id-ID" sz="1300" b="1" spc="-1" dirty="0">
                <a:solidFill>
                  <a:srgbClr val="000000"/>
                </a:solidFill>
                <a:latin typeface="Courier New"/>
              </a:rPr>
              <a:t>make:controller </a:t>
            </a:r>
            <a:r>
              <a:rPr lang="id-ID" sz="1300" spc="-1" dirty="0">
                <a:solidFill>
                  <a:srgbClr val="000000"/>
                </a:solidFill>
                <a:latin typeface="Courier New"/>
              </a:rPr>
              <a:t>berarti membuat sebuah controller baru.</a:t>
            </a:r>
            <a:endParaRPr lang="id-ID" sz="1300" spc="-1" dirty="0">
              <a:latin typeface="Arial"/>
            </a:endParaRPr>
          </a:p>
          <a:p>
            <a:pPr marL="180099" indent="-179721">
              <a:lnSpc>
                <a:spcPct val="150000"/>
              </a:lnSpc>
              <a:buClr>
                <a:srgbClr val="000000"/>
              </a:buClr>
              <a:buFont typeface="Arial"/>
              <a:buChar char="•"/>
            </a:pPr>
            <a:r>
              <a:rPr lang="id-ID" sz="1300" b="1" spc="-1" dirty="0">
                <a:solidFill>
                  <a:srgbClr val="000000"/>
                </a:solidFill>
                <a:latin typeface="Courier New"/>
              </a:rPr>
              <a:t>PengarangController</a:t>
            </a:r>
            <a:r>
              <a:rPr lang="id-ID" sz="1300" spc="-1" dirty="0">
                <a:solidFill>
                  <a:srgbClr val="000000"/>
                </a:solidFill>
                <a:latin typeface="Courier New"/>
              </a:rPr>
              <a:t> merupakan nama controller baru yang akan dibuat.</a:t>
            </a:r>
            <a:endParaRPr lang="id-ID" sz="1300" spc="-1" dirty="0">
              <a:latin typeface="Arial"/>
            </a:endParaRPr>
          </a:p>
          <a:p>
            <a:pPr marL="180099" indent="-179721">
              <a:lnSpc>
                <a:spcPct val="150000"/>
              </a:lnSpc>
              <a:buClr>
                <a:srgbClr val="000000"/>
              </a:buClr>
              <a:buFont typeface="Arial"/>
              <a:buChar char="•"/>
            </a:pPr>
            <a:r>
              <a:rPr lang="id-ID" sz="1300" b="1" spc="-1" dirty="0">
                <a:solidFill>
                  <a:srgbClr val="000000"/>
                </a:solidFill>
                <a:latin typeface="Courier New"/>
              </a:rPr>
              <a:t>--resource </a:t>
            </a:r>
            <a:r>
              <a:rPr lang="id-ID" sz="1300" spc="-1" dirty="0">
                <a:solidFill>
                  <a:srgbClr val="000000"/>
                </a:solidFill>
                <a:latin typeface="Courier New"/>
              </a:rPr>
              <a:t>berarti akan dibuatkan fungsi-fungsi CRUD di dalam controller.</a:t>
            </a: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a:p>
            <a:pPr>
              <a:lnSpc>
                <a:spcPct val="100000"/>
              </a:lnSpc>
            </a:pPr>
            <a:endParaRPr lang="id-ID" sz="1300" spc="-1" dirty="0">
              <a:latin typeface="Arial"/>
            </a:endParaRPr>
          </a:p>
        </p:txBody>
      </p:sp>
    </p:spTree>
    <p:extLst>
      <p:ext uri="{BB962C8B-B14F-4D97-AF65-F5344CB8AC3E}">
        <p14:creationId xmlns:p14="http://schemas.microsoft.com/office/powerpoint/2010/main" val="164676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noRot="1" noChangeAspect="1"/>
          </p:cNvSpPr>
          <p:nvPr>
            <p:ph type="sldImg"/>
          </p:nvPr>
        </p:nvSpPr>
        <p:spPr>
          <a:xfrm>
            <a:off x="1003300" y="906463"/>
            <a:ext cx="5326063" cy="3357562"/>
          </a:xfrm>
          <a:prstGeom prst="rect">
            <a:avLst/>
          </a:prstGeom>
        </p:spPr>
      </p:sp>
      <p:sp>
        <p:nvSpPr>
          <p:cNvPr id="549"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Setelah perintah-perintah di atas sukses dieksekusi, lihatlah di dalam folder app </a:t>
            </a:r>
            <a:r>
              <a:rPr lang="id-ID" sz="1300" spc="-1">
                <a:solidFill>
                  <a:srgbClr val="000000"/>
                </a:solidFill>
                <a:latin typeface="Wingdings"/>
              </a:rPr>
              <a:t></a:t>
            </a:r>
            <a:r>
              <a:rPr lang="id-ID" sz="1300" spc="-1">
                <a:solidFill>
                  <a:srgbClr val="000000"/>
                </a:solidFill>
                <a:latin typeface="Times New Roman"/>
              </a:rPr>
              <a:t> Http </a:t>
            </a:r>
            <a:r>
              <a:rPr lang="id-ID" sz="1300" spc="-1">
                <a:solidFill>
                  <a:srgbClr val="000000"/>
                </a:solidFill>
                <a:latin typeface="Wingdings"/>
              </a:rPr>
              <a:t></a:t>
            </a:r>
            <a:r>
              <a:rPr lang="id-ID" sz="1300" spc="-1">
                <a:solidFill>
                  <a:srgbClr val="000000"/>
                </a:solidFill>
                <a:latin typeface="Times New Roman"/>
              </a:rPr>
              <a:t> Controllers, maka di dalam folder Controller akan terbentuk dua buah file baru yaitu:</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PengarangController.php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PenerbitController.php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KategoriController.php</a:t>
            </a:r>
            <a:endParaRPr lang="id-ID" sz="1300" spc="-1">
              <a:latin typeface="Arial"/>
            </a:endParaRPr>
          </a:p>
          <a:p>
            <a:pPr marL="160425" indent="-160046" algn="just">
              <a:lnSpc>
                <a:spcPct val="150000"/>
              </a:lnSpc>
              <a:buClr>
                <a:srgbClr val="000000"/>
              </a:buClr>
              <a:buFont typeface="Arial"/>
              <a:buChar char="•"/>
            </a:pPr>
            <a:r>
              <a:rPr lang="id-ID" sz="1300" spc="-1">
                <a:solidFill>
                  <a:srgbClr val="000000"/>
                </a:solidFill>
                <a:latin typeface="Times New Roman"/>
              </a:rPr>
              <a:t>BukuController.php</a:t>
            </a:r>
            <a:endParaRPr lang="id-ID" sz="1300" spc="-1">
              <a:latin typeface="Arial"/>
            </a:endParaRPr>
          </a:p>
          <a:p>
            <a:pPr algn="just">
              <a:lnSpc>
                <a:spcPct val="15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447194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noRot="1" noChangeAspect="1"/>
          </p:cNvSpPr>
          <p:nvPr>
            <p:ph type="sldImg"/>
          </p:nvPr>
        </p:nvSpPr>
        <p:spPr>
          <a:xfrm>
            <a:off x="1003300" y="906463"/>
            <a:ext cx="5326063" cy="3357562"/>
          </a:xfrm>
          <a:prstGeom prst="rect">
            <a:avLst/>
          </a:prstGeom>
        </p:spPr>
      </p:sp>
      <p:sp>
        <p:nvSpPr>
          <p:cNvPr id="549" name="PlaceHolder 2"/>
          <p:cNvSpPr>
            <a:spLocks noGrp="1"/>
          </p:cNvSpPr>
          <p:nvPr>
            <p:ph type="body"/>
          </p:nvPr>
        </p:nvSpPr>
        <p:spPr>
          <a:xfrm>
            <a:off x="790878" y="4576747"/>
            <a:ext cx="5839080" cy="4028583"/>
          </a:xfrm>
          <a:prstGeom prst="rect">
            <a:avLst/>
          </a:prstGeom>
        </p:spPr>
        <p:txBody>
          <a:bodyPr lIns="0" tIns="0" rIns="0" bIns="0">
            <a:noAutofit/>
          </a:bodyPr>
          <a:lstStyle/>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109669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PlaceHolder 1"/>
          <p:cNvSpPr>
            <a:spLocks noGrp="1" noRot="1" noChangeAspect="1"/>
          </p:cNvSpPr>
          <p:nvPr>
            <p:ph type="sldImg"/>
          </p:nvPr>
        </p:nvSpPr>
        <p:spPr>
          <a:xfrm>
            <a:off x="1003300" y="906463"/>
            <a:ext cx="5326063" cy="3357562"/>
          </a:xfrm>
          <a:prstGeom prst="rect">
            <a:avLst/>
          </a:prstGeom>
        </p:spPr>
      </p:sp>
      <p:sp>
        <p:nvSpPr>
          <p:cNvPr id="551"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00000"/>
              </a:lnSpc>
            </a:pPr>
            <a:r>
              <a:rPr lang="id-ID" sz="1300" spc="-1">
                <a:solidFill>
                  <a:srgbClr val="000000"/>
                </a:solidFill>
                <a:latin typeface="Times New Roman"/>
              </a:rPr>
              <a:t>Setelah digenerate controller di app/Http/Controllers, langkah selanjutnya adalah membuat fungsi-fungsi CRUD standard di masing-masing controller. Pertama kita coba buat menampilkan data pe</a:t>
            </a:r>
            <a:r>
              <a:rPr lang="en-US" sz="1300" spc="-1">
                <a:solidFill>
                  <a:srgbClr val="000000"/>
                </a:solidFill>
                <a:latin typeface="Times New Roman"/>
              </a:rPr>
              <a:t>gawai </a:t>
            </a:r>
            <a:r>
              <a:rPr lang="id-ID" sz="1300" spc="-1">
                <a:solidFill>
                  <a:srgbClr val="000000"/>
                </a:solidFill>
                <a:latin typeface="Times New Roman"/>
              </a:rPr>
              <a:t>dengan fungsi CRUD di dalam PengarangController di fungsi index seperti tampak di dalam slide dengan penjelasan kode program sebagai berikut:</a:t>
            </a:r>
            <a:endParaRPr lang="id-ID" sz="1300" spc="-1">
              <a:latin typeface="Arial"/>
            </a:endParaRPr>
          </a:p>
          <a:p>
            <a:pPr marL="227016" indent="-227016" algn="just"/>
            <a:endParaRPr lang="id-ID" sz="1300" spc="-1">
              <a:latin typeface="Arial"/>
            </a:endParaRPr>
          </a:p>
          <a:p>
            <a:pPr marL="160425" indent="-160046">
              <a:buClr>
                <a:srgbClr val="000000"/>
              </a:buClr>
              <a:buFont typeface="Arial"/>
              <a:buChar char="•"/>
            </a:pPr>
            <a:r>
              <a:rPr lang="id-ID" sz="1300" b="1" spc="-1">
                <a:solidFill>
                  <a:srgbClr val="000000"/>
                </a:solidFill>
                <a:latin typeface="Courier New"/>
              </a:rPr>
              <a:t>namespace App\Http\Controllers </a:t>
            </a:r>
            <a:r>
              <a:rPr lang="id-ID" sz="1300" spc="-1">
                <a:solidFill>
                  <a:srgbClr val="000000"/>
                </a:solidFill>
                <a:latin typeface="Times New Roman"/>
              </a:rPr>
              <a:t>berarti memanggil class controller bawaan Laravel.</a:t>
            </a:r>
            <a:endParaRPr lang="id-ID" sz="1300" spc="-1">
              <a:latin typeface="Arial"/>
            </a:endParaRPr>
          </a:p>
          <a:p>
            <a:pPr marL="160425" indent="-160046">
              <a:buClr>
                <a:srgbClr val="000000"/>
              </a:buClr>
              <a:buFont typeface="Arial"/>
              <a:buChar char="•"/>
            </a:pPr>
            <a:r>
              <a:rPr lang="id-ID" sz="1300" b="1" spc="-1">
                <a:solidFill>
                  <a:srgbClr val="000000"/>
                </a:solidFill>
                <a:latin typeface="Courier New"/>
              </a:rPr>
              <a:t>use Illuminate\Http\Request </a:t>
            </a:r>
            <a:r>
              <a:rPr lang="id-ID" sz="1300" spc="-1">
                <a:solidFill>
                  <a:srgbClr val="000000"/>
                </a:solidFill>
                <a:latin typeface="Times New Roman"/>
              </a:rPr>
              <a:t>menggunakan http request di dalam controller</a:t>
            </a:r>
            <a:endParaRPr lang="id-ID" sz="1300" spc="-1">
              <a:latin typeface="Arial"/>
            </a:endParaRPr>
          </a:p>
          <a:p>
            <a:pPr marL="160425" indent="-160046">
              <a:buClr>
                <a:srgbClr val="000000"/>
              </a:buClr>
              <a:buFont typeface="Arial"/>
              <a:buChar char="•"/>
            </a:pPr>
            <a:r>
              <a:rPr lang="id-ID" sz="1300" b="1" spc="-1">
                <a:solidFill>
                  <a:srgbClr val="000000"/>
                </a:solidFill>
                <a:latin typeface="Courier New"/>
              </a:rPr>
              <a:t>use DB </a:t>
            </a:r>
            <a:r>
              <a:rPr lang="id-ID" sz="1300" spc="-1">
                <a:solidFill>
                  <a:srgbClr val="000000"/>
                </a:solidFill>
                <a:latin typeface="Times New Roman"/>
              </a:rPr>
              <a:t>menggunakan koneksi database untuk melakukan query</a:t>
            </a:r>
            <a:endParaRPr lang="id-ID" sz="1300" spc="-1">
              <a:latin typeface="Arial"/>
            </a:endParaRPr>
          </a:p>
          <a:p>
            <a:pPr marL="160425" indent="-160046">
              <a:buClr>
                <a:srgbClr val="000000"/>
              </a:buClr>
              <a:buFont typeface="Arial"/>
              <a:buChar char="•"/>
            </a:pPr>
            <a:r>
              <a:rPr lang="id-ID" sz="1300" b="1" spc="-1">
                <a:solidFill>
                  <a:srgbClr val="000000"/>
                </a:solidFill>
                <a:latin typeface="Courier New"/>
              </a:rPr>
              <a:t>use App\</a:t>
            </a:r>
            <a:r>
              <a:rPr lang="en-US" sz="1300" b="1" spc="-1">
                <a:solidFill>
                  <a:srgbClr val="000000"/>
                </a:solidFill>
                <a:latin typeface="Courier New"/>
              </a:rPr>
              <a:t>Models\</a:t>
            </a:r>
            <a:r>
              <a:rPr lang="id-ID" sz="1300" b="1" spc="-1">
                <a:solidFill>
                  <a:srgbClr val="000000"/>
                </a:solidFill>
                <a:latin typeface="Courier New"/>
              </a:rPr>
              <a:t>Pega</a:t>
            </a:r>
            <a:r>
              <a:rPr lang="en-US" sz="1300" b="1" spc="-1">
                <a:solidFill>
                  <a:srgbClr val="000000"/>
                </a:solidFill>
                <a:latin typeface="Courier New"/>
              </a:rPr>
              <a:t>wai</a:t>
            </a:r>
            <a:r>
              <a:rPr lang="id-ID" sz="1300" b="1" spc="-1">
                <a:solidFill>
                  <a:srgbClr val="000000"/>
                </a:solidFill>
                <a:latin typeface="Courier New"/>
              </a:rPr>
              <a:t> </a:t>
            </a:r>
            <a:r>
              <a:rPr lang="id-ID" sz="1300" spc="-1">
                <a:solidFill>
                  <a:srgbClr val="000000"/>
                </a:solidFill>
                <a:latin typeface="Times New Roman"/>
              </a:rPr>
              <a:t>menggunakan model Pe</a:t>
            </a:r>
            <a:r>
              <a:rPr lang="en-US" sz="1300" spc="-1">
                <a:solidFill>
                  <a:srgbClr val="000000"/>
                </a:solidFill>
                <a:latin typeface="Times New Roman"/>
              </a:rPr>
              <a:t>gawai</a:t>
            </a:r>
            <a:r>
              <a:rPr lang="id-ID" sz="1300" spc="-1">
                <a:solidFill>
                  <a:srgbClr val="000000"/>
                </a:solidFill>
                <a:latin typeface="Times New Roman"/>
              </a:rPr>
              <a:t> yang berada di dalam folder app</a:t>
            </a:r>
            <a:r>
              <a:rPr lang="en-US" sz="1300" spc="-1">
                <a:solidFill>
                  <a:srgbClr val="000000"/>
                </a:solidFill>
                <a:latin typeface="Times New Roman"/>
              </a:rPr>
              <a:t>/models</a:t>
            </a:r>
            <a:endParaRPr lang="id-ID" sz="1300" spc="-1">
              <a:latin typeface="Arial"/>
            </a:endParaRPr>
          </a:p>
          <a:p>
            <a:pPr marL="160425" indent="-160046">
              <a:buClr>
                <a:srgbClr val="000000"/>
              </a:buClr>
              <a:buFont typeface="Arial"/>
              <a:buChar char="•"/>
            </a:pPr>
            <a:r>
              <a:rPr lang="id-ID" sz="1300" b="1" spc="-1">
                <a:solidFill>
                  <a:srgbClr val="000000"/>
                </a:solidFill>
                <a:latin typeface="Courier New"/>
              </a:rPr>
              <a:t>class PengarangController extends Controller</a:t>
            </a:r>
            <a:r>
              <a:rPr lang="id-ID" sz="1300" spc="-1">
                <a:solidFill>
                  <a:srgbClr val="000000"/>
                </a:solidFill>
                <a:latin typeface="Times New Roman"/>
              </a:rPr>
              <a:t> class PengarangController menginduk ke Controller </a:t>
            </a:r>
            <a:endParaRPr lang="id-ID" sz="1300" spc="-1">
              <a:latin typeface="Arial"/>
            </a:endParaRPr>
          </a:p>
          <a:p>
            <a:pPr marL="160425" indent="-160046">
              <a:buClr>
                <a:srgbClr val="000000"/>
              </a:buClr>
              <a:buFont typeface="Arial"/>
              <a:buChar char="•"/>
            </a:pPr>
            <a:r>
              <a:rPr lang="id-ID" sz="1300" b="1" spc="-1">
                <a:solidFill>
                  <a:srgbClr val="000000"/>
                </a:solidFill>
                <a:latin typeface="Courier New"/>
              </a:rPr>
              <a:t>public function index()</a:t>
            </a:r>
            <a:r>
              <a:rPr lang="id-ID" sz="1300" spc="-1">
                <a:solidFill>
                  <a:srgbClr val="000000"/>
                </a:solidFill>
                <a:latin typeface="Times New Roman"/>
              </a:rPr>
              <a:t> membuat fungsi index</a:t>
            </a:r>
            <a:endParaRPr lang="id-ID" sz="1300" spc="-1">
              <a:latin typeface="Arial"/>
            </a:endParaRPr>
          </a:p>
          <a:p>
            <a:pPr marL="160425" indent="-160046">
              <a:buClr>
                <a:srgbClr val="000000"/>
              </a:buClr>
              <a:buFont typeface="Arial"/>
              <a:buChar char="•"/>
            </a:pPr>
            <a:r>
              <a:rPr lang="id-ID" sz="1300" b="1" spc="-1">
                <a:solidFill>
                  <a:srgbClr val="000000"/>
                </a:solidFill>
                <a:latin typeface="Courier New"/>
              </a:rPr>
              <a:t>$ar_pengarang = </a:t>
            </a:r>
            <a:r>
              <a:rPr lang="en-US" sz="1300" b="1" spc="-1">
                <a:solidFill>
                  <a:srgbClr val="000000"/>
                </a:solidFill>
                <a:latin typeface="Courier New"/>
              </a:rPr>
              <a:t>P</a:t>
            </a:r>
            <a:r>
              <a:rPr lang="id-ID" sz="1300" b="1" spc="-1">
                <a:solidFill>
                  <a:srgbClr val="000000"/>
                </a:solidFill>
                <a:latin typeface="Courier New"/>
              </a:rPr>
              <a:t>e</a:t>
            </a:r>
            <a:r>
              <a:rPr lang="en-US" sz="1300" b="1" spc="-1">
                <a:solidFill>
                  <a:srgbClr val="000000"/>
                </a:solidFill>
                <a:latin typeface="Courier New"/>
              </a:rPr>
              <a:t>gawai::all</a:t>
            </a:r>
            <a:r>
              <a:rPr lang="id-ID" sz="1300" b="1" spc="-1">
                <a:solidFill>
                  <a:srgbClr val="000000"/>
                </a:solidFill>
                <a:latin typeface="Courier New"/>
              </a:rPr>
              <a:t>(); </a:t>
            </a:r>
            <a:r>
              <a:rPr lang="id-ID" sz="1300" spc="-1">
                <a:solidFill>
                  <a:srgbClr val="000000"/>
                </a:solidFill>
                <a:latin typeface="Times New Roman"/>
              </a:rPr>
              <a:t>mendapatkan data pengarang buku melalui query ORM eloquent Laravel</a:t>
            </a:r>
            <a:endParaRPr lang="id-ID" sz="1300" spc="-1">
              <a:latin typeface="Arial"/>
            </a:endParaRPr>
          </a:p>
          <a:p>
            <a:pPr marL="160425" indent="-160046">
              <a:buClr>
                <a:srgbClr val="000000"/>
              </a:buClr>
              <a:buFont typeface="Arial"/>
              <a:buChar char="•"/>
            </a:pPr>
            <a:r>
              <a:rPr lang="id-ID" sz="1300" b="1" spc="-1">
                <a:solidFill>
                  <a:srgbClr val="000000"/>
                </a:solidFill>
                <a:latin typeface="Courier New"/>
              </a:rPr>
              <a:t>return view(‘pe</a:t>
            </a:r>
            <a:r>
              <a:rPr lang="en-US" sz="1300" b="1" spc="-1">
                <a:solidFill>
                  <a:srgbClr val="000000"/>
                </a:solidFill>
                <a:latin typeface="Courier New"/>
              </a:rPr>
              <a:t>gawai</a:t>
            </a:r>
            <a:r>
              <a:rPr lang="id-ID" sz="1300" b="1" spc="-1">
                <a:solidFill>
                  <a:srgbClr val="000000"/>
                </a:solidFill>
                <a:latin typeface="Courier New"/>
              </a:rPr>
              <a:t>.index', compact(‘</a:t>
            </a:r>
            <a:r>
              <a:rPr lang="en-US" sz="1300" b="1" spc="-1">
                <a:solidFill>
                  <a:srgbClr val="000000"/>
                </a:solidFill>
                <a:latin typeface="Courier New"/>
              </a:rPr>
              <a:t>p</a:t>
            </a:r>
            <a:r>
              <a:rPr lang="id-ID" sz="1300" b="1" spc="-1">
                <a:solidFill>
                  <a:srgbClr val="000000"/>
                </a:solidFill>
                <a:latin typeface="Courier New"/>
              </a:rPr>
              <a:t>e</a:t>
            </a:r>
            <a:r>
              <a:rPr lang="en-US" sz="1300" b="1" spc="-1">
                <a:solidFill>
                  <a:srgbClr val="000000"/>
                </a:solidFill>
                <a:latin typeface="Courier New"/>
              </a:rPr>
              <a:t>gawai</a:t>
            </a:r>
            <a:r>
              <a:rPr lang="id-ID" sz="1300" b="1" spc="-1">
                <a:solidFill>
                  <a:srgbClr val="000000"/>
                </a:solidFill>
                <a:latin typeface="Courier New"/>
              </a:rPr>
              <a:t>’)); </a:t>
            </a:r>
            <a:r>
              <a:rPr lang="id-ID" sz="1300" spc="-1">
                <a:solidFill>
                  <a:srgbClr val="000000"/>
                </a:solidFill>
                <a:latin typeface="Times New Roman"/>
              </a:rPr>
              <a:t>menampilkan data </a:t>
            </a:r>
            <a:r>
              <a:rPr lang="en-US" sz="1300" spc="-1">
                <a:solidFill>
                  <a:srgbClr val="000000"/>
                </a:solidFill>
                <a:latin typeface="Times New Roman"/>
              </a:rPr>
              <a:t>pegawai</a:t>
            </a:r>
            <a:r>
              <a:rPr lang="id-ID" sz="1300" spc="-1">
                <a:solidFill>
                  <a:srgbClr val="000000"/>
                </a:solidFill>
                <a:latin typeface="Times New Roman"/>
              </a:rPr>
              <a:t>di halaman views/pe</a:t>
            </a:r>
            <a:r>
              <a:rPr lang="en-US" sz="1300" spc="-1">
                <a:solidFill>
                  <a:srgbClr val="000000"/>
                </a:solidFill>
                <a:latin typeface="Times New Roman"/>
              </a:rPr>
              <a:t>gawai</a:t>
            </a:r>
            <a:r>
              <a:rPr lang="id-ID" sz="1300" spc="-1">
                <a:solidFill>
                  <a:srgbClr val="000000"/>
                </a:solidFill>
                <a:latin typeface="Times New Roman"/>
              </a:rPr>
              <a:t>/index.blade.php</a:t>
            </a:r>
            <a:endParaRPr lang="id-ID" sz="1300" spc="-1">
              <a:latin typeface="Arial"/>
            </a:endParaRPr>
          </a:p>
          <a:p>
            <a:pPr>
              <a:lnSpc>
                <a:spcPct val="100000"/>
              </a:lnSpc>
            </a:pPr>
            <a:endParaRPr lang="id-ID" sz="1300" spc="-1">
              <a:latin typeface="Arial"/>
            </a:endParaRPr>
          </a:p>
        </p:txBody>
      </p:sp>
    </p:spTree>
    <p:extLst>
      <p:ext uri="{BB962C8B-B14F-4D97-AF65-F5344CB8AC3E}">
        <p14:creationId xmlns:p14="http://schemas.microsoft.com/office/powerpoint/2010/main" val="302582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PlaceHolder 1"/>
          <p:cNvSpPr>
            <a:spLocks noGrp="1" noRot="1" noChangeAspect="1"/>
          </p:cNvSpPr>
          <p:nvPr>
            <p:ph type="sldImg"/>
          </p:nvPr>
        </p:nvSpPr>
        <p:spPr>
          <a:xfrm>
            <a:off x="1003300" y="906463"/>
            <a:ext cx="5326063" cy="3357562"/>
          </a:xfrm>
          <a:prstGeom prst="rect">
            <a:avLst/>
          </a:prstGeom>
        </p:spPr>
      </p:sp>
      <p:sp>
        <p:nvSpPr>
          <p:cNvPr id="553"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r>
              <a:rPr lang="id-ID" sz="1300" spc="-1">
                <a:solidFill>
                  <a:srgbClr val="000000"/>
                </a:solidFill>
                <a:latin typeface="Times New Roman"/>
              </a:rPr>
              <a:t>Di dalam slide merupakan fungsi create untuk menampilkan form input data pengarang di dalam Pe</a:t>
            </a:r>
            <a:r>
              <a:rPr lang="en-US" sz="1300" spc="-1">
                <a:solidFill>
                  <a:srgbClr val="000000"/>
                </a:solidFill>
                <a:latin typeface="Times New Roman"/>
              </a:rPr>
              <a:t>gawai</a:t>
            </a:r>
            <a:r>
              <a:rPr lang="id-ID" sz="1300" spc="-1">
                <a:solidFill>
                  <a:srgbClr val="000000"/>
                </a:solidFill>
                <a:latin typeface="Times New Roman"/>
              </a:rPr>
              <a:t>Controller dengan penjelasan kode program sebagai berikut:</a:t>
            </a:r>
            <a:endParaRPr lang="id-ID" sz="1300" spc="-1">
              <a:latin typeface="Arial"/>
            </a:endParaRPr>
          </a:p>
          <a:p>
            <a:pPr marL="227016" indent="-227016" algn="just">
              <a:lnSpc>
                <a:spcPct val="150000"/>
              </a:lnSpc>
            </a:pP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public function create() </a:t>
            </a:r>
            <a:r>
              <a:rPr lang="id-ID" sz="1300" spc="-1">
                <a:solidFill>
                  <a:srgbClr val="000000"/>
                </a:solidFill>
                <a:latin typeface="Times New Roman"/>
              </a:rPr>
              <a:t>merupakan fungsi create untuk menampilkan form input data pe</a:t>
            </a:r>
            <a:r>
              <a:rPr lang="en-US" sz="1300" spc="-1">
                <a:solidFill>
                  <a:srgbClr val="000000"/>
                </a:solidFill>
                <a:latin typeface="Times New Roman"/>
              </a:rPr>
              <a:t>gawai</a:t>
            </a:r>
            <a:endParaRPr lang="id-ID" sz="1300" spc="-1">
              <a:latin typeface="Arial"/>
            </a:endParaRPr>
          </a:p>
          <a:p>
            <a:pPr marL="160425" indent="-160046">
              <a:lnSpc>
                <a:spcPct val="150000"/>
              </a:lnSpc>
              <a:buClr>
                <a:srgbClr val="000000"/>
              </a:buClr>
              <a:buFont typeface="Arial"/>
              <a:buChar char="•"/>
            </a:pPr>
            <a:r>
              <a:rPr lang="id-ID" sz="1300" b="1" spc="-1">
                <a:solidFill>
                  <a:srgbClr val="000000"/>
                </a:solidFill>
                <a:latin typeface="Courier New"/>
              </a:rPr>
              <a:t>return view(‘pe</a:t>
            </a:r>
            <a:r>
              <a:rPr lang="en-US" sz="1300" b="1" spc="-1">
                <a:solidFill>
                  <a:srgbClr val="000000"/>
                </a:solidFill>
                <a:latin typeface="Courier New"/>
              </a:rPr>
              <a:t>gawai</a:t>
            </a:r>
            <a:r>
              <a:rPr lang="id-ID" sz="1300" b="1" spc="-1">
                <a:solidFill>
                  <a:srgbClr val="000000"/>
                </a:solidFill>
                <a:latin typeface="Courier New"/>
              </a:rPr>
              <a:t>.form’) </a:t>
            </a:r>
            <a:r>
              <a:rPr lang="id-ID" sz="1300" spc="-1">
                <a:solidFill>
                  <a:srgbClr val="000000"/>
                </a:solidFill>
                <a:latin typeface="Times New Roman"/>
              </a:rPr>
              <a:t>berarti</a:t>
            </a:r>
            <a:r>
              <a:rPr lang="id-ID" sz="1300" spc="-1">
                <a:solidFill>
                  <a:srgbClr val="000000"/>
                </a:solidFill>
                <a:latin typeface="Courier New"/>
              </a:rPr>
              <a:t> </a:t>
            </a:r>
            <a:r>
              <a:rPr lang="id-ID" sz="1300" spc="-1">
                <a:solidFill>
                  <a:srgbClr val="000000"/>
                </a:solidFill>
                <a:latin typeface="Times New Roman"/>
              </a:rPr>
              <a:t>fungsi create akan diarahkan ke halaman form.blade.php yang berada di folder resources/views/p</a:t>
            </a:r>
            <a:r>
              <a:rPr lang="en-US" sz="1300" spc="-1">
                <a:solidFill>
                  <a:srgbClr val="000000"/>
                </a:solidFill>
                <a:latin typeface="Times New Roman"/>
              </a:rPr>
              <a:t>egawai</a:t>
            </a:r>
            <a:endParaRPr lang="id-ID" sz="1300" spc="-1">
              <a:latin typeface="Arial"/>
            </a:endParaRPr>
          </a:p>
        </p:txBody>
      </p:sp>
    </p:spTree>
    <p:extLst>
      <p:ext uri="{BB962C8B-B14F-4D97-AF65-F5344CB8AC3E}">
        <p14:creationId xmlns:p14="http://schemas.microsoft.com/office/powerpoint/2010/main" val="18757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laceHolder 1"/>
          <p:cNvSpPr>
            <a:spLocks noGrp="1" noRot="1" noChangeAspect="1"/>
          </p:cNvSpPr>
          <p:nvPr>
            <p:ph type="sldImg"/>
          </p:nvPr>
        </p:nvSpPr>
        <p:spPr>
          <a:xfrm>
            <a:off x="1003300" y="906463"/>
            <a:ext cx="5326063" cy="3357562"/>
          </a:xfrm>
          <a:prstGeom prst="rect">
            <a:avLst/>
          </a:prstGeom>
        </p:spPr>
      </p:sp>
      <p:sp>
        <p:nvSpPr>
          <p:cNvPr id="55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p:txBody>
      </p:sp>
    </p:spTree>
    <p:extLst>
      <p:ext uri="{BB962C8B-B14F-4D97-AF65-F5344CB8AC3E}">
        <p14:creationId xmlns:p14="http://schemas.microsoft.com/office/powerpoint/2010/main" val="3346226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laceHolder 1"/>
          <p:cNvSpPr>
            <a:spLocks noGrp="1" noRot="1" noChangeAspect="1"/>
          </p:cNvSpPr>
          <p:nvPr>
            <p:ph type="sldImg"/>
          </p:nvPr>
        </p:nvSpPr>
        <p:spPr>
          <a:xfrm>
            <a:off x="1003300" y="906463"/>
            <a:ext cx="5326063" cy="3357562"/>
          </a:xfrm>
          <a:prstGeom prst="rect">
            <a:avLst/>
          </a:prstGeom>
        </p:spPr>
      </p:sp>
      <p:sp>
        <p:nvSpPr>
          <p:cNvPr id="555" name="PlaceHolder 2"/>
          <p:cNvSpPr>
            <a:spLocks noGrp="1"/>
          </p:cNvSpPr>
          <p:nvPr>
            <p:ph type="body"/>
          </p:nvPr>
        </p:nvSpPr>
        <p:spPr>
          <a:xfrm>
            <a:off x="790878" y="4576747"/>
            <a:ext cx="5839080" cy="4028583"/>
          </a:xfrm>
          <a:prstGeom prst="rect">
            <a:avLst/>
          </a:prstGeom>
        </p:spPr>
        <p:txBody>
          <a:bodyPr lIns="0" tIns="0" rIns="0" bIns="0">
            <a:noAutofit/>
          </a:bodyPr>
          <a:lstStyle/>
          <a:p>
            <a:pPr algn="just">
              <a:lnSpc>
                <a:spcPct val="150000"/>
              </a:lnSpc>
            </a:pPr>
            <a:endParaRPr lang="id-ID" sz="1300" spc="-1">
              <a:latin typeface="Arial"/>
            </a:endParaRPr>
          </a:p>
        </p:txBody>
      </p:sp>
    </p:spTree>
    <p:extLst>
      <p:ext uri="{BB962C8B-B14F-4D97-AF65-F5344CB8AC3E}">
        <p14:creationId xmlns:p14="http://schemas.microsoft.com/office/powerpoint/2010/main" val="2575912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08998" y="654077"/>
            <a:ext cx="11180329" cy="841728"/>
          </a:xfrm>
          <a:prstGeom prst="rect">
            <a:avLst/>
          </a:prstGeom>
        </p:spPr>
        <p:txBody>
          <a:bodyPr spcFirstLastPara="1" wrap="square" lIns="0" tIns="0" rIns="0" bIns="0" anchor="ctr" anchorCtr="0">
            <a:norm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66" name="Google Shape;66;p15"/>
          <p:cNvSpPr txBox="1">
            <a:spLocks noGrp="1"/>
          </p:cNvSpPr>
          <p:nvPr>
            <p:ph type="body" idx="1"/>
          </p:nvPr>
        </p:nvSpPr>
        <p:spPr>
          <a:xfrm>
            <a:off x="408998" y="1693854"/>
            <a:ext cx="11180329" cy="5021264"/>
          </a:xfrm>
          <a:prstGeom prst="rect">
            <a:avLst/>
          </a:prstGeom>
        </p:spPr>
        <p:txBody>
          <a:bodyPr spcFirstLastPara="1" wrap="square" lIns="0" tIns="0" rIns="0" bIns="0" anchor="t" anchorCtr="0">
            <a:normAutofit/>
          </a:bodyPr>
          <a:lstStyle>
            <a:lvl1pPr marL="599938" lvl="0" indent="-299969" rtl="0">
              <a:spcBef>
                <a:spcPts val="0"/>
              </a:spcBef>
              <a:spcAft>
                <a:spcPts val="0"/>
              </a:spcAft>
              <a:buSzPts val="1300"/>
              <a:buNone/>
              <a:defRPr/>
            </a:lvl1pPr>
            <a:lvl2pPr marL="1199876" lvl="1" indent="-299969" rtl="0">
              <a:spcBef>
                <a:spcPts val="0"/>
              </a:spcBef>
              <a:spcAft>
                <a:spcPts val="0"/>
              </a:spcAft>
              <a:buSzPts val="1300"/>
              <a:buNone/>
              <a:defRPr/>
            </a:lvl2pPr>
            <a:lvl3pPr marL="1799814" lvl="2" indent="-299969" rtl="0">
              <a:spcBef>
                <a:spcPts val="0"/>
              </a:spcBef>
              <a:spcAft>
                <a:spcPts val="0"/>
              </a:spcAft>
              <a:buSzPts val="1300"/>
              <a:buNone/>
              <a:defRPr/>
            </a:lvl3pPr>
            <a:lvl4pPr marL="2399751" lvl="3" indent="-299969" rtl="0">
              <a:spcBef>
                <a:spcPts val="0"/>
              </a:spcBef>
              <a:spcAft>
                <a:spcPts val="0"/>
              </a:spcAft>
              <a:buSzPts val="1300"/>
              <a:buNone/>
              <a:defRPr/>
            </a:lvl4pPr>
            <a:lvl5pPr marL="2999689" lvl="4" indent="-299969" rtl="0">
              <a:spcBef>
                <a:spcPts val="0"/>
              </a:spcBef>
              <a:spcAft>
                <a:spcPts val="0"/>
              </a:spcAft>
              <a:buSzPts val="1300"/>
              <a:buNone/>
              <a:defRPr/>
            </a:lvl5pPr>
            <a:lvl6pPr marL="3599627" lvl="5" indent="-299969" rtl="0">
              <a:spcBef>
                <a:spcPts val="0"/>
              </a:spcBef>
              <a:spcAft>
                <a:spcPts val="0"/>
              </a:spcAft>
              <a:buSzPts val="1300"/>
              <a:buNone/>
              <a:defRPr/>
            </a:lvl6pPr>
            <a:lvl7pPr marL="4199565" lvl="6" indent="-299969" rtl="0">
              <a:spcBef>
                <a:spcPts val="0"/>
              </a:spcBef>
              <a:spcAft>
                <a:spcPts val="0"/>
              </a:spcAft>
              <a:buSzPts val="1300"/>
              <a:buNone/>
              <a:defRPr/>
            </a:lvl7pPr>
            <a:lvl8pPr marL="4799503" lvl="7" indent="-299969" rtl="0">
              <a:spcBef>
                <a:spcPts val="0"/>
              </a:spcBef>
              <a:spcAft>
                <a:spcPts val="0"/>
              </a:spcAft>
              <a:buSzPts val="1300"/>
              <a:buNone/>
              <a:defRPr/>
            </a:lvl8pPr>
            <a:lvl9pPr marL="5399441" lvl="8" indent="-299969" rtl="0">
              <a:spcBef>
                <a:spcPts val="0"/>
              </a:spcBef>
              <a:spcAft>
                <a:spcPts val="0"/>
              </a:spcAft>
              <a:buSzPts val="1300"/>
              <a:buNone/>
              <a:defRPr/>
            </a:lvl9pPr>
          </a:lstStyle>
          <a:p>
            <a:endParaRPr/>
          </a:p>
        </p:txBody>
      </p:sp>
      <p:sp>
        <p:nvSpPr>
          <p:cNvPr id="67" name="Google Shape;67;p15"/>
          <p:cNvSpPr txBox="1">
            <a:spLocks noGrp="1"/>
          </p:cNvSpPr>
          <p:nvPr>
            <p:ph type="sldNum" idx="12"/>
          </p:nvPr>
        </p:nvSpPr>
        <p:spPr>
          <a:xfrm>
            <a:off x="11117159" y="6853777"/>
            <a:ext cx="719978" cy="578495"/>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193782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669798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a:t> </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A2516DB-95A3-42EB-B7D0-981CA89F48DD}" type="slidenum">
              <a:rPr lang="en-US" smtClean="0"/>
              <a:pPr>
                <a:defRPr/>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499791" y="806366"/>
            <a:ext cx="8398828" cy="38302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620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4" r:id="rId17"/>
    <p:sldLayoutId id="2147483695" r:id="rId18"/>
    <p:sldLayoutId id="2147483696" r:id="rId19"/>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1463051" y="-211292"/>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a:solidFill>
                  <a:srgbClr val="1B75BC"/>
                </a:solidFill>
              </a:rPr>
              <a:t>Controller Laravel</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trike="noStrike" spc="-1">
                <a:solidFill>
                  <a:srgbClr val="FFFFFF"/>
                </a:solidFill>
                <a:latin typeface="Arial"/>
                <a:ea typeface="DejaVu Sans"/>
              </a:rPr>
              <a:t>gawai</a:t>
            </a:r>
            <a:r>
              <a:rPr lang="id-ID" sz="4400" b="1" strike="noStrike" spc="-1">
                <a:solidFill>
                  <a:srgbClr val="FFFFFF"/>
                </a:solidFill>
                <a:latin typeface="Arial"/>
                <a:ea typeface="DejaVu Sans"/>
              </a:rPr>
              <a:t>Controller (store)</a:t>
            </a:r>
            <a:r>
              <a:rPr lang="en-US" sz="4400" b="1" strike="noStrike" spc="-1">
                <a:solidFill>
                  <a:srgbClr val="FFFFFF"/>
                </a:solidFill>
                <a:latin typeface="Arial"/>
                <a:ea typeface="DejaVu Sans"/>
              </a:rPr>
              <a:t> - 3</a:t>
            </a:r>
            <a:endParaRPr lang="id-ID" sz="4400" b="0" strike="noStrike" spc="-1">
              <a:latin typeface="Arial"/>
            </a:endParaRPr>
          </a:p>
        </p:txBody>
      </p:sp>
      <p:sp>
        <p:nvSpPr>
          <p:cNvPr id="3" name="TextBox 2">
            <a:extLst>
              <a:ext uri="{FF2B5EF4-FFF2-40B4-BE49-F238E27FC236}">
                <a16:creationId xmlns:a16="http://schemas.microsoft.com/office/drawing/2014/main" id="{44819A08-8EF7-2FF9-A997-3267F3EEDAE7}"/>
              </a:ext>
            </a:extLst>
          </p:cNvPr>
          <p:cNvSpPr txBox="1"/>
          <p:nvPr/>
        </p:nvSpPr>
        <p:spPr>
          <a:xfrm>
            <a:off x="600120" y="1794678"/>
            <a:ext cx="10797840" cy="5632311"/>
          </a:xfrm>
          <a:prstGeom prst="rect">
            <a:avLst/>
          </a:prstGeom>
          <a:noFill/>
        </p:spPr>
        <p:txBody>
          <a:bodyPr wrap="square">
            <a:spAutoFit/>
          </a:bodyPr>
          <a:lstStyle/>
          <a:p>
            <a:r>
              <a:rPr lang="en-US" sz="2400" b="0">
                <a:solidFill>
                  <a:srgbClr val="008000"/>
                </a:solidFill>
                <a:effectLst/>
                <a:latin typeface="Consolas" panose="020B0609020204030204" pitchFamily="49" charset="0"/>
              </a:rPr>
              <a:t>//-----------proses simpan data ke database-----------</a:t>
            </a:r>
            <a:endParaRPr lang="en-US" sz="2400" b="0">
              <a:solidFill>
                <a:srgbClr val="000000"/>
              </a:solidFill>
              <a:effectLst/>
              <a:latin typeface="Consolas" panose="020B0609020204030204" pitchFamily="49" charset="0"/>
            </a:endParaRPr>
          </a:p>
          <a:p>
            <a:r>
              <a:rPr lang="en-US" sz="2400" b="0">
                <a:solidFill>
                  <a:srgbClr val="000000"/>
                </a:solidFill>
                <a:effectLst/>
                <a:latin typeface="Consolas" panose="020B0609020204030204" pitchFamily="49" charset="0"/>
              </a:rPr>
              <a:t>        DB::table(</a:t>
            </a:r>
            <a:r>
              <a:rPr lang="en-US" sz="2400" b="0">
                <a:solidFill>
                  <a:srgbClr val="A31515"/>
                </a:solidFill>
                <a:effectLst/>
                <a:latin typeface="Consolas" panose="020B0609020204030204" pitchFamily="49" charset="0"/>
              </a:rPr>
              <a:t>'pegawai'</a:t>
            </a:r>
            <a:r>
              <a:rPr lang="en-US" sz="2400" b="0">
                <a:solidFill>
                  <a:srgbClr val="000000"/>
                </a:solidFill>
                <a:effectLst/>
                <a:latin typeface="Consolas" panose="020B0609020204030204" pitchFamily="49" charset="0"/>
              </a:rPr>
              <a:t>)-&gt;insert(</a:t>
            </a:r>
          </a:p>
          <a:p>
            <a:r>
              <a:rPr lang="en-US" sz="2400" b="0">
                <a:solidFill>
                  <a:srgbClr val="000000"/>
                </a:solidFill>
                <a:effectLst/>
                <a:latin typeface="Consolas" panose="020B0609020204030204" pitchFamily="49" charset="0"/>
              </a:rPr>
              <a:t>            [</a:t>
            </a:r>
          </a:p>
          <a:p>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'nip'</a:t>
            </a:r>
            <a:r>
              <a:rPr lang="en-US" sz="2400" b="0">
                <a:solidFill>
                  <a:srgbClr val="000000"/>
                </a:solidFill>
                <a:effectLst/>
                <a:latin typeface="Consolas" panose="020B0609020204030204" pitchFamily="49" charset="0"/>
              </a:rPr>
              <a:t>=&gt;$request-&gt;nip,</a:t>
            </a:r>
          </a:p>
          <a:p>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'nama'</a:t>
            </a:r>
            <a:r>
              <a:rPr lang="en-US" sz="2400" b="0">
                <a:solidFill>
                  <a:srgbClr val="000000"/>
                </a:solidFill>
                <a:effectLst/>
                <a:latin typeface="Consolas" panose="020B0609020204030204" pitchFamily="49" charset="0"/>
              </a:rPr>
              <a:t>=&gt;$request-&gt;nama,</a:t>
            </a:r>
          </a:p>
          <a:p>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'gender'</a:t>
            </a:r>
            <a:r>
              <a:rPr lang="en-US" sz="2400" b="0">
                <a:solidFill>
                  <a:srgbClr val="000000"/>
                </a:solidFill>
                <a:effectLst/>
                <a:latin typeface="Consolas" panose="020B0609020204030204" pitchFamily="49" charset="0"/>
              </a:rPr>
              <a:t>=&gt;$request-&gt;gender,</a:t>
            </a:r>
          </a:p>
          <a:p>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'jabatan_id'</a:t>
            </a:r>
            <a:r>
              <a:rPr lang="en-US" sz="2400" b="0">
                <a:solidFill>
                  <a:srgbClr val="000000"/>
                </a:solidFill>
                <a:effectLst/>
                <a:latin typeface="Consolas" panose="020B0609020204030204" pitchFamily="49" charset="0"/>
              </a:rPr>
              <a:t>=&gt;$request-&gt;jabatan,</a:t>
            </a:r>
          </a:p>
          <a:p>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'divisi_id'</a:t>
            </a:r>
            <a:r>
              <a:rPr lang="en-US" sz="2400" b="0">
                <a:solidFill>
                  <a:srgbClr val="000000"/>
                </a:solidFill>
                <a:effectLst/>
                <a:latin typeface="Consolas" panose="020B0609020204030204" pitchFamily="49" charset="0"/>
              </a:rPr>
              <a:t>=&gt;$request-&gt;divisi,</a:t>
            </a:r>
          </a:p>
          <a:p>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'alamat'</a:t>
            </a:r>
            <a:r>
              <a:rPr lang="en-US" sz="2400" b="0">
                <a:solidFill>
                  <a:srgbClr val="000000"/>
                </a:solidFill>
                <a:effectLst/>
                <a:latin typeface="Consolas" panose="020B0609020204030204" pitchFamily="49" charset="0"/>
              </a:rPr>
              <a:t>=&gt;$request-&gt;alamat,</a:t>
            </a:r>
          </a:p>
          <a:p>
            <a:r>
              <a:rPr lang="en-US" sz="2400" b="0">
                <a:solidFill>
                  <a:srgbClr val="000000"/>
                </a:solidFill>
                <a:effectLst/>
                <a:latin typeface="Consolas" panose="020B0609020204030204" pitchFamily="49" charset="0"/>
              </a:rPr>
              <a:t>                </a:t>
            </a:r>
            <a:r>
              <a:rPr lang="en-US" sz="2400" b="0">
                <a:solidFill>
                  <a:srgbClr val="A31515"/>
                </a:solidFill>
                <a:effectLst/>
                <a:latin typeface="Consolas" panose="020B0609020204030204" pitchFamily="49" charset="0"/>
              </a:rPr>
              <a:t>'foto'</a:t>
            </a:r>
            <a:r>
              <a:rPr lang="en-US" sz="2400" b="0">
                <a:solidFill>
                  <a:srgbClr val="000000"/>
                </a:solidFill>
                <a:effectLst/>
                <a:latin typeface="Consolas" panose="020B0609020204030204" pitchFamily="49" charset="0"/>
              </a:rPr>
              <a:t>=&gt;$fileName,</a:t>
            </a:r>
          </a:p>
          <a:p>
            <a:r>
              <a:rPr lang="en-US" sz="2400" b="0">
                <a:solidFill>
                  <a:srgbClr val="000000"/>
                </a:solidFill>
                <a:effectLst/>
                <a:latin typeface="Consolas" panose="020B0609020204030204" pitchFamily="49" charset="0"/>
              </a:rPr>
              <a:t>            ]);</a:t>
            </a:r>
          </a:p>
          <a:p>
            <a:r>
              <a:rPr lang="en-US" sz="2400" b="0">
                <a:solidFill>
                  <a:srgbClr val="000000"/>
                </a:solidFill>
                <a:effectLst/>
                <a:latin typeface="Consolas" panose="020B0609020204030204" pitchFamily="49" charset="0"/>
              </a:rPr>
              <a:t>        </a:t>
            </a:r>
            <a:r>
              <a:rPr lang="en-US" sz="2400" b="0">
                <a:solidFill>
                  <a:srgbClr val="0000FF"/>
                </a:solidFill>
                <a:effectLst/>
                <a:latin typeface="Consolas" panose="020B0609020204030204" pitchFamily="49" charset="0"/>
              </a:rPr>
              <a:t>return</a:t>
            </a:r>
            <a:r>
              <a:rPr lang="en-US" sz="2400" b="0">
                <a:solidFill>
                  <a:srgbClr val="000000"/>
                </a:solidFill>
                <a:effectLst/>
                <a:latin typeface="Consolas" panose="020B0609020204030204" pitchFamily="49" charset="0"/>
              </a:rPr>
              <a:t> redirect(</a:t>
            </a:r>
            <a:r>
              <a:rPr lang="en-US" sz="2400" b="0">
                <a:solidFill>
                  <a:srgbClr val="A31515"/>
                </a:solidFill>
                <a:effectLst/>
                <a:latin typeface="Consolas" panose="020B0609020204030204" pitchFamily="49" charset="0"/>
              </a:rPr>
              <a:t>'pegawai'</a:t>
            </a:r>
            <a:r>
              <a:rPr lang="en-US" sz="2400" b="0">
                <a:solidFill>
                  <a:srgbClr val="000000"/>
                </a:solidFill>
                <a:effectLst/>
                <a:latin typeface="Consolas" panose="020B0609020204030204" pitchFamily="49" charset="0"/>
              </a:rPr>
              <a:t>)-&gt;</a:t>
            </a:r>
          </a:p>
          <a:p>
            <a:r>
              <a:rPr lang="en-US" sz="2400">
                <a:solidFill>
                  <a:srgbClr val="000000"/>
                </a:solidFill>
                <a:latin typeface="Consolas" panose="020B0609020204030204" pitchFamily="49" charset="0"/>
              </a:rPr>
              <a:t>                </a:t>
            </a:r>
            <a:r>
              <a:rPr lang="en-US" sz="2400" b="0">
                <a:solidFill>
                  <a:srgbClr val="000000"/>
                </a:solidFill>
                <a:effectLst/>
                <a:latin typeface="Consolas" panose="020B0609020204030204" pitchFamily="49" charset="0"/>
              </a:rPr>
              <a:t>with(</a:t>
            </a:r>
            <a:r>
              <a:rPr lang="en-US" sz="2400" b="0">
                <a:solidFill>
                  <a:srgbClr val="A31515"/>
                </a:solidFill>
                <a:effectLst/>
                <a:latin typeface="Consolas" panose="020B0609020204030204" pitchFamily="49" charset="0"/>
              </a:rPr>
              <a:t>'success'</a:t>
            </a:r>
            <a:r>
              <a:rPr lang="en-US" sz="2400" b="0">
                <a:solidFill>
                  <a:srgbClr val="000000"/>
                </a:solidFill>
                <a:effectLst/>
                <a:latin typeface="Consolas" panose="020B0609020204030204" pitchFamily="49" charset="0"/>
              </a:rPr>
              <a:t>,</a:t>
            </a:r>
            <a:r>
              <a:rPr lang="en-US" sz="2400" b="0">
                <a:solidFill>
                  <a:srgbClr val="A31515"/>
                </a:solidFill>
                <a:effectLst/>
                <a:latin typeface="Consolas" panose="020B0609020204030204" pitchFamily="49" charset="0"/>
              </a:rPr>
              <a:t>'Data Berhasil Disimpan'</a:t>
            </a:r>
            <a:r>
              <a:rPr lang="en-US" sz="2400" b="0">
                <a:solidFill>
                  <a:srgbClr val="000000"/>
                </a:solidFill>
                <a:effectLst/>
                <a:latin typeface="Consolas" panose="020B0609020204030204" pitchFamily="49" charset="0"/>
              </a:rPr>
              <a:t>);</a:t>
            </a:r>
          </a:p>
          <a:p>
            <a:r>
              <a:rPr lang="en-US" sz="2400" b="0">
                <a:solidFill>
                  <a:srgbClr val="000000"/>
                </a:solidFill>
                <a:effectLst/>
                <a:latin typeface="Consolas" panose="020B0609020204030204" pitchFamily="49" charset="0"/>
              </a:rPr>
              <a:t>              </a:t>
            </a:r>
          </a:p>
          <a:p>
            <a:r>
              <a:rPr lang="en-US" sz="24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51865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trike="noStrike" spc="-1">
                <a:solidFill>
                  <a:srgbClr val="FFFFFF"/>
                </a:solidFill>
                <a:latin typeface="Arial"/>
                <a:ea typeface="DejaVu Sans"/>
              </a:rPr>
              <a:t>gawai</a:t>
            </a:r>
            <a:r>
              <a:rPr lang="id-ID" sz="4400" b="1" strike="noStrike" spc="-1">
                <a:solidFill>
                  <a:srgbClr val="FFFFFF"/>
                </a:solidFill>
                <a:latin typeface="Arial"/>
                <a:ea typeface="DejaVu Sans"/>
              </a:rPr>
              <a:t>Controller (show)</a:t>
            </a:r>
            <a:endParaRPr lang="id-ID" sz="4400" b="0" strike="noStrike" spc="-1">
              <a:latin typeface="Arial"/>
            </a:endParaRPr>
          </a:p>
        </p:txBody>
      </p:sp>
      <p:sp>
        <p:nvSpPr>
          <p:cNvPr id="3" name="TextBox 2">
            <a:extLst>
              <a:ext uri="{FF2B5EF4-FFF2-40B4-BE49-F238E27FC236}">
                <a16:creationId xmlns:a16="http://schemas.microsoft.com/office/drawing/2014/main" id="{F1D43583-EBAE-00E9-0AA1-56E8F4292E64}"/>
              </a:ext>
            </a:extLst>
          </p:cNvPr>
          <p:cNvSpPr txBox="1"/>
          <p:nvPr/>
        </p:nvSpPr>
        <p:spPr>
          <a:xfrm>
            <a:off x="600120" y="2664379"/>
            <a:ext cx="10797840" cy="1569660"/>
          </a:xfrm>
          <a:prstGeom prst="rect">
            <a:avLst/>
          </a:prstGeom>
          <a:noFill/>
        </p:spPr>
        <p:txBody>
          <a:bodyPr wrap="square">
            <a:spAutoFit/>
          </a:bodyPr>
          <a:lstStyle/>
          <a:p>
            <a:r>
              <a:rPr lang="en-US" sz="2400" b="0" i="1">
                <a:solidFill>
                  <a:srgbClr val="0991B6"/>
                </a:solidFill>
                <a:effectLst/>
                <a:latin typeface="Consolas" panose="020B0609020204030204" pitchFamily="49" charset="0"/>
              </a:rPr>
              <a:t>public</a:t>
            </a:r>
            <a:r>
              <a:rPr lang="en-US" sz="2400" b="0">
                <a:solidFill>
                  <a:srgbClr val="236EBF"/>
                </a:solidFill>
                <a:effectLst/>
                <a:latin typeface="Consolas" panose="020B0609020204030204" pitchFamily="49" charset="0"/>
              </a:rPr>
              <a:t> </a:t>
            </a:r>
            <a:r>
              <a:rPr lang="en-US" sz="2400" b="0" i="1">
                <a:solidFill>
                  <a:srgbClr val="0991B6"/>
                </a:solidFill>
                <a:effectLst/>
                <a:latin typeface="Consolas" panose="020B0609020204030204" pitchFamily="49" charset="0"/>
              </a:rPr>
              <a:t>function</a:t>
            </a:r>
            <a:r>
              <a:rPr lang="en-US" sz="2400" b="0">
                <a:solidFill>
                  <a:srgbClr val="236EBF"/>
                </a:solidFill>
                <a:effectLst/>
                <a:latin typeface="Consolas" panose="020B0609020204030204" pitchFamily="49" charset="0"/>
              </a:rPr>
              <a:t> </a:t>
            </a:r>
            <a:r>
              <a:rPr lang="en-US" sz="2400" b="0" i="1">
                <a:solidFill>
                  <a:srgbClr val="B1108E"/>
                </a:solidFill>
                <a:effectLst/>
                <a:latin typeface="Consolas" panose="020B0609020204030204" pitchFamily="49" charset="0"/>
              </a:rPr>
              <a:t>show</a:t>
            </a:r>
            <a:r>
              <a:rPr lang="en-US" sz="2400" b="0">
                <a:solidFill>
                  <a:srgbClr val="236EBF"/>
                </a:solidFill>
                <a:effectLst/>
                <a:latin typeface="Consolas" panose="020B0609020204030204" pitchFamily="49" charset="0"/>
              </a:rPr>
              <a:t>(</a:t>
            </a:r>
            <a:r>
              <a:rPr lang="en-US" sz="2400" b="0" i="1">
                <a:solidFill>
                  <a:srgbClr val="2F86D2"/>
                </a:solidFill>
                <a:effectLst/>
                <a:latin typeface="Consolas" panose="020B0609020204030204" pitchFamily="49" charset="0"/>
              </a:rPr>
              <a:t>$id</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i="1">
                <a:solidFill>
                  <a:srgbClr val="2F86D2"/>
                </a:solidFill>
                <a:effectLst/>
                <a:latin typeface="Consolas" panose="020B0609020204030204" pitchFamily="49" charset="0"/>
              </a:rPr>
              <a:t>$peg</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a:solidFill>
                  <a:srgbClr val="DC3EB7"/>
                </a:solidFill>
                <a:effectLst/>
                <a:latin typeface="Consolas" panose="020B0609020204030204" pitchFamily="49" charset="0"/>
              </a:rPr>
              <a:t>Pegawai</a:t>
            </a:r>
            <a:r>
              <a:rPr lang="en-US" sz="2400" b="0" i="1">
                <a:solidFill>
                  <a:srgbClr val="7B30D0"/>
                </a:solidFill>
                <a:effectLst/>
                <a:latin typeface="Consolas" panose="020B0609020204030204" pitchFamily="49" charset="0"/>
              </a:rPr>
              <a:t>::</a:t>
            </a:r>
            <a:r>
              <a:rPr lang="en-US" sz="2400" b="0" i="1">
                <a:solidFill>
                  <a:srgbClr val="B1108E"/>
                </a:solidFill>
                <a:effectLst/>
                <a:latin typeface="Consolas" panose="020B0609020204030204" pitchFamily="49" charset="0"/>
              </a:rPr>
              <a:t>find</a:t>
            </a:r>
            <a:r>
              <a:rPr lang="en-US" sz="2400" b="0">
                <a:solidFill>
                  <a:srgbClr val="236EBF"/>
                </a:solidFill>
                <a:effectLst/>
                <a:latin typeface="Consolas" panose="020B0609020204030204" pitchFamily="49" charset="0"/>
              </a:rPr>
              <a:t>(</a:t>
            </a:r>
            <a:r>
              <a:rPr lang="en-US" sz="2400" b="0" i="1">
                <a:solidFill>
                  <a:srgbClr val="2F86D2"/>
                </a:solidFill>
                <a:effectLst/>
                <a:latin typeface="Consolas" panose="020B0609020204030204" pitchFamily="49" charset="0"/>
              </a:rPr>
              <a:t>$id</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i="1">
                <a:solidFill>
                  <a:srgbClr val="0991B6"/>
                </a:solidFill>
                <a:effectLst/>
                <a:latin typeface="Consolas" panose="020B0609020204030204" pitchFamily="49" charset="0"/>
              </a:rPr>
              <a:t>return</a:t>
            </a:r>
            <a:r>
              <a:rPr lang="en-US" sz="2400" b="0">
                <a:solidFill>
                  <a:srgbClr val="236EBF"/>
                </a:solidFill>
                <a:effectLst/>
                <a:latin typeface="Consolas" panose="020B0609020204030204" pitchFamily="49" charset="0"/>
              </a:rPr>
              <a:t> </a:t>
            </a:r>
            <a:r>
              <a:rPr lang="en-US" sz="2400" b="0" i="1">
                <a:solidFill>
                  <a:srgbClr val="B1108E"/>
                </a:solidFill>
                <a:effectLst/>
                <a:latin typeface="Consolas" panose="020B0609020204030204" pitchFamily="49" charset="0"/>
              </a:rPr>
              <a:t>view</a:t>
            </a:r>
            <a:r>
              <a:rPr lang="en-US" sz="2400" b="0">
                <a:solidFill>
                  <a:srgbClr val="236EBF"/>
                </a:solidFill>
                <a:effectLst/>
                <a:latin typeface="Consolas" panose="020B0609020204030204" pitchFamily="49" charset="0"/>
              </a:rPr>
              <a:t>(</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pegawai.detail</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a:solidFill>
                  <a:srgbClr val="08134A"/>
                </a:solidFill>
                <a:effectLst/>
                <a:latin typeface="Consolas" panose="020B0609020204030204" pitchFamily="49" charset="0"/>
              </a:rPr>
              <a:t>compact</a:t>
            </a:r>
            <a:r>
              <a:rPr lang="en-US" sz="2400" b="0">
                <a:solidFill>
                  <a:srgbClr val="236EBF"/>
                </a:solidFill>
                <a:effectLst/>
                <a:latin typeface="Consolas" panose="020B0609020204030204" pitchFamily="49" charset="0"/>
              </a:rPr>
              <a:t>(</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peg</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trike="noStrike" spc="-1">
                <a:solidFill>
                  <a:srgbClr val="FFFFFF"/>
                </a:solidFill>
                <a:latin typeface="Arial"/>
                <a:ea typeface="DejaVu Sans"/>
              </a:rPr>
              <a:t>gawai</a:t>
            </a:r>
            <a:r>
              <a:rPr lang="id-ID" sz="4400" b="1" strike="noStrike" spc="-1">
                <a:solidFill>
                  <a:srgbClr val="FFFFFF"/>
                </a:solidFill>
                <a:latin typeface="Arial"/>
                <a:ea typeface="DejaVu Sans"/>
              </a:rPr>
              <a:t>Controller (edit)</a:t>
            </a:r>
            <a:endParaRPr lang="id-ID" sz="4400" b="0" strike="noStrike" spc="-1">
              <a:latin typeface="Arial"/>
            </a:endParaRPr>
          </a:p>
        </p:txBody>
      </p:sp>
      <p:sp>
        <p:nvSpPr>
          <p:cNvPr id="3" name="TextBox 2">
            <a:extLst>
              <a:ext uri="{FF2B5EF4-FFF2-40B4-BE49-F238E27FC236}">
                <a16:creationId xmlns:a16="http://schemas.microsoft.com/office/drawing/2014/main" id="{BB0C68E2-F233-2A6B-BBF1-519164E35030}"/>
              </a:ext>
            </a:extLst>
          </p:cNvPr>
          <p:cNvSpPr txBox="1"/>
          <p:nvPr/>
        </p:nvSpPr>
        <p:spPr>
          <a:xfrm>
            <a:off x="406689" y="2210177"/>
            <a:ext cx="10797840" cy="1569660"/>
          </a:xfrm>
          <a:prstGeom prst="rect">
            <a:avLst/>
          </a:prstGeom>
          <a:noFill/>
        </p:spPr>
        <p:txBody>
          <a:bodyPr wrap="square">
            <a:spAutoFit/>
          </a:bodyPr>
          <a:lstStyle/>
          <a:p>
            <a:r>
              <a:rPr lang="en-US" sz="2400" b="0" i="1">
                <a:solidFill>
                  <a:srgbClr val="0991B6"/>
                </a:solidFill>
                <a:effectLst/>
                <a:latin typeface="Consolas" panose="020B0609020204030204" pitchFamily="49" charset="0"/>
              </a:rPr>
              <a:t>public</a:t>
            </a:r>
            <a:r>
              <a:rPr lang="en-US" sz="2400" b="0">
                <a:solidFill>
                  <a:srgbClr val="236EBF"/>
                </a:solidFill>
                <a:effectLst/>
                <a:latin typeface="Consolas" panose="020B0609020204030204" pitchFamily="49" charset="0"/>
              </a:rPr>
              <a:t> </a:t>
            </a:r>
            <a:r>
              <a:rPr lang="en-US" sz="2400" b="0" i="1">
                <a:solidFill>
                  <a:srgbClr val="0991B6"/>
                </a:solidFill>
                <a:effectLst/>
                <a:latin typeface="Consolas" panose="020B0609020204030204" pitchFamily="49" charset="0"/>
              </a:rPr>
              <a:t>function</a:t>
            </a:r>
            <a:r>
              <a:rPr lang="en-US" sz="2400" b="0">
                <a:solidFill>
                  <a:srgbClr val="236EBF"/>
                </a:solidFill>
                <a:effectLst/>
                <a:latin typeface="Consolas" panose="020B0609020204030204" pitchFamily="49" charset="0"/>
              </a:rPr>
              <a:t> </a:t>
            </a:r>
            <a:r>
              <a:rPr lang="en-US" sz="2400" b="0" i="1">
                <a:solidFill>
                  <a:srgbClr val="B1108E"/>
                </a:solidFill>
                <a:effectLst/>
                <a:latin typeface="Consolas" panose="020B0609020204030204" pitchFamily="49" charset="0"/>
              </a:rPr>
              <a:t>edit</a:t>
            </a:r>
            <a:r>
              <a:rPr lang="en-US" sz="2400" b="0">
                <a:solidFill>
                  <a:srgbClr val="236EBF"/>
                </a:solidFill>
                <a:effectLst/>
                <a:latin typeface="Consolas" panose="020B0609020204030204" pitchFamily="49" charset="0"/>
              </a:rPr>
              <a:t>(</a:t>
            </a:r>
            <a:r>
              <a:rPr lang="en-US" sz="2400" b="0" i="1">
                <a:solidFill>
                  <a:srgbClr val="2F86D2"/>
                </a:solidFill>
                <a:effectLst/>
                <a:latin typeface="Consolas" panose="020B0609020204030204" pitchFamily="49" charset="0"/>
              </a:rPr>
              <a:t>$id</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i="1">
                <a:solidFill>
                  <a:srgbClr val="2F86D2"/>
                </a:solidFill>
                <a:effectLst/>
                <a:latin typeface="Consolas" panose="020B0609020204030204" pitchFamily="49" charset="0"/>
              </a:rPr>
              <a:t>$peg</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a:solidFill>
                  <a:srgbClr val="DC3EB7"/>
                </a:solidFill>
                <a:effectLst/>
                <a:latin typeface="Consolas" panose="020B0609020204030204" pitchFamily="49" charset="0"/>
              </a:rPr>
              <a:t>Pegawai</a:t>
            </a:r>
            <a:r>
              <a:rPr lang="en-US" sz="2400" b="0" i="1">
                <a:solidFill>
                  <a:srgbClr val="7B30D0"/>
                </a:solidFill>
                <a:effectLst/>
                <a:latin typeface="Consolas" panose="020B0609020204030204" pitchFamily="49" charset="0"/>
              </a:rPr>
              <a:t>::</a:t>
            </a:r>
            <a:r>
              <a:rPr lang="en-US" sz="2400" b="0" i="1">
                <a:solidFill>
                  <a:srgbClr val="B1108E"/>
                </a:solidFill>
                <a:effectLst/>
                <a:latin typeface="Consolas" panose="020B0609020204030204" pitchFamily="49" charset="0"/>
              </a:rPr>
              <a:t>find</a:t>
            </a:r>
            <a:r>
              <a:rPr lang="en-US" sz="2400" b="0">
                <a:solidFill>
                  <a:srgbClr val="236EBF"/>
                </a:solidFill>
                <a:effectLst/>
                <a:latin typeface="Consolas" panose="020B0609020204030204" pitchFamily="49" charset="0"/>
              </a:rPr>
              <a:t>(</a:t>
            </a:r>
            <a:r>
              <a:rPr lang="en-US" sz="2400" b="0" i="1">
                <a:solidFill>
                  <a:srgbClr val="2F86D2"/>
                </a:solidFill>
                <a:effectLst/>
                <a:latin typeface="Consolas" panose="020B0609020204030204" pitchFamily="49" charset="0"/>
              </a:rPr>
              <a:t>$id</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i="1">
                <a:solidFill>
                  <a:srgbClr val="0991B6"/>
                </a:solidFill>
                <a:effectLst/>
                <a:latin typeface="Consolas" panose="020B0609020204030204" pitchFamily="49" charset="0"/>
              </a:rPr>
              <a:t>return</a:t>
            </a:r>
            <a:r>
              <a:rPr lang="en-US" sz="2400" b="0">
                <a:solidFill>
                  <a:srgbClr val="236EBF"/>
                </a:solidFill>
                <a:effectLst/>
                <a:latin typeface="Consolas" panose="020B0609020204030204" pitchFamily="49" charset="0"/>
              </a:rPr>
              <a:t> </a:t>
            </a:r>
            <a:r>
              <a:rPr lang="en-US" sz="2400" b="0" i="1">
                <a:solidFill>
                  <a:srgbClr val="B1108E"/>
                </a:solidFill>
                <a:effectLst/>
                <a:latin typeface="Consolas" panose="020B0609020204030204" pitchFamily="49" charset="0"/>
              </a:rPr>
              <a:t>view</a:t>
            </a:r>
            <a:r>
              <a:rPr lang="en-US" sz="2400" b="0">
                <a:solidFill>
                  <a:srgbClr val="236EBF"/>
                </a:solidFill>
                <a:effectLst/>
                <a:latin typeface="Consolas" panose="020B0609020204030204" pitchFamily="49" charset="0"/>
              </a:rPr>
              <a:t>(</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pegawai.form_edit</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a:solidFill>
                  <a:srgbClr val="08134A"/>
                </a:solidFill>
                <a:effectLst/>
                <a:latin typeface="Consolas" panose="020B0609020204030204" pitchFamily="49" charset="0"/>
              </a:rPr>
              <a:t>compact</a:t>
            </a:r>
            <a:r>
              <a:rPr lang="en-US" sz="2400" b="0">
                <a:solidFill>
                  <a:srgbClr val="236EBF"/>
                </a:solidFill>
                <a:effectLst/>
                <a:latin typeface="Consolas" panose="020B0609020204030204" pitchFamily="49" charset="0"/>
              </a:rPr>
              <a:t>(</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peg</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pc="-1">
                <a:solidFill>
                  <a:srgbClr val="FFFFFF"/>
                </a:solidFill>
                <a:latin typeface="Arial"/>
                <a:ea typeface="DejaVu Sans"/>
              </a:rPr>
              <a:t>gawai</a:t>
            </a:r>
            <a:r>
              <a:rPr lang="id-ID" sz="4400" b="1" strike="noStrike" spc="-1">
                <a:solidFill>
                  <a:srgbClr val="FFFFFF"/>
                </a:solidFill>
                <a:latin typeface="Arial"/>
                <a:ea typeface="DejaVu Sans"/>
              </a:rPr>
              <a:t>Controller (update)</a:t>
            </a:r>
            <a:r>
              <a:rPr lang="en-US" sz="4400" b="1" strike="noStrike" spc="-1">
                <a:solidFill>
                  <a:srgbClr val="FFFFFF"/>
                </a:solidFill>
                <a:latin typeface="Arial"/>
                <a:ea typeface="DejaVu Sans"/>
              </a:rPr>
              <a:t> - 1</a:t>
            </a:r>
            <a:endParaRPr lang="id-ID" sz="4400" b="0" strike="noStrike" spc="-1">
              <a:latin typeface="Arial"/>
            </a:endParaRPr>
          </a:p>
        </p:txBody>
      </p:sp>
      <p:sp>
        <p:nvSpPr>
          <p:cNvPr id="3" name="TextBox 2">
            <a:extLst>
              <a:ext uri="{FF2B5EF4-FFF2-40B4-BE49-F238E27FC236}">
                <a16:creationId xmlns:a16="http://schemas.microsoft.com/office/drawing/2014/main" id="{C828A8E9-35C5-BE3A-07AA-5C532FDEB840}"/>
              </a:ext>
            </a:extLst>
          </p:cNvPr>
          <p:cNvSpPr txBox="1"/>
          <p:nvPr/>
        </p:nvSpPr>
        <p:spPr>
          <a:xfrm>
            <a:off x="600120" y="1934033"/>
            <a:ext cx="10797840" cy="4524315"/>
          </a:xfrm>
          <a:prstGeom prst="rect">
            <a:avLst/>
          </a:prstGeom>
          <a:noFill/>
        </p:spPr>
        <p:txBody>
          <a:bodyPr wrap="square">
            <a:spAutoFit/>
          </a:bodyPr>
          <a:lstStyle/>
          <a:p>
            <a:r>
              <a:rPr lang="en-US" sz="2400" b="0">
                <a:solidFill>
                  <a:srgbClr val="236EBF"/>
                </a:solidFill>
                <a:effectLst/>
                <a:latin typeface="Consolas" panose="020B0609020204030204" pitchFamily="49" charset="0"/>
              </a:rPr>
              <a:t> </a:t>
            </a:r>
            <a:r>
              <a:rPr lang="en-US" sz="2400" b="0" i="1">
                <a:solidFill>
                  <a:srgbClr val="0991B6"/>
                </a:solidFill>
                <a:effectLst/>
                <a:latin typeface="Consolas" panose="020B0609020204030204" pitchFamily="49" charset="0"/>
              </a:rPr>
              <a:t>public</a:t>
            </a:r>
            <a:r>
              <a:rPr lang="en-US" sz="2400" b="0">
                <a:solidFill>
                  <a:srgbClr val="236EBF"/>
                </a:solidFill>
                <a:effectLst/>
                <a:latin typeface="Consolas" panose="020B0609020204030204" pitchFamily="49" charset="0"/>
              </a:rPr>
              <a:t> </a:t>
            </a:r>
            <a:r>
              <a:rPr lang="en-US" sz="2400" b="0" i="1">
                <a:solidFill>
                  <a:srgbClr val="0991B6"/>
                </a:solidFill>
                <a:effectLst/>
                <a:latin typeface="Consolas" panose="020B0609020204030204" pitchFamily="49" charset="0"/>
              </a:rPr>
              <a:t>function</a:t>
            </a:r>
            <a:r>
              <a:rPr lang="en-US" sz="2400" b="0">
                <a:solidFill>
                  <a:srgbClr val="236EBF"/>
                </a:solidFill>
                <a:effectLst/>
                <a:latin typeface="Consolas" panose="020B0609020204030204" pitchFamily="49" charset="0"/>
              </a:rPr>
              <a:t> </a:t>
            </a:r>
            <a:r>
              <a:rPr lang="en-US" sz="2400" b="0" i="1">
                <a:solidFill>
                  <a:srgbClr val="B1108E"/>
                </a:solidFill>
                <a:effectLst/>
                <a:latin typeface="Consolas" panose="020B0609020204030204" pitchFamily="49" charset="0"/>
              </a:rPr>
              <a:t>update</a:t>
            </a:r>
            <a:r>
              <a:rPr lang="en-US" sz="2400" b="0">
                <a:solidFill>
                  <a:srgbClr val="236EBF"/>
                </a:solidFill>
                <a:effectLst/>
                <a:latin typeface="Consolas" panose="020B0609020204030204" pitchFamily="49" charset="0"/>
              </a:rPr>
              <a:t>(</a:t>
            </a:r>
            <a:r>
              <a:rPr lang="en-US" sz="2400" b="0">
                <a:solidFill>
                  <a:srgbClr val="DC3EB7"/>
                </a:solidFill>
                <a:effectLst/>
                <a:latin typeface="Consolas" panose="020B0609020204030204" pitchFamily="49" charset="0"/>
              </a:rPr>
              <a:t>Request</a:t>
            </a:r>
            <a:r>
              <a:rPr lang="en-US" sz="2400" b="0">
                <a:solidFill>
                  <a:srgbClr val="236EBF"/>
                </a:solidFill>
                <a:effectLst/>
                <a:latin typeface="Consolas" panose="020B0609020204030204" pitchFamily="49" charset="0"/>
              </a:rPr>
              <a:t> </a:t>
            </a:r>
            <a:r>
              <a:rPr lang="en-US" sz="2400" b="0" i="1">
                <a:solidFill>
                  <a:srgbClr val="2F86D2"/>
                </a:solidFill>
                <a:effectLst/>
                <a:latin typeface="Consolas" panose="020B0609020204030204" pitchFamily="49" charset="0"/>
              </a:rPr>
              <a:t>$request</a:t>
            </a:r>
            <a:r>
              <a:rPr lang="en-US" sz="2400" b="0">
                <a:solidFill>
                  <a:srgbClr val="236EBF"/>
                </a:solidFill>
                <a:effectLst/>
                <a:latin typeface="Consolas" panose="020B0609020204030204" pitchFamily="49" charset="0"/>
              </a:rPr>
              <a:t>, </a:t>
            </a:r>
            <a:r>
              <a:rPr lang="en-US" sz="2400" b="0" i="1">
                <a:solidFill>
                  <a:srgbClr val="2F86D2"/>
                </a:solidFill>
                <a:effectLst/>
                <a:latin typeface="Consolas" panose="020B0609020204030204" pitchFamily="49" charset="0"/>
              </a:rPr>
              <a:t>$id</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i="1">
                <a:solidFill>
                  <a:srgbClr val="357B42"/>
                </a:solidFill>
                <a:effectLst/>
                <a:latin typeface="Consolas" panose="020B0609020204030204" pitchFamily="49" charset="0"/>
              </a:rPr>
              <a:t>//proses validasi data </a:t>
            </a:r>
            <a:endParaRPr lang="en-US" sz="2400" b="0">
              <a:solidFill>
                <a:srgbClr val="236EBF"/>
              </a:solidFill>
              <a:effectLst/>
              <a:latin typeface="Consolas" panose="020B0609020204030204" pitchFamily="49" charset="0"/>
            </a:endParaRPr>
          </a:p>
          <a:p>
            <a:r>
              <a:rPr lang="en-US" sz="2400" b="0">
                <a:solidFill>
                  <a:srgbClr val="236EBF"/>
                </a:solidFill>
                <a:effectLst/>
                <a:latin typeface="Consolas" panose="020B0609020204030204" pitchFamily="49" charset="0"/>
              </a:rPr>
              <a:t>        </a:t>
            </a:r>
            <a:r>
              <a:rPr lang="en-US" sz="2400" b="0" i="1">
                <a:solidFill>
                  <a:srgbClr val="2F86D2"/>
                </a:solidFill>
                <a:effectLst/>
                <a:latin typeface="Consolas" panose="020B0609020204030204" pitchFamily="49" charset="0"/>
              </a:rPr>
              <a:t>$request</a:t>
            </a:r>
            <a:r>
              <a:rPr lang="en-US" sz="2400" b="0" i="1">
                <a:solidFill>
                  <a:srgbClr val="7B30D0"/>
                </a:solidFill>
                <a:effectLst/>
                <a:latin typeface="Consolas" panose="020B0609020204030204" pitchFamily="49" charset="0"/>
              </a:rPr>
              <a:t>-&gt;</a:t>
            </a:r>
            <a:r>
              <a:rPr lang="en-US" sz="2400" b="0" i="1">
                <a:solidFill>
                  <a:srgbClr val="B1108E"/>
                </a:solidFill>
                <a:effectLst/>
                <a:latin typeface="Consolas" panose="020B0609020204030204" pitchFamily="49" charset="0"/>
              </a:rPr>
              <a:t>validate</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nip</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required|max:3</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nama</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required|max:30</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gender</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required</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jabatan</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required|numeric</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divisi</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required|numeric</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alamat</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string|min:10</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foto</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p>
          <a:p>
            <a:r>
              <a:rPr lang="en-US" sz="2400" i="1">
                <a:solidFill>
                  <a:srgbClr val="7B30D0"/>
                </a:solidFill>
                <a:latin typeface="Consolas" panose="020B0609020204030204" pitchFamily="49" charset="0"/>
              </a:rPr>
              <a:t>		</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image|mimes:jpeg,png,jpg,gif,svg|max:2048</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pc="-1">
                <a:solidFill>
                  <a:srgbClr val="FFFFFF"/>
                </a:solidFill>
                <a:latin typeface="Arial"/>
                <a:ea typeface="DejaVu Sans"/>
              </a:rPr>
              <a:t>gawai</a:t>
            </a:r>
            <a:r>
              <a:rPr lang="id-ID" sz="4400" b="1" strike="noStrike" spc="-1">
                <a:solidFill>
                  <a:srgbClr val="FFFFFF"/>
                </a:solidFill>
                <a:latin typeface="Arial"/>
                <a:ea typeface="DejaVu Sans"/>
              </a:rPr>
              <a:t>Controller (update)</a:t>
            </a:r>
            <a:r>
              <a:rPr lang="en-US" sz="4400" b="1" strike="noStrike" spc="-1">
                <a:solidFill>
                  <a:srgbClr val="FFFFFF"/>
                </a:solidFill>
                <a:latin typeface="Arial"/>
                <a:ea typeface="DejaVu Sans"/>
              </a:rPr>
              <a:t> - 2</a:t>
            </a:r>
            <a:endParaRPr lang="id-ID" sz="4400" b="0" strike="noStrike" spc="-1">
              <a:latin typeface="Arial"/>
            </a:endParaRPr>
          </a:p>
        </p:txBody>
      </p:sp>
      <p:sp>
        <p:nvSpPr>
          <p:cNvPr id="4" name="TextBox 3">
            <a:extLst>
              <a:ext uri="{FF2B5EF4-FFF2-40B4-BE49-F238E27FC236}">
                <a16:creationId xmlns:a16="http://schemas.microsoft.com/office/drawing/2014/main" id="{C8FBFAA8-0239-5ACC-72E1-12FE91BF9CF8}"/>
              </a:ext>
            </a:extLst>
          </p:cNvPr>
          <p:cNvSpPr txBox="1"/>
          <p:nvPr/>
        </p:nvSpPr>
        <p:spPr>
          <a:xfrm>
            <a:off x="465991" y="2046238"/>
            <a:ext cx="11157439" cy="2677656"/>
          </a:xfrm>
          <a:prstGeom prst="rect">
            <a:avLst/>
          </a:prstGeom>
          <a:noFill/>
        </p:spPr>
        <p:txBody>
          <a:bodyPr wrap="square">
            <a:spAutoFit/>
          </a:bodyPr>
          <a:lstStyle/>
          <a:p>
            <a:r>
              <a:rPr lang="en-US" sz="2400" b="0" i="1">
                <a:solidFill>
                  <a:srgbClr val="357B42"/>
                </a:solidFill>
                <a:effectLst/>
                <a:latin typeface="Consolas" panose="020B0609020204030204" pitchFamily="49" charset="0"/>
              </a:rPr>
              <a:t>//--------ambil nama file foto lama untuk diubah----------</a:t>
            </a:r>
            <a:endParaRPr lang="en-US" sz="2400" b="0">
              <a:solidFill>
                <a:srgbClr val="236EBF"/>
              </a:solidFill>
              <a:effectLst/>
              <a:latin typeface="Consolas" panose="020B0609020204030204" pitchFamily="49" charset="0"/>
            </a:endParaRPr>
          </a:p>
          <a:p>
            <a:r>
              <a:rPr lang="en-US" sz="2400" b="0" i="1">
                <a:solidFill>
                  <a:srgbClr val="2F86D2"/>
                </a:solidFill>
                <a:effectLst/>
                <a:latin typeface="Consolas" panose="020B0609020204030204" pitchFamily="49" charset="0"/>
              </a:rPr>
              <a:t>$foto</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a:solidFill>
                  <a:srgbClr val="DC3EB7"/>
                </a:solidFill>
                <a:effectLst/>
                <a:latin typeface="Consolas" panose="020B0609020204030204" pitchFamily="49" charset="0"/>
              </a:rPr>
              <a:t>DB</a:t>
            </a:r>
            <a:r>
              <a:rPr lang="en-US" sz="2400" b="0" i="1">
                <a:solidFill>
                  <a:srgbClr val="7B30D0"/>
                </a:solidFill>
                <a:effectLst/>
                <a:latin typeface="Consolas" panose="020B0609020204030204" pitchFamily="49" charset="0"/>
              </a:rPr>
              <a:t>::</a:t>
            </a:r>
            <a:r>
              <a:rPr lang="en-US" sz="2400" b="0" i="1">
                <a:solidFill>
                  <a:srgbClr val="B1108E"/>
                </a:solidFill>
                <a:effectLst/>
                <a:latin typeface="Consolas" panose="020B0609020204030204" pitchFamily="49" charset="0"/>
              </a:rPr>
              <a:t>table</a:t>
            </a:r>
            <a:r>
              <a:rPr lang="en-US" sz="2400" b="0">
                <a:solidFill>
                  <a:srgbClr val="236EBF"/>
                </a:solidFill>
                <a:effectLst/>
                <a:latin typeface="Consolas" panose="020B0609020204030204" pitchFamily="49" charset="0"/>
              </a:rPr>
              <a:t>(</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pegawai</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r>
              <a:rPr lang="en-US" sz="2400" b="0" i="1">
                <a:solidFill>
                  <a:srgbClr val="7B30D0"/>
                </a:solidFill>
                <a:effectLst/>
                <a:latin typeface="Consolas" panose="020B0609020204030204" pitchFamily="49" charset="0"/>
              </a:rPr>
              <a:t>-&gt;</a:t>
            </a:r>
            <a:r>
              <a:rPr lang="en-US" sz="2400" b="0" i="1">
                <a:solidFill>
                  <a:srgbClr val="B1108E"/>
                </a:solidFill>
                <a:effectLst/>
                <a:latin typeface="Consolas" panose="020B0609020204030204" pitchFamily="49" charset="0"/>
              </a:rPr>
              <a:t>select</a:t>
            </a:r>
            <a:r>
              <a:rPr lang="en-US" sz="2400" b="0">
                <a:solidFill>
                  <a:srgbClr val="236EBF"/>
                </a:solidFill>
                <a:effectLst/>
                <a:latin typeface="Consolas" panose="020B0609020204030204" pitchFamily="49" charset="0"/>
              </a:rPr>
              <a:t>(</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foto</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r>
              <a:rPr lang="en-US" sz="2400" b="0" i="1">
                <a:solidFill>
                  <a:srgbClr val="7B30D0"/>
                </a:solidFill>
                <a:effectLst/>
                <a:latin typeface="Consolas" panose="020B0609020204030204" pitchFamily="49" charset="0"/>
              </a:rPr>
              <a:t>-&gt;</a:t>
            </a:r>
          </a:p>
          <a:p>
            <a:r>
              <a:rPr lang="en-US" sz="2400" i="1">
                <a:solidFill>
                  <a:srgbClr val="7B30D0"/>
                </a:solidFill>
                <a:latin typeface="Consolas" panose="020B0609020204030204" pitchFamily="49" charset="0"/>
              </a:rPr>
              <a:t>						</a:t>
            </a:r>
            <a:r>
              <a:rPr lang="en-US" sz="2400" b="0" i="1">
                <a:solidFill>
                  <a:srgbClr val="B1108E"/>
                </a:solidFill>
                <a:effectLst/>
                <a:latin typeface="Consolas" panose="020B0609020204030204" pitchFamily="49" charset="0"/>
              </a:rPr>
              <a:t>where</a:t>
            </a:r>
            <a:r>
              <a:rPr lang="en-US" sz="2400" b="0">
                <a:solidFill>
                  <a:srgbClr val="236EBF"/>
                </a:solidFill>
                <a:effectLst/>
                <a:latin typeface="Consolas" panose="020B0609020204030204" pitchFamily="49" charset="0"/>
              </a:rPr>
              <a:t>(</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id</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r>
              <a:rPr lang="en-US" sz="2400" b="0" i="1">
                <a:solidFill>
                  <a:srgbClr val="2F86D2"/>
                </a:solidFill>
                <a:effectLst/>
                <a:latin typeface="Consolas" panose="020B0609020204030204" pitchFamily="49" charset="0"/>
              </a:rPr>
              <a:t>$id</a:t>
            </a:r>
            <a:r>
              <a:rPr lang="en-US" sz="2400" b="0">
                <a:solidFill>
                  <a:srgbClr val="236EBF"/>
                </a:solidFill>
                <a:effectLst/>
                <a:latin typeface="Consolas" panose="020B0609020204030204" pitchFamily="49" charset="0"/>
              </a:rPr>
              <a:t>)</a:t>
            </a:r>
            <a:r>
              <a:rPr lang="en-US" sz="2400" b="0" i="1">
                <a:solidFill>
                  <a:srgbClr val="7B30D0"/>
                </a:solidFill>
                <a:effectLst/>
                <a:latin typeface="Consolas" panose="020B0609020204030204" pitchFamily="49" charset="0"/>
              </a:rPr>
              <a:t>-&gt;</a:t>
            </a:r>
            <a:r>
              <a:rPr lang="en-US" sz="2400" b="0" i="1">
                <a:solidFill>
                  <a:srgbClr val="B1108E"/>
                </a:solidFill>
                <a:effectLst/>
                <a:latin typeface="Consolas" panose="020B0609020204030204" pitchFamily="49" charset="0"/>
              </a:rPr>
              <a:t>get</a:t>
            </a:r>
            <a:r>
              <a:rPr lang="en-US" sz="2400" b="0">
                <a:solidFill>
                  <a:srgbClr val="236EBF"/>
                </a:solidFill>
                <a:effectLst/>
                <a:latin typeface="Consolas" panose="020B0609020204030204" pitchFamily="49" charset="0"/>
              </a:rPr>
              <a:t>();</a:t>
            </a:r>
          </a:p>
          <a:p>
            <a:r>
              <a:rPr lang="en-US" sz="2400" b="0" i="1">
                <a:solidFill>
                  <a:srgbClr val="357B42"/>
                </a:solidFill>
                <a:effectLst/>
                <a:latin typeface="Consolas" panose="020B0609020204030204" pitchFamily="49" charset="0"/>
              </a:rPr>
              <a:t>//dd($foto);</a:t>
            </a:r>
            <a:endParaRPr lang="en-US" sz="2400" b="0">
              <a:solidFill>
                <a:srgbClr val="236EBF"/>
              </a:solidFill>
              <a:effectLst/>
              <a:latin typeface="Consolas" panose="020B0609020204030204" pitchFamily="49" charset="0"/>
            </a:endParaRPr>
          </a:p>
          <a:p>
            <a:r>
              <a:rPr lang="en-US" sz="2400" b="0" i="1">
                <a:solidFill>
                  <a:srgbClr val="0991B6"/>
                </a:solidFill>
                <a:effectLst/>
                <a:latin typeface="Consolas" panose="020B0609020204030204" pitchFamily="49" charset="0"/>
              </a:rPr>
              <a:t>foreach</a:t>
            </a:r>
            <a:r>
              <a:rPr lang="en-US" sz="2400" b="0">
                <a:solidFill>
                  <a:srgbClr val="236EBF"/>
                </a:solidFill>
                <a:effectLst/>
                <a:latin typeface="Consolas" panose="020B0609020204030204" pitchFamily="49" charset="0"/>
              </a:rPr>
              <a:t>(</a:t>
            </a:r>
            <a:r>
              <a:rPr lang="en-US" sz="2400" b="0" i="1">
                <a:solidFill>
                  <a:srgbClr val="2F86D2"/>
                </a:solidFill>
                <a:effectLst/>
                <a:latin typeface="Consolas" panose="020B0609020204030204" pitchFamily="49" charset="0"/>
              </a:rPr>
              <a:t>$foto</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as</a:t>
            </a:r>
            <a:r>
              <a:rPr lang="en-US" sz="2400" b="0">
                <a:solidFill>
                  <a:srgbClr val="236EBF"/>
                </a:solidFill>
                <a:effectLst/>
                <a:latin typeface="Consolas" panose="020B0609020204030204" pitchFamily="49" charset="0"/>
              </a:rPr>
              <a:t> </a:t>
            </a:r>
            <a:r>
              <a:rPr lang="en-US" sz="2400" b="0" i="1">
                <a:solidFill>
                  <a:srgbClr val="2F86D2"/>
                </a:solidFill>
                <a:effectLst/>
                <a:latin typeface="Consolas" panose="020B0609020204030204" pitchFamily="49" charset="0"/>
              </a:rPr>
              <a:t>$f</a:t>
            </a:r>
            <a:r>
              <a:rPr lang="en-US" sz="2400" b="0">
                <a:solidFill>
                  <a:srgbClr val="236EBF"/>
                </a:solidFill>
                <a:effectLst/>
                <a:latin typeface="Consolas" panose="020B0609020204030204" pitchFamily="49" charset="0"/>
              </a:rPr>
              <a:t>){</a:t>
            </a:r>
          </a:p>
          <a:p>
            <a:r>
              <a:rPr lang="en-US" sz="2400" i="1">
                <a:solidFill>
                  <a:srgbClr val="236EBF"/>
                </a:solidFill>
                <a:latin typeface="Consolas" panose="020B0609020204030204" pitchFamily="49" charset="0"/>
              </a:rPr>
              <a:t>	</a:t>
            </a:r>
            <a:r>
              <a:rPr lang="en-US" sz="2400" b="0" i="1">
                <a:solidFill>
                  <a:srgbClr val="2F86D2"/>
                </a:solidFill>
                <a:effectLst/>
                <a:latin typeface="Consolas" panose="020B0609020204030204" pitchFamily="49" charset="0"/>
              </a:rPr>
              <a:t>$namaFile</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2F86D2"/>
                </a:solidFill>
                <a:effectLst/>
                <a:latin typeface="Consolas" panose="020B0609020204030204" pitchFamily="49" charset="0"/>
              </a:rPr>
              <a:t>$f</a:t>
            </a:r>
            <a:r>
              <a:rPr lang="en-US" sz="2400" b="0" i="1">
                <a:solidFill>
                  <a:srgbClr val="7B30D0"/>
                </a:solidFill>
                <a:effectLst/>
                <a:latin typeface="Consolas" panose="020B0609020204030204" pitchFamily="49" charset="0"/>
              </a:rPr>
              <a:t>-&gt;</a:t>
            </a:r>
            <a:r>
              <a:rPr lang="en-US" sz="2400" b="0" i="1">
                <a:solidFill>
                  <a:srgbClr val="7FDBCA"/>
                </a:solidFill>
                <a:effectLst/>
                <a:latin typeface="Consolas" panose="020B0609020204030204" pitchFamily="49" charset="0"/>
              </a:rPr>
              <a:t>foto</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a:t>
            </a:r>
          </a:p>
        </p:txBody>
      </p:sp>
    </p:spTree>
    <p:extLst>
      <p:ext uri="{BB962C8B-B14F-4D97-AF65-F5344CB8AC3E}">
        <p14:creationId xmlns:p14="http://schemas.microsoft.com/office/powerpoint/2010/main" val="3852076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pc="-1">
                <a:solidFill>
                  <a:srgbClr val="FFFFFF"/>
                </a:solidFill>
                <a:latin typeface="Arial"/>
                <a:ea typeface="DejaVu Sans"/>
              </a:rPr>
              <a:t>gawai</a:t>
            </a:r>
            <a:r>
              <a:rPr lang="id-ID" sz="4400" b="1" strike="noStrike" spc="-1">
                <a:solidFill>
                  <a:srgbClr val="FFFFFF"/>
                </a:solidFill>
                <a:latin typeface="Arial"/>
                <a:ea typeface="DejaVu Sans"/>
              </a:rPr>
              <a:t>Controller (update)</a:t>
            </a:r>
            <a:r>
              <a:rPr lang="en-US" sz="4400" b="1" strike="noStrike" spc="-1">
                <a:solidFill>
                  <a:srgbClr val="FFFFFF"/>
                </a:solidFill>
                <a:latin typeface="Arial"/>
                <a:ea typeface="DejaVu Sans"/>
              </a:rPr>
              <a:t> - 3</a:t>
            </a:r>
            <a:endParaRPr lang="id-ID" sz="4400" b="0" strike="noStrike" spc="-1">
              <a:latin typeface="Arial"/>
            </a:endParaRPr>
          </a:p>
        </p:txBody>
      </p:sp>
      <p:sp>
        <p:nvSpPr>
          <p:cNvPr id="3" name="TextBox 2">
            <a:extLst>
              <a:ext uri="{FF2B5EF4-FFF2-40B4-BE49-F238E27FC236}">
                <a16:creationId xmlns:a16="http://schemas.microsoft.com/office/drawing/2014/main" id="{9852F8FF-EE52-A0F9-AA70-8B79A53BD9DA}"/>
              </a:ext>
            </a:extLst>
          </p:cNvPr>
          <p:cNvSpPr txBox="1"/>
          <p:nvPr/>
        </p:nvSpPr>
        <p:spPr>
          <a:xfrm>
            <a:off x="600120" y="1806421"/>
            <a:ext cx="10797840" cy="3754874"/>
          </a:xfrm>
          <a:prstGeom prst="rect">
            <a:avLst/>
          </a:prstGeom>
          <a:noFill/>
        </p:spPr>
        <p:txBody>
          <a:bodyPr wrap="square">
            <a:spAutoFit/>
          </a:bodyPr>
          <a:lstStyle/>
          <a:p>
            <a:r>
              <a:rPr lang="en-US" sz="2000" b="0" i="1">
                <a:solidFill>
                  <a:srgbClr val="357B42"/>
                </a:solidFill>
                <a:effectLst/>
                <a:latin typeface="Consolas" panose="020B0609020204030204" pitchFamily="49" charset="0"/>
              </a:rPr>
              <a:t>//---------proses update upload foto-------------------</a:t>
            </a:r>
            <a:endParaRPr lang="en-US" sz="2000" b="0">
              <a:solidFill>
                <a:srgbClr val="236EBF"/>
              </a:solidFill>
              <a:effectLst/>
              <a:latin typeface="Consolas" panose="020B0609020204030204" pitchFamily="49" charset="0"/>
            </a:endParaRPr>
          </a:p>
          <a:p>
            <a:r>
              <a:rPr lang="en-US" sz="2000" b="0" i="1">
                <a:solidFill>
                  <a:srgbClr val="357B42"/>
                </a:solidFill>
                <a:effectLst/>
                <a:latin typeface="Consolas" panose="020B0609020204030204" pitchFamily="49" charset="0"/>
              </a:rPr>
              <a:t>//----------jika user ingin ganti foto---------</a:t>
            </a:r>
            <a:endParaRPr lang="en-US" sz="2000" b="0">
              <a:solidFill>
                <a:srgbClr val="236EBF"/>
              </a:solidFill>
              <a:effectLst/>
              <a:latin typeface="Consolas" panose="020B0609020204030204" pitchFamily="49" charset="0"/>
            </a:endParaRPr>
          </a:p>
          <a:p>
            <a:r>
              <a:rPr lang="en-US" sz="2000" b="0">
                <a:solidFill>
                  <a:srgbClr val="236EBF"/>
                </a:solidFill>
                <a:effectLst/>
                <a:latin typeface="Consolas" panose="020B0609020204030204" pitchFamily="49" charset="0"/>
              </a:rPr>
              <a:t>        </a:t>
            </a:r>
            <a:r>
              <a:rPr lang="en-US" sz="2000" b="0" i="1">
                <a:solidFill>
                  <a:srgbClr val="0991B6"/>
                </a:solidFill>
                <a:effectLst/>
                <a:latin typeface="Consolas" panose="020B0609020204030204" pitchFamily="49" charset="0"/>
              </a:rPr>
              <a:t>if</a:t>
            </a:r>
            <a:r>
              <a:rPr lang="en-US" sz="2000" b="0">
                <a:solidFill>
                  <a:srgbClr val="236EBF"/>
                </a:solidFill>
                <a:effectLst/>
                <a:latin typeface="Consolas" panose="020B0609020204030204" pitchFamily="49" charset="0"/>
              </a:rPr>
              <a:t>(</a:t>
            </a:r>
            <a:r>
              <a:rPr lang="en-US" sz="2000" b="0" i="1">
                <a:solidFill>
                  <a:srgbClr val="7B30D0"/>
                </a:solidFill>
                <a:effectLst/>
                <a:latin typeface="Consolas" panose="020B0609020204030204" pitchFamily="49" charset="0"/>
              </a:rPr>
              <a:t>!</a:t>
            </a:r>
            <a:r>
              <a:rPr lang="en-US" sz="2000" b="0">
                <a:solidFill>
                  <a:srgbClr val="08134A"/>
                </a:solidFill>
                <a:effectLst/>
                <a:latin typeface="Consolas" panose="020B0609020204030204" pitchFamily="49" charset="0"/>
              </a:rPr>
              <a:t>empty</a:t>
            </a:r>
            <a:r>
              <a:rPr lang="en-US" sz="2000" b="0">
                <a:solidFill>
                  <a:srgbClr val="236EBF"/>
                </a:solidFill>
                <a:effectLst/>
                <a:latin typeface="Consolas" panose="020B0609020204030204" pitchFamily="49" charset="0"/>
              </a:rPr>
              <a:t>(</a:t>
            </a:r>
            <a:r>
              <a:rPr lang="en-US" sz="2000" b="0" i="1">
                <a:solidFill>
                  <a:srgbClr val="2F86D2"/>
                </a:solidFill>
                <a:effectLst/>
                <a:latin typeface="Consolas" panose="020B0609020204030204" pitchFamily="49" charset="0"/>
              </a:rPr>
              <a:t>$request</a:t>
            </a:r>
            <a:r>
              <a:rPr lang="en-US" sz="2000" b="0" i="1">
                <a:solidFill>
                  <a:srgbClr val="7B30D0"/>
                </a:solidFill>
                <a:effectLst/>
                <a:latin typeface="Consolas" panose="020B0609020204030204" pitchFamily="49" charset="0"/>
              </a:rPr>
              <a:t>-&gt;</a:t>
            </a:r>
            <a:r>
              <a:rPr lang="en-US" sz="2000" b="0" i="1">
                <a:solidFill>
                  <a:srgbClr val="7FDBCA"/>
                </a:solidFill>
                <a:effectLst/>
                <a:latin typeface="Consolas" panose="020B0609020204030204" pitchFamily="49" charset="0"/>
              </a:rPr>
              <a:t>foto</a:t>
            </a:r>
            <a:r>
              <a:rPr lang="en-US" sz="2000" b="0">
                <a:solidFill>
                  <a:srgbClr val="236EBF"/>
                </a:solidFill>
                <a:effectLst/>
                <a:latin typeface="Consolas" panose="020B0609020204030204" pitchFamily="49" charset="0"/>
              </a:rPr>
              <a:t>)){</a:t>
            </a:r>
          </a:p>
          <a:p>
            <a:r>
              <a:rPr lang="en-US" sz="2000" b="0">
                <a:solidFill>
                  <a:srgbClr val="236EBF"/>
                </a:solidFill>
                <a:effectLst/>
                <a:latin typeface="Consolas" panose="020B0609020204030204" pitchFamily="49" charset="0"/>
              </a:rPr>
              <a:t>            </a:t>
            </a:r>
            <a:r>
              <a:rPr lang="en-US" sz="2000" b="0" i="1">
                <a:solidFill>
                  <a:srgbClr val="0991B6"/>
                </a:solidFill>
                <a:effectLst/>
                <a:latin typeface="Consolas" panose="020B0609020204030204" pitchFamily="49" charset="0"/>
              </a:rPr>
              <a:t>if</a:t>
            </a:r>
            <a:r>
              <a:rPr lang="en-US" sz="2000" b="0">
                <a:solidFill>
                  <a:srgbClr val="236EBF"/>
                </a:solidFill>
                <a:effectLst/>
                <a:latin typeface="Consolas" panose="020B0609020204030204" pitchFamily="49" charset="0"/>
              </a:rPr>
              <a:t>(</a:t>
            </a:r>
            <a:r>
              <a:rPr lang="en-US" sz="2000" b="0" i="1">
                <a:solidFill>
                  <a:srgbClr val="7B30D0"/>
                </a:solidFill>
                <a:effectLst/>
                <a:latin typeface="Consolas" panose="020B0609020204030204" pitchFamily="49" charset="0"/>
              </a:rPr>
              <a:t>!</a:t>
            </a:r>
            <a:r>
              <a:rPr lang="en-US" sz="2000" b="0">
                <a:solidFill>
                  <a:srgbClr val="08134A"/>
                </a:solidFill>
                <a:effectLst/>
                <a:latin typeface="Consolas" panose="020B0609020204030204" pitchFamily="49" charset="0"/>
              </a:rPr>
              <a:t>empty</a:t>
            </a:r>
            <a:r>
              <a:rPr lang="en-US" sz="2000" b="0">
                <a:solidFill>
                  <a:srgbClr val="236EBF"/>
                </a:solidFill>
                <a:effectLst/>
                <a:latin typeface="Consolas" panose="020B0609020204030204" pitchFamily="49" charset="0"/>
              </a:rPr>
              <a:t>(</a:t>
            </a:r>
            <a:r>
              <a:rPr lang="en-US" sz="2000" b="0" i="1">
                <a:solidFill>
                  <a:srgbClr val="2F86D2"/>
                </a:solidFill>
                <a:effectLst/>
                <a:latin typeface="Consolas" panose="020B0609020204030204" pitchFamily="49" charset="0"/>
              </a:rPr>
              <a:t>$peg</a:t>
            </a:r>
            <a:r>
              <a:rPr lang="en-US" sz="2000" b="0" i="1">
                <a:solidFill>
                  <a:srgbClr val="7B30D0"/>
                </a:solidFill>
                <a:effectLst/>
                <a:latin typeface="Consolas" panose="020B0609020204030204" pitchFamily="49" charset="0"/>
              </a:rPr>
              <a:t>-&gt;</a:t>
            </a:r>
            <a:r>
              <a:rPr lang="en-US" sz="2000" b="0" i="1">
                <a:solidFill>
                  <a:srgbClr val="7FDBCA"/>
                </a:solidFill>
                <a:effectLst/>
                <a:latin typeface="Consolas" panose="020B0609020204030204" pitchFamily="49" charset="0"/>
              </a:rPr>
              <a:t>foto</a:t>
            </a:r>
            <a:r>
              <a:rPr lang="en-US" sz="2000" b="0">
                <a:solidFill>
                  <a:srgbClr val="236EBF"/>
                </a:solidFill>
                <a:effectLst/>
                <a:latin typeface="Consolas" panose="020B0609020204030204" pitchFamily="49" charset="0"/>
              </a:rPr>
              <a:t>)) </a:t>
            </a:r>
            <a:r>
              <a:rPr lang="en-US" sz="2000" b="0">
                <a:solidFill>
                  <a:srgbClr val="08134A"/>
                </a:solidFill>
                <a:effectLst/>
                <a:latin typeface="Consolas" panose="020B0609020204030204" pitchFamily="49" charset="0"/>
              </a:rPr>
              <a:t>unlink</a:t>
            </a:r>
            <a:r>
              <a:rPr lang="en-US" sz="2000" b="0">
                <a:solidFill>
                  <a:srgbClr val="236EBF"/>
                </a:solidFill>
                <a:effectLst/>
                <a:latin typeface="Consolas" panose="020B0609020204030204" pitchFamily="49" charset="0"/>
              </a:rPr>
              <a:t>(</a:t>
            </a:r>
            <a:r>
              <a:rPr lang="en-US" sz="2000" b="0">
                <a:solidFill>
                  <a:srgbClr val="D86DB6"/>
                </a:solidFill>
                <a:effectLst/>
                <a:latin typeface="Consolas" panose="020B0609020204030204" pitchFamily="49" charset="0"/>
              </a:rPr>
              <a:t>'</a:t>
            </a:r>
            <a:r>
              <a:rPr lang="en-US" sz="2000" b="0">
                <a:solidFill>
                  <a:srgbClr val="A44185"/>
                </a:solidFill>
                <a:effectLst/>
                <a:latin typeface="Consolas" panose="020B0609020204030204" pitchFamily="49" charset="0"/>
              </a:rPr>
              <a:t>admin/img/</a:t>
            </a:r>
            <a:r>
              <a:rPr lang="en-US" sz="2000" b="0">
                <a:solidFill>
                  <a:srgbClr val="D86DB6"/>
                </a:solidFill>
                <a:effectLst/>
                <a:latin typeface="Consolas" panose="020B0609020204030204" pitchFamily="49" charset="0"/>
              </a:rPr>
              <a:t>'</a:t>
            </a:r>
            <a:r>
              <a:rPr lang="en-US" sz="2000" b="0" i="1">
                <a:solidFill>
                  <a:srgbClr val="7B30D0"/>
                </a:solidFill>
                <a:effectLst/>
                <a:latin typeface="Consolas" panose="020B0609020204030204" pitchFamily="49" charset="0"/>
              </a:rPr>
              <a:t>.</a:t>
            </a:r>
            <a:r>
              <a:rPr lang="en-US" sz="2000" b="0" i="1">
                <a:solidFill>
                  <a:srgbClr val="2F86D2"/>
                </a:solidFill>
                <a:effectLst/>
                <a:latin typeface="Consolas" panose="020B0609020204030204" pitchFamily="49" charset="0"/>
              </a:rPr>
              <a:t>$peg</a:t>
            </a:r>
            <a:r>
              <a:rPr lang="en-US" sz="2000" b="0" i="1">
                <a:solidFill>
                  <a:srgbClr val="7B30D0"/>
                </a:solidFill>
                <a:effectLst/>
                <a:latin typeface="Consolas" panose="020B0609020204030204" pitchFamily="49" charset="0"/>
              </a:rPr>
              <a:t>-&gt;</a:t>
            </a:r>
            <a:r>
              <a:rPr lang="en-US" sz="2000" b="0" i="1">
                <a:solidFill>
                  <a:srgbClr val="7FDBCA"/>
                </a:solidFill>
                <a:effectLst/>
                <a:latin typeface="Consolas" panose="020B0609020204030204" pitchFamily="49" charset="0"/>
              </a:rPr>
              <a:t>foto</a:t>
            </a:r>
            <a:r>
              <a:rPr lang="en-US" sz="2000" b="0">
                <a:solidFill>
                  <a:srgbClr val="236EBF"/>
                </a:solidFill>
                <a:effectLst/>
                <a:latin typeface="Consolas" panose="020B0609020204030204" pitchFamily="49" charset="0"/>
              </a:rPr>
              <a:t>);</a:t>
            </a:r>
          </a:p>
          <a:p>
            <a:r>
              <a:rPr lang="en-US" sz="2000" b="0">
                <a:solidFill>
                  <a:srgbClr val="236EBF"/>
                </a:solidFill>
                <a:effectLst/>
                <a:latin typeface="Consolas" panose="020B0609020204030204" pitchFamily="49" charset="0"/>
              </a:rPr>
              <a:t>            </a:t>
            </a:r>
            <a:r>
              <a:rPr lang="en-US" sz="2000" b="0" i="1">
                <a:solidFill>
                  <a:srgbClr val="2F86D2"/>
                </a:solidFill>
                <a:effectLst/>
                <a:latin typeface="Consolas" panose="020B0609020204030204" pitchFamily="49" charset="0"/>
              </a:rPr>
              <a:t>$fileName</a:t>
            </a:r>
            <a:r>
              <a:rPr lang="en-US" sz="2000" b="0">
                <a:solidFill>
                  <a:srgbClr val="236EBF"/>
                </a:solidFill>
                <a:effectLst/>
                <a:latin typeface="Consolas" panose="020B0609020204030204" pitchFamily="49" charset="0"/>
              </a:rPr>
              <a:t> </a:t>
            </a:r>
            <a:r>
              <a:rPr lang="en-US" sz="2000" b="0" i="1">
                <a:solidFill>
                  <a:srgbClr val="7B30D0"/>
                </a:solidFill>
                <a:effectLst/>
                <a:latin typeface="Consolas" panose="020B0609020204030204" pitchFamily="49" charset="0"/>
              </a:rPr>
              <a:t>=</a:t>
            </a:r>
            <a:r>
              <a:rPr lang="en-US" sz="2000" b="0">
                <a:solidFill>
                  <a:srgbClr val="236EBF"/>
                </a:solidFill>
                <a:effectLst/>
                <a:latin typeface="Consolas" panose="020B0609020204030204" pitchFamily="49" charset="0"/>
              </a:rPr>
              <a:t> </a:t>
            </a:r>
            <a:r>
              <a:rPr lang="en-US" sz="2000" b="0" i="1">
                <a:solidFill>
                  <a:srgbClr val="2F86D2"/>
                </a:solidFill>
                <a:effectLst/>
                <a:latin typeface="Consolas" panose="020B0609020204030204" pitchFamily="49" charset="0"/>
              </a:rPr>
              <a:t>$request</a:t>
            </a:r>
            <a:r>
              <a:rPr lang="en-US" sz="2000" b="0" i="1">
                <a:solidFill>
                  <a:srgbClr val="7B30D0"/>
                </a:solidFill>
                <a:effectLst/>
                <a:latin typeface="Consolas" panose="020B0609020204030204" pitchFamily="49" charset="0"/>
              </a:rPr>
              <a:t>-&gt;</a:t>
            </a:r>
            <a:r>
              <a:rPr lang="en-US" sz="2000" b="0" i="1">
                <a:solidFill>
                  <a:srgbClr val="7FDBCA"/>
                </a:solidFill>
                <a:effectLst/>
                <a:latin typeface="Consolas" panose="020B0609020204030204" pitchFamily="49" charset="0"/>
              </a:rPr>
              <a:t>nip</a:t>
            </a:r>
            <a:r>
              <a:rPr lang="en-US" sz="2000" b="0" i="1">
                <a:solidFill>
                  <a:srgbClr val="7B30D0"/>
                </a:solidFill>
                <a:effectLst/>
                <a:latin typeface="Consolas" panose="020B0609020204030204" pitchFamily="49" charset="0"/>
              </a:rPr>
              <a:t>.</a:t>
            </a:r>
            <a:r>
              <a:rPr lang="en-US" sz="2000" b="0">
                <a:solidFill>
                  <a:srgbClr val="D86DB6"/>
                </a:solidFill>
                <a:effectLst/>
                <a:latin typeface="Consolas" panose="020B0609020204030204" pitchFamily="49" charset="0"/>
              </a:rPr>
              <a:t>'</a:t>
            </a:r>
            <a:r>
              <a:rPr lang="en-US" sz="2000" b="0">
                <a:solidFill>
                  <a:srgbClr val="A44185"/>
                </a:solidFill>
                <a:effectLst/>
                <a:latin typeface="Consolas" panose="020B0609020204030204" pitchFamily="49" charset="0"/>
              </a:rPr>
              <a:t>.</a:t>
            </a:r>
            <a:r>
              <a:rPr lang="en-US" sz="2000" b="0">
                <a:solidFill>
                  <a:srgbClr val="D86DB6"/>
                </a:solidFill>
                <a:effectLst/>
                <a:latin typeface="Consolas" panose="020B0609020204030204" pitchFamily="49" charset="0"/>
              </a:rPr>
              <a:t>'</a:t>
            </a:r>
            <a:r>
              <a:rPr lang="en-US" sz="2000" b="0" i="1">
                <a:solidFill>
                  <a:srgbClr val="7B30D0"/>
                </a:solidFill>
                <a:effectLst/>
                <a:latin typeface="Consolas" panose="020B0609020204030204" pitchFamily="49" charset="0"/>
              </a:rPr>
              <a:t>.</a:t>
            </a:r>
            <a:r>
              <a:rPr lang="en-US" sz="2000" b="0" i="1">
                <a:solidFill>
                  <a:srgbClr val="2F86D2"/>
                </a:solidFill>
                <a:effectLst/>
                <a:latin typeface="Consolas" panose="020B0609020204030204" pitchFamily="49" charset="0"/>
              </a:rPr>
              <a:t>$request</a:t>
            </a:r>
            <a:r>
              <a:rPr lang="en-US" sz="2000" b="0" i="1">
                <a:solidFill>
                  <a:srgbClr val="7B30D0"/>
                </a:solidFill>
                <a:effectLst/>
                <a:latin typeface="Consolas" panose="020B0609020204030204" pitchFamily="49" charset="0"/>
              </a:rPr>
              <a:t>-&gt;</a:t>
            </a:r>
            <a:r>
              <a:rPr lang="en-US" sz="2000" b="0" i="1">
                <a:solidFill>
                  <a:srgbClr val="7FDBCA"/>
                </a:solidFill>
                <a:effectLst/>
                <a:latin typeface="Consolas" panose="020B0609020204030204" pitchFamily="49" charset="0"/>
              </a:rPr>
              <a:t>foto</a:t>
            </a:r>
            <a:r>
              <a:rPr lang="en-US" sz="2000" b="0" i="1">
                <a:solidFill>
                  <a:srgbClr val="7B30D0"/>
                </a:solidFill>
                <a:effectLst/>
                <a:latin typeface="Consolas" panose="020B0609020204030204" pitchFamily="49" charset="0"/>
              </a:rPr>
              <a:t>-&gt;</a:t>
            </a:r>
            <a:r>
              <a:rPr lang="en-US" sz="2000" b="0" i="1">
                <a:solidFill>
                  <a:srgbClr val="B1108E"/>
                </a:solidFill>
                <a:effectLst/>
                <a:latin typeface="Consolas" panose="020B0609020204030204" pitchFamily="49" charset="0"/>
              </a:rPr>
              <a:t>extension</a:t>
            </a:r>
            <a:r>
              <a:rPr lang="en-US" sz="2000" b="0">
                <a:solidFill>
                  <a:srgbClr val="236EBF"/>
                </a:solidFill>
                <a:effectLst/>
                <a:latin typeface="Consolas" panose="020B0609020204030204" pitchFamily="49" charset="0"/>
              </a:rPr>
              <a:t>();</a:t>
            </a:r>
          </a:p>
          <a:p>
            <a:r>
              <a:rPr lang="en-US" sz="2000" b="0">
                <a:solidFill>
                  <a:srgbClr val="236EBF"/>
                </a:solidFill>
                <a:effectLst/>
                <a:latin typeface="Consolas" panose="020B0609020204030204" pitchFamily="49" charset="0"/>
              </a:rPr>
              <a:t>            </a:t>
            </a:r>
            <a:r>
              <a:rPr lang="en-US" sz="2000" b="0" i="1">
                <a:solidFill>
                  <a:srgbClr val="357B42"/>
                </a:solidFill>
                <a:effectLst/>
                <a:latin typeface="Consolas" panose="020B0609020204030204" pitchFamily="49" charset="0"/>
              </a:rPr>
              <a:t>//$fileName = $request-&gt;foto-&gt;getClientOriginalName();</a:t>
            </a:r>
            <a:endParaRPr lang="en-US" sz="2000" b="0">
              <a:solidFill>
                <a:srgbClr val="236EBF"/>
              </a:solidFill>
              <a:effectLst/>
              <a:latin typeface="Consolas" panose="020B0609020204030204" pitchFamily="49" charset="0"/>
            </a:endParaRPr>
          </a:p>
          <a:p>
            <a:r>
              <a:rPr lang="en-US" sz="2000" b="0">
                <a:solidFill>
                  <a:srgbClr val="236EBF"/>
                </a:solidFill>
                <a:effectLst/>
                <a:latin typeface="Consolas" panose="020B0609020204030204" pitchFamily="49" charset="0"/>
              </a:rPr>
              <a:t>            </a:t>
            </a:r>
            <a:r>
              <a:rPr lang="en-US" sz="2000" b="0" i="1">
                <a:solidFill>
                  <a:srgbClr val="2F86D2"/>
                </a:solidFill>
                <a:effectLst/>
                <a:latin typeface="Consolas" panose="020B0609020204030204" pitchFamily="49" charset="0"/>
              </a:rPr>
              <a:t>$request</a:t>
            </a:r>
            <a:r>
              <a:rPr lang="en-US" sz="2000" b="0" i="1">
                <a:solidFill>
                  <a:srgbClr val="7B30D0"/>
                </a:solidFill>
                <a:effectLst/>
                <a:latin typeface="Consolas" panose="020B0609020204030204" pitchFamily="49" charset="0"/>
              </a:rPr>
              <a:t>-&gt;</a:t>
            </a:r>
            <a:r>
              <a:rPr lang="en-US" sz="2000" b="0" i="1">
                <a:solidFill>
                  <a:srgbClr val="7FDBCA"/>
                </a:solidFill>
                <a:effectLst/>
                <a:latin typeface="Consolas" panose="020B0609020204030204" pitchFamily="49" charset="0"/>
              </a:rPr>
              <a:t>foto</a:t>
            </a:r>
            <a:r>
              <a:rPr lang="en-US" sz="2000" b="0" i="1">
                <a:solidFill>
                  <a:srgbClr val="7B30D0"/>
                </a:solidFill>
                <a:effectLst/>
                <a:latin typeface="Consolas" panose="020B0609020204030204" pitchFamily="49" charset="0"/>
              </a:rPr>
              <a:t>-&gt;</a:t>
            </a:r>
            <a:r>
              <a:rPr lang="en-US" sz="2000" b="0" i="1">
                <a:solidFill>
                  <a:srgbClr val="B1108E"/>
                </a:solidFill>
                <a:effectLst/>
                <a:latin typeface="Consolas" panose="020B0609020204030204" pitchFamily="49" charset="0"/>
              </a:rPr>
              <a:t>move</a:t>
            </a:r>
            <a:r>
              <a:rPr lang="en-US" sz="2000" b="0">
                <a:solidFill>
                  <a:srgbClr val="236EBF"/>
                </a:solidFill>
                <a:effectLst/>
                <a:latin typeface="Consolas" panose="020B0609020204030204" pitchFamily="49" charset="0"/>
              </a:rPr>
              <a:t>(</a:t>
            </a:r>
            <a:r>
              <a:rPr lang="en-US" sz="2000" b="0" i="1">
                <a:solidFill>
                  <a:srgbClr val="B1108E"/>
                </a:solidFill>
                <a:effectLst/>
                <a:latin typeface="Consolas" panose="020B0609020204030204" pitchFamily="49" charset="0"/>
              </a:rPr>
              <a:t>public_path</a:t>
            </a:r>
            <a:r>
              <a:rPr lang="en-US" sz="2000" b="0">
                <a:solidFill>
                  <a:srgbClr val="236EBF"/>
                </a:solidFill>
                <a:effectLst/>
                <a:latin typeface="Consolas" panose="020B0609020204030204" pitchFamily="49" charset="0"/>
              </a:rPr>
              <a:t>(</a:t>
            </a:r>
            <a:r>
              <a:rPr lang="en-US" sz="2000" b="0">
                <a:solidFill>
                  <a:srgbClr val="D86DB6"/>
                </a:solidFill>
                <a:effectLst/>
                <a:latin typeface="Consolas" panose="020B0609020204030204" pitchFamily="49" charset="0"/>
              </a:rPr>
              <a:t>'</a:t>
            </a:r>
            <a:r>
              <a:rPr lang="en-US" sz="2000" b="0">
                <a:solidFill>
                  <a:srgbClr val="A44185"/>
                </a:solidFill>
                <a:effectLst/>
                <a:latin typeface="Consolas" panose="020B0609020204030204" pitchFamily="49" charset="0"/>
              </a:rPr>
              <a:t>admin/img</a:t>
            </a:r>
            <a:r>
              <a:rPr lang="en-US" sz="2000" b="0">
                <a:solidFill>
                  <a:srgbClr val="D86DB6"/>
                </a:solidFill>
                <a:effectLst/>
                <a:latin typeface="Consolas" panose="020B0609020204030204" pitchFamily="49" charset="0"/>
              </a:rPr>
              <a:t>'</a:t>
            </a:r>
            <a:r>
              <a:rPr lang="en-US" sz="2000" b="0">
                <a:solidFill>
                  <a:srgbClr val="236EBF"/>
                </a:solidFill>
                <a:effectLst/>
                <a:latin typeface="Consolas" panose="020B0609020204030204" pitchFamily="49" charset="0"/>
              </a:rPr>
              <a:t>),</a:t>
            </a:r>
            <a:r>
              <a:rPr lang="en-US" sz="2000" b="0" i="1">
                <a:solidFill>
                  <a:srgbClr val="2F86D2"/>
                </a:solidFill>
                <a:effectLst/>
                <a:latin typeface="Consolas" panose="020B0609020204030204" pitchFamily="49" charset="0"/>
              </a:rPr>
              <a:t>$fileName</a:t>
            </a:r>
            <a:r>
              <a:rPr lang="en-US" sz="2000" b="0">
                <a:solidFill>
                  <a:srgbClr val="236EBF"/>
                </a:solidFill>
                <a:effectLst/>
                <a:latin typeface="Consolas" panose="020B0609020204030204" pitchFamily="49" charset="0"/>
              </a:rPr>
              <a:t>);</a:t>
            </a:r>
          </a:p>
          <a:p>
            <a:r>
              <a:rPr lang="en-US" sz="2000" b="0" i="1">
                <a:solidFill>
                  <a:srgbClr val="357B42"/>
                </a:solidFill>
                <a:effectLst/>
                <a:latin typeface="Consolas" panose="020B0609020204030204" pitchFamily="49" charset="0"/>
              </a:rPr>
              <a:t>//------jika user tidak ingin ganti foto, fotonya masih foto yang lama----    </a:t>
            </a:r>
            <a:endParaRPr lang="en-US" sz="2000" b="0">
              <a:solidFill>
                <a:srgbClr val="236EBF"/>
              </a:solidFill>
              <a:effectLst/>
              <a:latin typeface="Consolas" panose="020B0609020204030204" pitchFamily="49" charset="0"/>
            </a:endParaRPr>
          </a:p>
          <a:p>
            <a:r>
              <a:rPr lang="en-US" sz="2000" b="0">
                <a:solidFill>
                  <a:srgbClr val="236EBF"/>
                </a:solidFill>
                <a:effectLst/>
                <a:latin typeface="Consolas" panose="020B0609020204030204" pitchFamily="49" charset="0"/>
              </a:rPr>
              <a:t>        }</a:t>
            </a:r>
            <a:r>
              <a:rPr lang="en-US" sz="2000" b="0" i="1">
                <a:solidFill>
                  <a:srgbClr val="0991B6"/>
                </a:solidFill>
                <a:effectLst/>
                <a:latin typeface="Consolas" panose="020B0609020204030204" pitchFamily="49" charset="0"/>
              </a:rPr>
              <a:t>else</a:t>
            </a:r>
            <a:r>
              <a:rPr lang="en-US" sz="2000" b="0">
                <a:solidFill>
                  <a:srgbClr val="236EBF"/>
                </a:solidFill>
                <a:effectLst/>
                <a:latin typeface="Consolas" panose="020B0609020204030204" pitchFamily="49" charset="0"/>
              </a:rPr>
              <a:t>{ </a:t>
            </a:r>
          </a:p>
          <a:p>
            <a:r>
              <a:rPr lang="en-US" sz="2000" b="0">
                <a:solidFill>
                  <a:srgbClr val="236EBF"/>
                </a:solidFill>
                <a:effectLst/>
                <a:latin typeface="Consolas" panose="020B0609020204030204" pitchFamily="49" charset="0"/>
              </a:rPr>
              <a:t>            </a:t>
            </a:r>
            <a:r>
              <a:rPr lang="en-US" sz="2000" b="0" i="1">
                <a:solidFill>
                  <a:srgbClr val="2F86D2"/>
                </a:solidFill>
                <a:effectLst/>
                <a:latin typeface="Consolas" panose="020B0609020204030204" pitchFamily="49" charset="0"/>
              </a:rPr>
              <a:t>$fileName</a:t>
            </a:r>
            <a:r>
              <a:rPr lang="en-US" sz="2000" b="0">
                <a:solidFill>
                  <a:srgbClr val="236EBF"/>
                </a:solidFill>
                <a:effectLst/>
                <a:latin typeface="Consolas" panose="020B0609020204030204" pitchFamily="49" charset="0"/>
              </a:rPr>
              <a:t> </a:t>
            </a:r>
            <a:r>
              <a:rPr lang="en-US" sz="2000" b="0" i="1">
                <a:solidFill>
                  <a:srgbClr val="7B30D0"/>
                </a:solidFill>
                <a:effectLst/>
                <a:latin typeface="Consolas" panose="020B0609020204030204" pitchFamily="49" charset="0"/>
              </a:rPr>
              <a:t>=</a:t>
            </a:r>
            <a:r>
              <a:rPr lang="en-US" sz="2000" b="0">
                <a:solidFill>
                  <a:srgbClr val="236EBF"/>
                </a:solidFill>
                <a:effectLst/>
                <a:latin typeface="Consolas" panose="020B0609020204030204" pitchFamily="49" charset="0"/>
              </a:rPr>
              <a:t> </a:t>
            </a:r>
            <a:r>
              <a:rPr lang="en-US" sz="2000" b="0" i="1">
                <a:solidFill>
                  <a:srgbClr val="2F86D2"/>
                </a:solidFill>
                <a:effectLst/>
                <a:latin typeface="Consolas" panose="020B0609020204030204" pitchFamily="49" charset="0"/>
              </a:rPr>
              <a:t>$namaFile</a:t>
            </a:r>
            <a:r>
              <a:rPr lang="en-US" sz="2000" b="0">
                <a:solidFill>
                  <a:srgbClr val="236EBF"/>
                </a:solidFill>
                <a:effectLst/>
                <a:latin typeface="Consolas" panose="020B0609020204030204" pitchFamily="49" charset="0"/>
              </a:rPr>
              <a:t>;</a:t>
            </a:r>
          </a:p>
          <a:p>
            <a:r>
              <a:rPr lang="en-US" sz="2000" b="0">
                <a:solidFill>
                  <a:srgbClr val="236EBF"/>
                </a:solidFill>
                <a:effectLst/>
                <a:latin typeface="Consolas" panose="020B0609020204030204" pitchFamily="49" charset="0"/>
              </a:rPr>
              <a:t>        }</a:t>
            </a:r>
          </a:p>
        </p:txBody>
      </p:sp>
    </p:spTree>
    <p:extLst>
      <p:ext uri="{BB962C8B-B14F-4D97-AF65-F5344CB8AC3E}">
        <p14:creationId xmlns:p14="http://schemas.microsoft.com/office/powerpoint/2010/main" val="231120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pc="-1">
                <a:solidFill>
                  <a:srgbClr val="FFFFFF"/>
                </a:solidFill>
                <a:latin typeface="Arial"/>
                <a:ea typeface="DejaVu Sans"/>
              </a:rPr>
              <a:t>gawai</a:t>
            </a:r>
            <a:r>
              <a:rPr lang="id-ID" sz="4400" b="1" strike="noStrike" spc="-1">
                <a:solidFill>
                  <a:srgbClr val="FFFFFF"/>
                </a:solidFill>
                <a:latin typeface="Arial"/>
                <a:ea typeface="DejaVu Sans"/>
              </a:rPr>
              <a:t>Controller (update)</a:t>
            </a:r>
            <a:r>
              <a:rPr lang="en-US" sz="4400" b="1" strike="noStrike" spc="-1">
                <a:solidFill>
                  <a:srgbClr val="FFFFFF"/>
                </a:solidFill>
                <a:latin typeface="Arial"/>
                <a:ea typeface="DejaVu Sans"/>
              </a:rPr>
              <a:t> - 4</a:t>
            </a:r>
            <a:endParaRPr lang="id-ID" sz="4400" b="0" strike="noStrike" spc="-1">
              <a:latin typeface="Arial"/>
            </a:endParaRPr>
          </a:p>
        </p:txBody>
      </p:sp>
      <p:sp>
        <p:nvSpPr>
          <p:cNvPr id="6" name="TextBox 5">
            <a:extLst>
              <a:ext uri="{FF2B5EF4-FFF2-40B4-BE49-F238E27FC236}">
                <a16:creationId xmlns:a16="http://schemas.microsoft.com/office/drawing/2014/main" id="{DCEB77AF-B3C2-501A-53A0-6AC44AD89086}"/>
              </a:ext>
            </a:extLst>
          </p:cNvPr>
          <p:cNvSpPr txBox="1"/>
          <p:nvPr/>
        </p:nvSpPr>
        <p:spPr>
          <a:xfrm>
            <a:off x="600120" y="2085597"/>
            <a:ext cx="10952972" cy="3970318"/>
          </a:xfrm>
          <a:prstGeom prst="rect">
            <a:avLst/>
          </a:prstGeom>
          <a:noFill/>
        </p:spPr>
        <p:txBody>
          <a:bodyPr wrap="square">
            <a:spAutoFit/>
          </a:bodyPr>
          <a:lstStyle/>
          <a:p>
            <a:r>
              <a:rPr lang="en-US" b="0">
                <a:solidFill>
                  <a:srgbClr val="000000"/>
                </a:solidFill>
                <a:effectLst/>
                <a:latin typeface="Consolas" panose="020B0609020204030204" pitchFamily="49" charset="0"/>
              </a:rPr>
              <a:t> </a:t>
            </a:r>
            <a:r>
              <a:rPr lang="en-US" b="0">
                <a:solidFill>
                  <a:srgbClr val="008000"/>
                </a:solidFill>
                <a:effectLst/>
                <a:latin typeface="Consolas" panose="020B0609020204030204" pitchFamily="49" charset="0"/>
              </a:rPr>
              <a:t>//-----------lakukan query update data-----------------</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DB::table(</a:t>
            </a:r>
            <a:r>
              <a:rPr lang="en-US" b="0">
                <a:solidFill>
                  <a:srgbClr val="A31515"/>
                </a:solidFill>
                <a:effectLst/>
                <a:latin typeface="Consolas" panose="020B0609020204030204" pitchFamily="49" charset="0"/>
              </a:rPr>
              <a:t>'pegawai'</a:t>
            </a:r>
            <a:r>
              <a:rPr lang="en-US" b="0">
                <a:solidFill>
                  <a:srgbClr val="000000"/>
                </a:solidFill>
                <a:effectLst/>
                <a:latin typeface="Consolas" panose="020B0609020204030204" pitchFamily="49" charset="0"/>
              </a:rPr>
              <a:t>)-&gt;where(</a:t>
            </a:r>
            <a:r>
              <a:rPr lang="en-US" b="0">
                <a:solidFill>
                  <a:srgbClr val="A31515"/>
                </a:solidFill>
                <a:effectLst/>
                <a:latin typeface="Consolas" panose="020B0609020204030204" pitchFamily="49" charset="0"/>
              </a:rPr>
              <a:t>'id'</a:t>
            </a:r>
            <a:r>
              <a:rPr lang="en-US" b="0">
                <a:solidFill>
                  <a:srgbClr val="000000"/>
                </a:solidFill>
                <a:effectLst/>
                <a:latin typeface="Consolas" panose="020B0609020204030204" pitchFamily="49" charset="0"/>
              </a:rPr>
              <a:t>,$id)-&gt;update(</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'nip'</a:t>
            </a:r>
            <a:r>
              <a:rPr lang="en-US" b="0">
                <a:solidFill>
                  <a:srgbClr val="000000"/>
                </a:solidFill>
                <a:effectLst/>
                <a:latin typeface="Consolas" panose="020B0609020204030204" pitchFamily="49" charset="0"/>
              </a:rPr>
              <a:t>=&gt;$request-&gt;nip,</a:t>
            </a:r>
          </a:p>
          <a:p>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'nama'</a:t>
            </a:r>
            <a:r>
              <a:rPr lang="en-US" b="0">
                <a:solidFill>
                  <a:srgbClr val="000000"/>
                </a:solidFill>
                <a:effectLst/>
                <a:latin typeface="Consolas" panose="020B0609020204030204" pitchFamily="49" charset="0"/>
              </a:rPr>
              <a:t>=&gt;$request-&gt;nama,</a:t>
            </a:r>
          </a:p>
          <a:p>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'gender'</a:t>
            </a:r>
            <a:r>
              <a:rPr lang="en-US" b="0">
                <a:solidFill>
                  <a:srgbClr val="000000"/>
                </a:solidFill>
                <a:effectLst/>
                <a:latin typeface="Consolas" panose="020B0609020204030204" pitchFamily="49" charset="0"/>
              </a:rPr>
              <a:t>=&gt;$request-&gt;gender,</a:t>
            </a:r>
          </a:p>
          <a:p>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'jabatan_id'</a:t>
            </a:r>
            <a:r>
              <a:rPr lang="en-US" b="0">
                <a:solidFill>
                  <a:srgbClr val="000000"/>
                </a:solidFill>
                <a:effectLst/>
                <a:latin typeface="Consolas" panose="020B0609020204030204" pitchFamily="49" charset="0"/>
              </a:rPr>
              <a:t>=&gt;$request-&gt;jabatan,</a:t>
            </a:r>
          </a:p>
          <a:p>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'divisi_id'</a:t>
            </a:r>
            <a:r>
              <a:rPr lang="en-US" b="0">
                <a:solidFill>
                  <a:srgbClr val="000000"/>
                </a:solidFill>
                <a:effectLst/>
                <a:latin typeface="Consolas" panose="020B0609020204030204" pitchFamily="49" charset="0"/>
              </a:rPr>
              <a:t>=&gt;$request-&gt;divisi,</a:t>
            </a:r>
          </a:p>
          <a:p>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'alamat'</a:t>
            </a:r>
            <a:r>
              <a:rPr lang="en-US" b="0">
                <a:solidFill>
                  <a:srgbClr val="000000"/>
                </a:solidFill>
                <a:effectLst/>
                <a:latin typeface="Consolas" panose="020B0609020204030204" pitchFamily="49" charset="0"/>
              </a:rPr>
              <a:t>=&gt;$request-&gt;alamat,</a:t>
            </a:r>
          </a:p>
          <a:p>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'foto'</a:t>
            </a:r>
            <a:r>
              <a:rPr lang="en-US" b="0">
                <a:solidFill>
                  <a:srgbClr val="000000"/>
                </a:solidFill>
                <a:effectLst/>
                <a:latin typeface="Consolas" panose="020B0609020204030204" pitchFamily="49" charset="0"/>
              </a:rPr>
              <a:t>=&gt;$fileName,</a:t>
            </a:r>
          </a:p>
          <a:p>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        </a:t>
            </a:r>
            <a:r>
              <a:rPr lang="en-US" b="0">
                <a:solidFill>
                  <a:srgbClr val="008000"/>
                </a:solidFill>
                <a:effectLst/>
                <a:latin typeface="Consolas" panose="020B0609020204030204" pitchFamily="49" charset="0"/>
              </a:rPr>
              <a:t>//redirect ke halaman detail</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return</a:t>
            </a:r>
            <a:r>
              <a:rPr lang="en-US" b="0">
                <a:solidFill>
                  <a:srgbClr val="000000"/>
                </a:solidFill>
                <a:effectLst/>
                <a:latin typeface="Consolas" panose="020B0609020204030204" pitchFamily="49" charset="0"/>
              </a:rPr>
              <a:t> redirect(</a:t>
            </a:r>
            <a:r>
              <a:rPr lang="en-US" b="0">
                <a:solidFill>
                  <a:srgbClr val="A31515"/>
                </a:solidFill>
                <a:effectLst/>
                <a:latin typeface="Consolas" panose="020B0609020204030204" pitchFamily="49" charset="0"/>
              </a:rPr>
              <a:t>'/pegawai'</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.$id)-&gt;with(</a:t>
            </a:r>
            <a:r>
              <a:rPr lang="en-US" b="0">
                <a:solidFill>
                  <a:srgbClr val="A31515"/>
                </a:solidFill>
                <a:effectLst/>
                <a:latin typeface="Consolas" panose="020B0609020204030204" pitchFamily="49" charset="0"/>
              </a:rPr>
              <a:t>'success'</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'Data Berhasil Diubah'</a:t>
            </a:r>
            <a:r>
              <a:rPr lang="en-US" b="0">
                <a:solidFill>
                  <a:srgbClr val="000000"/>
                </a:solidFill>
                <a:effectLst/>
                <a:latin typeface="Consolas" panose="020B0609020204030204" pitchFamily="49" charset="0"/>
              </a:rPr>
              <a:t>);</a:t>
            </a:r>
          </a:p>
          <a:p>
            <a:r>
              <a:rPr lang="en-US"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3504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pc="-1">
                <a:solidFill>
                  <a:srgbClr val="FFFFFF"/>
                </a:solidFill>
                <a:latin typeface="Arial"/>
                <a:ea typeface="DejaVu Sans"/>
              </a:rPr>
              <a:t>gawai</a:t>
            </a:r>
            <a:r>
              <a:rPr lang="id-ID" sz="4400" b="1" strike="noStrike" spc="-1">
                <a:solidFill>
                  <a:srgbClr val="FFFFFF"/>
                </a:solidFill>
                <a:latin typeface="Arial"/>
                <a:ea typeface="DejaVu Sans"/>
              </a:rPr>
              <a:t>Controller (</a:t>
            </a:r>
            <a:r>
              <a:rPr lang="en-US" sz="4400" b="1" spc="-1">
                <a:solidFill>
                  <a:srgbClr val="FFFFFF"/>
                </a:solidFill>
                <a:latin typeface="Arial"/>
                <a:ea typeface="DejaVu Sans"/>
              </a:rPr>
              <a:t>destroy</a:t>
            </a:r>
            <a:r>
              <a:rPr lang="id-ID" sz="4400" b="1" strike="noStrike" spc="-1">
                <a:solidFill>
                  <a:srgbClr val="FFFFFF"/>
                </a:solidFill>
                <a:latin typeface="Arial"/>
                <a:ea typeface="DejaVu Sans"/>
              </a:rPr>
              <a:t>)</a:t>
            </a:r>
            <a:endParaRPr lang="id-ID" sz="4400" b="0" strike="noStrike" spc="-1">
              <a:latin typeface="Arial"/>
            </a:endParaRPr>
          </a:p>
        </p:txBody>
      </p:sp>
      <p:sp>
        <p:nvSpPr>
          <p:cNvPr id="3" name="TextBox 2">
            <a:extLst>
              <a:ext uri="{FF2B5EF4-FFF2-40B4-BE49-F238E27FC236}">
                <a16:creationId xmlns:a16="http://schemas.microsoft.com/office/drawing/2014/main" id="{348EA6DE-0F33-AC52-34E2-4D53A6F559E1}"/>
              </a:ext>
            </a:extLst>
          </p:cNvPr>
          <p:cNvSpPr txBox="1"/>
          <p:nvPr/>
        </p:nvSpPr>
        <p:spPr>
          <a:xfrm>
            <a:off x="600120" y="1795533"/>
            <a:ext cx="10671618" cy="3170099"/>
          </a:xfrm>
          <a:prstGeom prst="rect">
            <a:avLst/>
          </a:prstGeom>
          <a:noFill/>
        </p:spPr>
        <p:txBody>
          <a:bodyPr wrap="square">
            <a:spAutoFit/>
          </a:bodyPr>
          <a:lstStyle/>
          <a:p>
            <a:r>
              <a:rPr lang="en-US" sz="2000" b="0">
                <a:solidFill>
                  <a:srgbClr val="0000FF"/>
                </a:solidFill>
                <a:effectLst/>
                <a:latin typeface="Consolas" panose="020B0609020204030204" pitchFamily="49" charset="0"/>
              </a:rPr>
              <a:t>public</a:t>
            </a: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function</a:t>
            </a:r>
            <a:r>
              <a:rPr lang="en-US" sz="2000" b="0">
                <a:solidFill>
                  <a:srgbClr val="000000"/>
                </a:solidFill>
                <a:effectLst/>
                <a:latin typeface="Consolas" panose="020B0609020204030204" pitchFamily="49" charset="0"/>
              </a:rPr>
              <a:t> destroy($id){</a:t>
            </a:r>
          </a:p>
          <a:p>
            <a:r>
              <a:rPr lang="en-US" sz="2000" b="0">
                <a:solidFill>
                  <a:srgbClr val="000000"/>
                </a:solidFill>
                <a:effectLst/>
                <a:latin typeface="Consolas" panose="020B0609020204030204" pitchFamily="49" charset="0"/>
              </a:rPr>
              <a:t>        </a:t>
            </a:r>
            <a:r>
              <a:rPr lang="en-US" sz="2000" b="0">
                <a:solidFill>
                  <a:srgbClr val="008000"/>
                </a:solidFill>
                <a:effectLst/>
                <a:latin typeface="Consolas" panose="020B0609020204030204" pitchFamily="49" charset="0"/>
              </a:rPr>
              <a:t>//--------hapus dulu fisik file foto--------</a:t>
            </a:r>
            <a:endParaRPr lang="en-US" sz="2000" b="0">
              <a:solidFill>
                <a:srgbClr val="000000"/>
              </a:solidFill>
              <a:effectLst/>
              <a:latin typeface="Consolas" panose="020B0609020204030204" pitchFamily="49" charset="0"/>
            </a:endParaRPr>
          </a:p>
          <a:p>
            <a:r>
              <a:rPr lang="en-US" sz="2000" b="0">
                <a:solidFill>
                  <a:srgbClr val="000000"/>
                </a:solidFill>
                <a:effectLst/>
                <a:latin typeface="Consolas" panose="020B0609020204030204" pitchFamily="49" charset="0"/>
              </a:rPr>
              <a:t>        $pegawai = Pegawai::find($id);</a:t>
            </a:r>
          </a:p>
          <a:p>
            <a:r>
              <a:rPr lang="en-US" sz="2000" b="0">
                <a:solidFill>
                  <a:srgbClr val="000000"/>
                </a:solidFill>
                <a:effectLst/>
                <a:latin typeface="Consolas" panose="020B0609020204030204" pitchFamily="49" charset="0"/>
              </a:rPr>
              <a:t>        </a:t>
            </a:r>
            <a:r>
              <a:rPr lang="en-US" sz="2000" b="0">
                <a:solidFill>
                  <a:srgbClr val="008000"/>
                </a:solidFill>
                <a:effectLst/>
                <a:latin typeface="Consolas" panose="020B0609020204030204" pitchFamily="49" charset="0"/>
              </a:rPr>
              <a:t>//dd($pegawai-&gt;foto);</a:t>
            </a:r>
            <a:endParaRPr lang="en-US" sz="2000" b="0">
              <a:solidFill>
                <a:srgbClr val="000000"/>
              </a:solidFill>
              <a:effectLst/>
              <a:latin typeface="Consolas" panose="020B0609020204030204" pitchFamily="49" charset="0"/>
            </a:endParaRPr>
          </a:p>
          <a:p>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if</a:t>
            </a:r>
            <a:r>
              <a:rPr lang="en-US" sz="2000" b="0">
                <a:solidFill>
                  <a:srgbClr val="000000"/>
                </a:solidFill>
                <a:effectLst/>
                <a:latin typeface="Consolas" panose="020B0609020204030204" pitchFamily="49" charset="0"/>
              </a:rPr>
              <a:t>(!empty($pegawai-&gt;foto)) unlink(</a:t>
            </a:r>
            <a:r>
              <a:rPr lang="en-US" sz="2000" b="0">
                <a:solidFill>
                  <a:srgbClr val="A31515"/>
                </a:solidFill>
                <a:effectLst/>
                <a:latin typeface="Consolas" panose="020B0609020204030204" pitchFamily="49" charset="0"/>
              </a:rPr>
              <a:t>'admin/img/'</a:t>
            </a:r>
            <a:r>
              <a:rPr lang="en-US" sz="2000" b="0">
                <a:solidFill>
                  <a:srgbClr val="000000"/>
                </a:solidFill>
                <a:effectLst/>
                <a:latin typeface="Consolas" panose="020B0609020204030204" pitchFamily="49" charset="0"/>
              </a:rPr>
              <a:t>.$pegawai-&gt;foto);</a:t>
            </a:r>
          </a:p>
          <a:p>
            <a:r>
              <a:rPr lang="en-US" sz="2000" b="0">
                <a:solidFill>
                  <a:srgbClr val="000000"/>
                </a:solidFill>
                <a:effectLst/>
                <a:latin typeface="Consolas" panose="020B0609020204030204" pitchFamily="49" charset="0"/>
              </a:rPr>
              <a:t>        </a:t>
            </a:r>
            <a:r>
              <a:rPr lang="en-US" sz="2000" b="0">
                <a:solidFill>
                  <a:srgbClr val="008000"/>
                </a:solidFill>
                <a:effectLst/>
                <a:latin typeface="Consolas" panose="020B0609020204030204" pitchFamily="49" charset="0"/>
              </a:rPr>
              <a:t>//---------proses hapus data di database-----</a:t>
            </a:r>
            <a:endParaRPr lang="en-US" sz="2000" b="0">
              <a:solidFill>
                <a:srgbClr val="000000"/>
              </a:solidFill>
              <a:effectLst/>
              <a:latin typeface="Consolas" panose="020B0609020204030204" pitchFamily="49" charset="0"/>
            </a:endParaRPr>
          </a:p>
          <a:p>
            <a:r>
              <a:rPr lang="en-US" sz="2000" b="0">
                <a:solidFill>
                  <a:srgbClr val="000000"/>
                </a:solidFill>
                <a:effectLst/>
                <a:latin typeface="Consolas" panose="020B0609020204030204" pitchFamily="49" charset="0"/>
              </a:rPr>
              <a:t>        Pegawai::where(</a:t>
            </a:r>
            <a:r>
              <a:rPr lang="en-US" sz="2000" b="0">
                <a:solidFill>
                  <a:srgbClr val="A31515"/>
                </a:solidFill>
                <a:effectLst/>
                <a:latin typeface="Consolas" panose="020B0609020204030204" pitchFamily="49" charset="0"/>
              </a:rPr>
              <a:t>'id'</a:t>
            </a:r>
            <a:r>
              <a:rPr lang="en-US" sz="2000" b="0">
                <a:solidFill>
                  <a:srgbClr val="000000"/>
                </a:solidFill>
                <a:effectLst/>
                <a:latin typeface="Consolas" panose="020B0609020204030204" pitchFamily="49" charset="0"/>
              </a:rPr>
              <a:t>, $id)-&gt;delete();</a:t>
            </a:r>
          </a:p>
          <a:p>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return</a:t>
            </a:r>
            <a:r>
              <a:rPr lang="en-US" sz="2000" b="0">
                <a:solidFill>
                  <a:srgbClr val="000000"/>
                </a:solidFill>
                <a:effectLst/>
                <a:latin typeface="Consolas" panose="020B0609020204030204" pitchFamily="49" charset="0"/>
              </a:rPr>
              <a:t> redirect(</a:t>
            </a:r>
            <a:r>
              <a:rPr lang="en-US" sz="2000" b="0">
                <a:solidFill>
                  <a:srgbClr val="A31515"/>
                </a:solidFill>
                <a:effectLst/>
                <a:latin typeface="Consolas" panose="020B0609020204030204" pitchFamily="49" charset="0"/>
              </a:rPr>
              <a:t>'pegawai’</a:t>
            </a:r>
            <a:r>
              <a:rPr lang="en-US" sz="2000" b="0">
                <a:solidFill>
                  <a:srgbClr val="000000"/>
                </a:solidFill>
                <a:effectLst/>
                <a:latin typeface="Consolas" panose="020B0609020204030204" pitchFamily="49" charset="0"/>
              </a:rPr>
              <a:t>)-&gt;</a:t>
            </a:r>
          </a:p>
          <a:p>
            <a:r>
              <a:rPr lang="en-US" sz="2000">
                <a:solidFill>
                  <a:srgbClr val="000000"/>
                </a:solidFill>
                <a:latin typeface="Consolas" panose="020B0609020204030204" pitchFamily="49" charset="0"/>
              </a:rPr>
              <a:t>		</a:t>
            </a:r>
            <a:r>
              <a:rPr lang="en-US" sz="2000" b="0">
                <a:solidFill>
                  <a:srgbClr val="000000"/>
                </a:solidFill>
                <a:effectLst/>
                <a:latin typeface="Consolas" panose="020B0609020204030204" pitchFamily="49" charset="0"/>
              </a:rPr>
              <a:t>with(</a:t>
            </a:r>
            <a:r>
              <a:rPr lang="en-US" sz="2000" b="0">
                <a:solidFill>
                  <a:srgbClr val="A31515"/>
                </a:solidFill>
                <a:effectLst/>
                <a:latin typeface="Consolas" panose="020B0609020204030204" pitchFamily="49" charset="0"/>
              </a:rPr>
              <a:t>'success'</a:t>
            </a:r>
            <a:r>
              <a:rPr lang="en-US" sz="2000" b="0">
                <a:solidFill>
                  <a:srgbClr val="000000"/>
                </a:solidFill>
                <a:effectLst/>
                <a:latin typeface="Consolas" panose="020B0609020204030204" pitchFamily="49" charset="0"/>
              </a:rPr>
              <a:t>,</a:t>
            </a:r>
            <a:r>
              <a:rPr lang="en-US" sz="2000" b="0">
                <a:solidFill>
                  <a:srgbClr val="A31515"/>
                </a:solidFill>
                <a:effectLst/>
                <a:latin typeface="Consolas" panose="020B0609020204030204" pitchFamily="49" charset="0"/>
              </a:rPr>
              <a:t>'Data Berhasil Dihapus'</a:t>
            </a:r>
            <a:r>
              <a:rPr lang="en-US" sz="2000" b="0">
                <a:solidFill>
                  <a:srgbClr val="000000"/>
                </a:solidFill>
                <a:effectLst/>
                <a:latin typeface="Consolas" panose="020B0609020204030204" pitchFamily="49" charset="0"/>
              </a:rPr>
              <a:t>);</a:t>
            </a:r>
          </a:p>
          <a:p>
            <a:r>
              <a:rPr lang="en-US" sz="20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060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599040" y="12132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Referensi</a:t>
            </a:r>
            <a:endParaRPr lang="id-ID" sz="4400" b="0" strike="noStrike" spc="-1">
              <a:latin typeface="Arial"/>
            </a:endParaRPr>
          </a:p>
        </p:txBody>
      </p:sp>
      <p:sp>
        <p:nvSpPr>
          <p:cNvPr id="364" name="CustomShape 2"/>
          <p:cNvSpPr/>
          <p:nvPr/>
        </p:nvSpPr>
        <p:spPr>
          <a:xfrm>
            <a:off x="599040" y="1920240"/>
            <a:ext cx="10738800" cy="466272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599040" y="2040840"/>
            <a:ext cx="10738800" cy="30917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https://laravel.com/</a:t>
            </a:r>
            <a:endParaRPr lang="id-ID" sz="3200" b="0" strike="noStrike" spc="-1" dirty="0">
              <a:latin typeface="Arial"/>
            </a:endParaRP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https://id-laravel.com/</a:t>
            </a:r>
            <a:endParaRPr lang="en-US" sz="3200" b="0" strike="noStrike" spc="-1" dirty="0">
              <a:solidFill>
                <a:srgbClr val="000000"/>
              </a:solidFill>
              <a:latin typeface="Times New Roman"/>
              <a:ea typeface="DejaVu Sans"/>
            </a:endParaRPr>
          </a:p>
          <a:p>
            <a:pPr marL="432000" indent="-323280">
              <a:lnSpc>
                <a:spcPct val="100000"/>
              </a:lnSpc>
              <a:spcAft>
                <a:spcPts val="1406"/>
              </a:spcAft>
              <a:buClr>
                <a:srgbClr val="04617B"/>
              </a:buClr>
              <a:buSzPct val="45000"/>
              <a:buFont typeface="Wingdings" charset="2"/>
              <a:buChar char=""/>
            </a:pPr>
            <a:r>
              <a:rPr lang="id-ID" sz="3200" spc="-1" dirty="0">
                <a:solidFill>
                  <a:srgbClr val="000000"/>
                </a:solidFill>
                <a:latin typeface="Times New Roman"/>
                <a:ea typeface="DejaVu Sans"/>
              </a:rPr>
              <a:t>https://itsolutionstuff.com/</a:t>
            </a:r>
          </a:p>
          <a:p>
            <a:pPr marL="432000" indent="-323280">
              <a:lnSpc>
                <a:spcPct val="100000"/>
              </a:lnSpc>
              <a:spcAft>
                <a:spcPts val="1406"/>
              </a:spcAft>
              <a:buClr>
                <a:srgbClr val="04617B"/>
              </a:buClr>
              <a:buSzPct val="45000"/>
              <a:buFont typeface="Wingdings" charset="2"/>
              <a:buChar char=""/>
            </a:pPr>
            <a:r>
              <a:rPr lang="id-ID" sz="3200" b="0" strike="noStrike" spc="-1" dirty="0">
                <a:solidFill>
                  <a:srgbClr val="000000"/>
                </a:solidFill>
                <a:latin typeface="Times New Roman"/>
                <a:ea typeface="DejaVu Sans"/>
              </a:rPr>
              <a:t>Laravel The PHP Framework For Web Artisan, Muhammad Azamuddin dan Hafid Mukhlasin</a:t>
            </a:r>
            <a:r>
              <a:rPr lang="id-ID" sz="3200" b="0" strike="noStrike" spc="-1">
                <a:solidFill>
                  <a:srgbClr val="000000"/>
                </a:solidFill>
                <a:latin typeface="Times New Roman"/>
                <a:ea typeface="DejaVu Sans"/>
              </a:rPr>
              <a:t>, 2018</a:t>
            </a:r>
            <a:endParaRPr lang="id-ID" sz="3200"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Konsep MVC Laravel</a:t>
            </a:r>
            <a:endParaRPr lang="id-ID" sz="4400" b="0" strike="noStrike" spc="-1">
              <a:latin typeface="Arial"/>
            </a:endParaRPr>
          </a:p>
        </p:txBody>
      </p:sp>
      <p:pic>
        <p:nvPicPr>
          <p:cNvPr id="197" name="Picture 1"/>
          <p:cNvPicPr/>
          <p:nvPr/>
        </p:nvPicPr>
        <p:blipFill>
          <a:blip r:embed="rId3"/>
          <a:stretch/>
        </p:blipFill>
        <p:spPr>
          <a:xfrm>
            <a:off x="2535480" y="1794600"/>
            <a:ext cx="6927120" cy="4894560"/>
          </a:xfrm>
          <a:prstGeom prst="rect">
            <a:avLst/>
          </a:prstGeom>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Membuat Controller (1)</a:t>
            </a:r>
            <a:endParaRPr lang="id-ID" sz="4400" b="0" strike="noStrike" spc="-1">
              <a:latin typeface="Arial"/>
            </a:endParaRPr>
          </a:p>
        </p:txBody>
      </p:sp>
      <p:pic>
        <p:nvPicPr>
          <p:cNvPr id="3" name="Picture 2">
            <a:extLst>
              <a:ext uri="{FF2B5EF4-FFF2-40B4-BE49-F238E27FC236}">
                <a16:creationId xmlns:a16="http://schemas.microsoft.com/office/drawing/2014/main" id="{9AF6CFD3-9F52-498A-0ED3-211ED9798286}"/>
              </a:ext>
            </a:extLst>
          </p:cNvPr>
          <p:cNvPicPr>
            <a:picLocks noChangeAspect="1"/>
          </p:cNvPicPr>
          <p:nvPr/>
        </p:nvPicPr>
        <p:blipFill>
          <a:blip r:embed="rId3"/>
          <a:stretch>
            <a:fillRect/>
          </a:stretch>
        </p:blipFill>
        <p:spPr>
          <a:xfrm>
            <a:off x="941387" y="1741487"/>
            <a:ext cx="10115550" cy="4076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Membuat Controller (2)</a:t>
            </a:r>
            <a:endParaRPr lang="id-ID" sz="4400" b="0" strike="noStrike" spc="-1">
              <a:latin typeface="Arial"/>
            </a:endParaRPr>
          </a:p>
        </p:txBody>
      </p:sp>
      <p:pic>
        <p:nvPicPr>
          <p:cNvPr id="3" name="Picture 2">
            <a:extLst>
              <a:ext uri="{FF2B5EF4-FFF2-40B4-BE49-F238E27FC236}">
                <a16:creationId xmlns:a16="http://schemas.microsoft.com/office/drawing/2014/main" id="{7D261896-407C-23CC-BDE5-AD8C5DD83720}"/>
              </a:ext>
            </a:extLst>
          </p:cNvPr>
          <p:cNvPicPr>
            <a:picLocks noChangeAspect="1"/>
          </p:cNvPicPr>
          <p:nvPr/>
        </p:nvPicPr>
        <p:blipFill>
          <a:blip r:embed="rId3"/>
          <a:stretch>
            <a:fillRect/>
          </a:stretch>
        </p:blipFill>
        <p:spPr>
          <a:xfrm>
            <a:off x="3979793" y="2105093"/>
            <a:ext cx="4038738" cy="3993359"/>
          </a:xfrm>
          <a:prstGeom prst="rect">
            <a:avLst/>
          </a:prstGeom>
          <a:ln w="6350">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Me</a:t>
            </a:r>
            <a:r>
              <a:rPr lang="en-US" sz="4400" b="1" strike="noStrike" spc="-1">
                <a:solidFill>
                  <a:srgbClr val="FFFFFF"/>
                </a:solidFill>
                <a:latin typeface="Arial"/>
                <a:ea typeface="DejaVu Sans"/>
              </a:rPr>
              <a:t>nambahkan</a:t>
            </a:r>
            <a:r>
              <a:rPr lang="id-ID" sz="4400" b="1" strike="noStrike" spc="-1">
                <a:solidFill>
                  <a:srgbClr val="FFFFFF"/>
                </a:solidFill>
                <a:latin typeface="Arial"/>
                <a:ea typeface="DejaVu Sans"/>
              </a:rPr>
              <a:t> </a:t>
            </a:r>
            <a:r>
              <a:rPr lang="en-US" sz="4400" b="1" strike="noStrike" spc="-1">
                <a:solidFill>
                  <a:srgbClr val="FFFFFF"/>
                </a:solidFill>
                <a:latin typeface="Arial"/>
                <a:ea typeface="DejaVu Sans"/>
              </a:rPr>
              <a:t>Routing</a:t>
            </a:r>
            <a:endParaRPr lang="id-ID" sz="4400" b="0" strike="noStrike" spc="-1">
              <a:latin typeface="Arial"/>
            </a:endParaRPr>
          </a:p>
        </p:txBody>
      </p:sp>
      <p:sp>
        <p:nvSpPr>
          <p:cNvPr id="3" name="TextBox 2">
            <a:extLst>
              <a:ext uri="{FF2B5EF4-FFF2-40B4-BE49-F238E27FC236}">
                <a16:creationId xmlns:a16="http://schemas.microsoft.com/office/drawing/2014/main" id="{900E8481-9269-3471-AC6C-3A5AF25F42F3}"/>
              </a:ext>
            </a:extLst>
          </p:cNvPr>
          <p:cNvSpPr txBox="1"/>
          <p:nvPr/>
        </p:nvSpPr>
        <p:spPr>
          <a:xfrm>
            <a:off x="600119" y="1748512"/>
            <a:ext cx="10797839" cy="4431983"/>
          </a:xfrm>
          <a:prstGeom prst="rect">
            <a:avLst/>
          </a:prstGeom>
          <a:noFill/>
        </p:spPr>
        <p:txBody>
          <a:bodyPr wrap="square">
            <a:spAutoFit/>
          </a:bodyPr>
          <a:lstStyle/>
          <a:p>
            <a:r>
              <a:rPr lang="en-US" sz="2400" b="0">
                <a:solidFill>
                  <a:srgbClr val="24292E"/>
                </a:solidFill>
                <a:effectLst/>
                <a:latin typeface="Consolas" panose="020B0609020204030204" pitchFamily="49" charset="0"/>
              </a:rPr>
              <a:t>&lt;?php</a:t>
            </a:r>
          </a:p>
          <a:p>
            <a:br>
              <a:rPr lang="en-US" sz="2400" b="0">
                <a:solidFill>
                  <a:srgbClr val="24292E"/>
                </a:solidFill>
                <a:effectLst/>
                <a:latin typeface="Consolas" panose="020B0609020204030204" pitchFamily="49" charset="0"/>
              </a:rPr>
            </a:br>
            <a:r>
              <a:rPr lang="en-US" sz="2400" b="0">
                <a:solidFill>
                  <a:srgbClr val="D73A49"/>
                </a:solidFill>
                <a:effectLst/>
                <a:latin typeface="Consolas" panose="020B0609020204030204" pitchFamily="49" charset="0"/>
              </a:rPr>
              <a:t>use</a:t>
            </a:r>
            <a:r>
              <a:rPr lang="en-US" sz="2400" b="0">
                <a:solidFill>
                  <a:srgbClr val="24292E"/>
                </a:solidFill>
                <a:effectLst/>
                <a:latin typeface="Consolas" panose="020B0609020204030204" pitchFamily="49" charset="0"/>
              </a:rPr>
              <a:t> </a:t>
            </a:r>
            <a:r>
              <a:rPr lang="en-US" sz="2400" b="0">
                <a:solidFill>
                  <a:srgbClr val="005CC5"/>
                </a:solidFill>
                <a:effectLst/>
                <a:latin typeface="Consolas" panose="020B0609020204030204" pitchFamily="49" charset="0"/>
              </a:rPr>
              <a:t>Illuminate\Support\Facades\Route</a:t>
            </a:r>
            <a:r>
              <a:rPr lang="en-US" sz="2400" b="0">
                <a:solidFill>
                  <a:srgbClr val="24292E"/>
                </a:solidFill>
                <a:effectLst/>
                <a:latin typeface="Consolas" panose="020B0609020204030204" pitchFamily="49" charset="0"/>
              </a:rPr>
              <a:t>;</a:t>
            </a:r>
          </a:p>
          <a:p>
            <a:br>
              <a:rPr lang="en-US" sz="2400" b="0">
                <a:solidFill>
                  <a:srgbClr val="24292E"/>
                </a:solidFill>
                <a:effectLst/>
                <a:latin typeface="Consolas" panose="020B0609020204030204" pitchFamily="49" charset="0"/>
              </a:rPr>
            </a:br>
            <a:r>
              <a:rPr lang="en-US" sz="2400" b="0">
                <a:solidFill>
                  <a:srgbClr val="D73A49"/>
                </a:solidFill>
                <a:effectLst/>
                <a:latin typeface="Consolas" panose="020B0609020204030204" pitchFamily="49" charset="0"/>
              </a:rPr>
              <a:t>use</a:t>
            </a:r>
            <a:r>
              <a:rPr lang="en-US" sz="2400" b="0">
                <a:solidFill>
                  <a:srgbClr val="24292E"/>
                </a:solidFill>
                <a:effectLst/>
                <a:latin typeface="Consolas" panose="020B0609020204030204" pitchFamily="49" charset="0"/>
              </a:rPr>
              <a:t> </a:t>
            </a:r>
            <a:r>
              <a:rPr lang="en-US" sz="2400" b="0">
                <a:solidFill>
                  <a:srgbClr val="005CC5"/>
                </a:solidFill>
                <a:effectLst/>
                <a:latin typeface="Consolas" panose="020B0609020204030204" pitchFamily="49" charset="0"/>
              </a:rPr>
              <a:t>App\Http\Controllers\DivisiController</a:t>
            </a:r>
            <a:r>
              <a:rPr lang="en-US" sz="2400" b="0">
                <a:solidFill>
                  <a:srgbClr val="24292E"/>
                </a:solidFill>
                <a:effectLst/>
                <a:latin typeface="Consolas" panose="020B0609020204030204" pitchFamily="49" charset="0"/>
              </a:rPr>
              <a:t>;</a:t>
            </a:r>
          </a:p>
          <a:p>
            <a:r>
              <a:rPr lang="en-US" sz="2400" b="0">
                <a:solidFill>
                  <a:srgbClr val="D73A49"/>
                </a:solidFill>
                <a:effectLst/>
                <a:latin typeface="Consolas" panose="020B0609020204030204" pitchFamily="49" charset="0"/>
              </a:rPr>
              <a:t>use</a:t>
            </a:r>
            <a:r>
              <a:rPr lang="en-US" sz="2400" b="0">
                <a:solidFill>
                  <a:srgbClr val="24292E"/>
                </a:solidFill>
                <a:effectLst/>
                <a:latin typeface="Consolas" panose="020B0609020204030204" pitchFamily="49" charset="0"/>
              </a:rPr>
              <a:t> </a:t>
            </a:r>
            <a:r>
              <a:rPr lang="en-US" sz="2400" b="0">
                <a:solidFill>
                  <a:srgbClr val="005CC5"/>
                </a:solidFill>
                <a:effectLst/>
                <a:latin typeface="Consolas" panose="020B0609020204030204" pitchFamily="49" charset="0"/>
              </a:rPr>
              <a:t>App\Http\Controllers\JabatanController</a:t>
            </a:r>
            <a:r>
              <a:rPr lang="en-US" sz="2400" b="0">
                <a:solidFill>
                  <a:srgbClr val="24292E"/>
                </a:solidFill>
                <a:effectLst/>
                <a:latin typeface="Consolas" panose="020B0609020204030204" pitchFamily="49" charset="0"/>
              </a:rPr>
              <a:t>;</a:t>
            </a:r>
          </a:p>
          <a:p>
            <a:r>
              <a:rPr lang="en-US" sz="2400" b="0">
                <a:solidFill>
                  <a:srgbClr val="D73A49"/>
                </a:solidFill>
                <a:effectLst/>
                <a:latin typeface="Consolas" panose="020B0609020204030204" pitchFamily="49" charset="0"/>
              </a:rPr>
              <a:t>use</a:t>
            </a:r>
            <a:r>
              <a:rPr lang="en-US" sz="2400" b="0">
                <a:solidFill>
                  <a:srgbClr val="24292E"/>
                </a:solidFill>
                <a:effectLst/>
                <a:latin typeface="Consolas" panose="020B0609020204030204" pitchFamily="49" charset="0"/>
              </a:rPr>
              <a:t> </a:t>
            </a:r>
            <a:r>
              <a:rPr lang="en-US" sz="2400" b="0">
                <a:solidFill>
                  <a:srgbClr val="005CC5"/>
                </a:solidFill>
                <a:effectLst/>
                <a:latin typeface="Consolas" panose="020B0609020204030204" pitchFamily="49" charset="0"/>
              </a:rPr>
              <a:t>App\Http\Controllers\PegawaiController</a:t>
            </a:r>
            <a:r>
              <a:rPr lang="en-US" sz="2400" b="0">
                <a:solidFill>
                  <a:srgbClr val="24292E"/>
                </a:solidFill>
                <a:effectLst/>
                <a:latin typeface="Consolas" panose="020B0609020204030204" pitchFamily="49" charset="0"/>
              </a:rPr>
              <a:t>;</a:t>
            </a:r>
          </a:p>
          <a:p>
            <a:endParaRPr lang="en-US" sz="2400">
              <a:solidFill>
                <a:srgbClr val="24292E"/>
              </a:solidFill>
              <a:latin typeface="Consolas" panose="020B0609020204030204" pitchFamily="49" charset="0"/>
            </a:endParaRPr>
          </a:p>
          <a:p>
            <a:r>
              <a:rPr lang="en-US" sz="2400" b="0">
                <a:solidFill>
                  <a:srgbClr val="005CC5"/>
                </a:solidFill>
                <a:effectLst/>
                <a:latin typeface="Consolas" panose="020B0609020204030204" pitchFamily="49" charset="0"/>
              </a:rPr>
              <a:t>Route</a:t>
            </a:r>
            <a:r>
              <a:rPr lang="en-US" sz="2400" b="0">
                <a:solidFill>
                  <a:srgbClr val="D73A49"/>
                </a:solidFill>
                <a:effectLst/>
                <a:latin typeface="Consolas" panose="020B0609020204030204" pitchFamily="49" charset="0"/>
              </a:rPr>
              <a:t>::</a:t>
            </a:r>
            <a:r>
              <a:rPr lang="en-US" sz="2400" b="0">
                <a:solidFill>
                  <a:srgbClr val="6F42C1"/>
                </a:solidFill>
                <a:effectLst/>
                <a:latin typeface="Consolas" panose="020B0609020204030204" pitchFamily="49" charset="0"/>
              </a:rPr>
              <a:t>resource</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'divisi'</a:t>
            </a:r>
            <a:r>
              <a:rPr lang="en-US" sz="2400" b="0">
                <a:solidFill>
                  <a:srgbClr val="24292E"/>
                </a:solidFill>
                <a:effectLst/>
                <a:latin typeface="Consolas" panose="020B0609020204030204" pitchFamily="49" charset="0"/>
              </a:rPr>
              <a:t>, </a:t>
            </a:r>
            <a:r>
              <a:rPr lang="en-US" sz="2400" b="0">
                <a:solidFill>
                  <a:srgbClr val="005CC5"/>
                </a:solidFill>
                <a:effectLst/>
                <a:latin typeface="Consolas" panose="020B0609020204030204" pitchFamily="49" charset="0"/>
              </a:rPr>
              <a:t>DivisiController</a:t>
            </a:r>
            <a:r>
              <a:rPr lang="en-US" sz="2400" b="0">
                <a:solidFill>
                  <a:srgbClr val="D73A49"/>
                </a:solidFill>
                <a:effectLst/>
                <a:latin typeface="Consolas" panose="020B0609020204030204" pitchFamily="49" charset="0"/>
              </a:rPr>
              <a:t>::class</a:t>
            </a:r>
            <a:r>
              <a:rPr lang="en-US" sz="2400" b="0">
                <a:solidFill>
                  <a:srgbClr val="24292E"/>
                </a:solidFill>
                <a:effectLst/>
                <a:latin typeface="Consolas" panose="020B0609020204030204" pitchFamily="49" charset="0"/>
              </a:rPr>
              <a:t>);</a:t>
            </a:r>
          </a:p>
          <a:p>
            <a:r>
              <a:rPr lang="en-US" sz="2400" b="0">
                <a:solidFill>
                  <a:srgbClr val="005CC5"/>
                </a:solidFill>
                <a:effectLst/>
                <a:latin typeface="Consolas" panose="020B0609020204030204" pitchFamily="49" charset="0"/>
              </a:rPr>
              <a:t>Route</a:t>
            </a:r>
            <a:r>
              <a:rPr lang="en-US" sz="2400" b="0">
                <a:solidFill>
                  <a:srgbClr val="D73A49"/>
                </a:solidFill>
                <a:effectLst/>
                <a:latin typeface="Consolas" panose="020B0609020204030204" pitchFamily="49" charset="0"/>
              </a:rPr>
              <a:t>::</a:t>
            </a:r>
            <a:r>
              <a:rPr lang="en-US" sz="2400" b="0">
                <a:solidFill>
                  <a:srgbClr val="6F42C1"/>
                </a:solidFill>
                <a:effectLst/>
                <a:latin typeface="Consolas" panose="020B0609020204030204" pitchFamily="49" charset="0"/>
              </a:rPr>
              <a:t>resource</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'jabatan'</a:t>
            </a:r>
            <a:r>
              <a:rPr lang="en-US" sz="2400" b="0">
                <a:solidFill>
                  <a:srgbClr val="24292E"/>
                </a:solidFill>
                <a:effectLst/>
                <a:latin typeface="Consolas" panose="020B0609020204030204" pitchFamily="49" charset="0"/>
              </a:rPr>
              <a:t>, </a:t>
            </a:r>
            <a:r>
              <a:rPr lang="en-US" sz="2400" b="0">
                <a:solidFill>
                  <a:srgbClr val="005CC5"/>
                </a:solidFill>
                <a:effectLst/>
                <a:latin typeface="Consolas" panose="020B0609020204030204" pitchFamily="49" charset="0"/>
              </a:rPr>
              <a:t>JabatanController</a:t>
            </a:r>
            <a:r>
              <a:rPr lang="en-US" sz="2400" b="0">
                <a:solidFill>
                  <a:srgbClr val="D73A49"/>
                </a:solidFill>
                <a:effectLst/>
                <a:latin typeface="Consolas" panose="020B0609020204030204" pitchFamily="49" charset="0"/>
              </a:rPr>
              <a:t>::class</a:t>
            </a:r>
            <a:r>
              <a:rPr lang="en-US" sz="2400" b="0">
                <a:solidFill>
                  <a:srgbClr val="24292E"/>
                </a:solidFill>
                <a:effectLst/>
                <a:latin typeface="Consolas" panose="020B0609020204030204" pitchFamily="49" charset="0"/>
              </a:rPr>
              <a:t>);</a:t>
            </a:r>
          </a:p>
          <a:p>
            <a:r>
              <a:rPr lang="en-US" sz="2400" b="0">
                <a:solidFill>
                  <a:srgbClr val="005CC5"/>
                </a:solidFill>
                <a:effectLst/>
                <a:latin typeface="Consolas" panose="020B0609020204030204" pitchFamily="49" charset="0"/>
              </a:rPr>
              <a:t>Route</a:t>
            </a:r>
            <a:r>
              <a:rPr lang="en-US" sz="2400" b="0">
                <a:solidFill>
                  <a:srgbClr val="D73A49"/>
                </a:solidFill>
                <a:effectLst/>
                <a:latin typeface="Consolas" panose="020B0609020204030204" pitchFamily="49" charset="0"/>
              </a:rPr>
              <a:t>::</a:t>
            </a:r>
            <a:r>
              <a:rPr lang="en-US" sz="2400" b="0">
                <a:solidFill>
                  <a:srgbClr val="6F42C1"/>
                </a:solidFill>
                <a:effectLst/>
                <a:latin typeface="Consolas" panose="020B0609020204030204" pitchFamily="49" charset="0"/>
              </a:rPr>
              <a:t>resource</a:t>
            </a:r>
            <a:r>
              <a:rPr lang="en-US" sz="2400" b="0">
                <a:solidFill>
                  <a:srgbClr val="24292E"/>
                </a:solidFill>
                <a:effectLst/>
                <a:latin typeface="Consolas" panose="020B0609020204030204" pitchFamily="49" charset="0"/>
              </a:rPr>
              <a:t>(</a:t>
            </a:r>
            <a:r>
              <a:rPr lang="en-US" sz="2400" b="0">
                <a:solidFill>
                  <a:srgbClr val="032F62"/>
                </a:solidFill>
                <a:effectLst/>
                <a:latin typeface="Consolas" panose="020B0609020204030204" pitchFamily="49" charset="0"/>
              </a:rPr>
              <a:t>'pegawai'</a:t>
            </a:r>
            <a:r>
              <a:rPr lang="en-US" sz="2400" b="0">
                <a:solidFill>
                  <a:srgbClr val="24292E"/>
                </a:solidFill>
                <a:effectLst/>
                <a:latin typeface="Consolas" panose="020B0609020204030204" pitchFamily="49" charset="0"/>
              </a:rPr>
              <a:t>, </a:t>
            </a:r>
            <a:r>
              <a:rPr lang="en-US" sz="2400" b="0">
                <a:solidFill>
                  <a:srgbClr val="005CC5"/>
                </a:solidFill>
                <a:effectLst/>
                <a:latin typeface="Consolas" panose="020B0609020204030204" pitchFamily="49" charset="0"/>
              </a:rPr>
              <a:t>PegawaiController</a:t>
            </a:r>
            <a:r>
              <a:rPr lang="en-US" sz="2400" b="0">
                <a:solidFill>
                  <a:srgbClr val="D73A49"/>
                </a:solidFill>
                <a:effectLst/>
                <a:latin typeface="Consolas" panose="020B0609020204030204" pitchFamily="49" charset="0"/>
              </a:rPr>
              <a:t>::class</a:t>
            </a:r>
            <a:r>
              <a:rPr lang="en-US" sz="2400" b="0">
                <a:solidFill>
                  <a:srgbClr val="24292E"/>
                </a:solidFill>
                <a:effectLst/>
                <a:latin typeface="Consolas" panose="020B0609020204030204" pitchFamily="49" charset="0"/>
              </a:rPr>
              <a:t>);</a:t>
            </a:r>
          </a:p>
          <a:p>
            <a:endParaRPr lang="en-US" b="0">
              <a:solidFill>
                <a:srgbClr val="24292E"/>
              </a:solidFill>
              <a:effectLst/>
              <a:latin typeface="Consolas" panose="020B0609020204030204" pitchFamily="49" charset="0"/>
            </a:endParaRPr>
          </a:p>
        </p:txBody>
      </p:sp>
    </p:spTree>
    <p:extLst>
      <p:ext uri="{BB962C8B-B14F-4D97-AF65-F5344CB8AC3E}">
        <p14:creationId xmlns:p14="http://schemas.microsoft.com/office/powerpoint/2010/main" val="2993210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trike="noStrike" spc="-1">
                <a:solidFill>
                  <a:srgbClr val="FFFFFF"/>
                </a:solidFill>
                <a:latin typeface="Arial"/>
                <a:ea typeface="DejaVu Sans"/>
              </a:rPr>
              <a:t>gawai</a:t>
            </a:r>
            <a:r>
              <a:rPr lang="id-ID" sz="4400" b="1" strike="noStrike" spc="-1">
                <a:solidFill>
                  <a:srgbClr val="FFFFFF"/>
                </a:solidFill>
                <a:latin typeface="Arial"/>
                <a:ea typeface="DejaVu Sans"/>
              </a:rPr>
              <a:t>Controller (index)</a:t>
            </a:r>
            <a:endParaRPr lang="id-ID" sz="4400" b="0" strike="noStrike" spc="-1">
              <a:latin typeface="Arial"/>
            </a:endParaRPr>
          </a:p>
        </p:txBody>
      </p:sp>
      <p:sp>
        <p:nvSpPr>
          <p:cNvPr id="3" name="TextBox 2">
            <a:extLst>
              <a:ext uri="{FF2B5EF4-FFF2-40B4-BE49-F238E27FC236}">
                <a16:creationId xmlns:a16="http://schemas.microsoft.com/office/drawing/2014/main" id="{6A386FDF-55A0-1108-22ED-0A3A259F5112}"/>
              </a:ext>
            </a:extLst>
          </p:cNvPr>
          <p:cNvSpPr txBox="1"/>
          <p:nvPr/>
        </p:nvSpPr>
        <p:spPr>
          <a:xfrm>
            <a:off x="600120" y="1716934"/>
            <a:ext cx="10606144" cy="4524315"/>
          </a:xfrm>
          <a:prstGeom prst="rect">
            <a:avLst/>
          </a:prstGeom>
          <a:noFill/>
        </p:spPr>
        <p:txBody>
          <a:bodyPr wrap="square">
            <a:spAutoFit/>
          </a:bodyPr>
          <a:lstStyle/>
          <a:p>
            <a:r>
              <a:rPr lang="en-US" sz="2400" b="0">
                <a:solidFill>
                  <a:srgbClr val="236EBF"/>
                </a:solidFill>
                <a:effectLst/>
                <a:latin typeface="Consolas" panose="020B0609020204030204" pitchFamily="49" charset="0"/>
              </a:rPr>
              <a:t>&lt;?php</a:t>
            </a:r>
          </a:p>
          <a:p>
            <a:r>
              <a:rPr lang="en-US" sz="2400" b="0" i="1">
                <a:solidFill>
                  <a:srgbClr val="0991B6"/>
                </a:solidFill>
                <a:effectLst/>
                <a:latin typeface="Consolas" panose="020B0609020204030204" pitchFamily="49" charset="0"/>
              </a:rPr>
              <a:t>namespace</a:t>
            </a:r>
            <a:r>
              <a:rPr lang="en-US" sz="2400" b="0">
                <a:solidFill>
                  <a:srgbClr val="236EBF"/>
                </a:solidFill>
                <a:effectLst/>
                <a:latin typeface="Consolas" panose="020B0609020204030204" pitchFamily="49" charset="0"/>
              </a:rPr>
              <a:t> </a:t>
            </a:r>
            <a:r>
              <a:rPr lang="en-US" sz="2400" b="0">
                <a:solidFill>
                  <a:srgbClr val="0444AC"/>
                </a:solidFill>
                <a:effectLst/>
                <a:latin typeface="Consolas" panose="020B0609020204030204" pitchFamily="49" charset="0"/>
              </a:rPr>
              <a:t>App\Http\Controllers</a:t>
            </a:r>
            <a:r>
              <a:rPr lang="en-US" sz="2400" b="0">
                <a:solidFill>
                  <a:srgbClr val="236EBF"/>
                </a:solidFill>
                <a:effectLst/>
                <a:latin typeface="Consolas" panose="020B0609020204030204" pitchFamily="49" charset="0"/>
              </a:rPr>
              <a:t>;</a:t>
            </a:r>
          </a:p>
          <a:p>
            <a:r>
              <a:rPr lang="en-US" sz="2400" b="0" i="1">
                <a:solidFill>
                  <a:srgbClr val="0991B6"/>
                </a:solidFill>
                <a:effectLst/>
                <a:latin typeface="Consolas" panose="020B0609020204030204" pitchFamily="49" charset="0"/>
              </a:rPr>
              <a:t>use</a:t>
            </a:r>
            <a:r>
              <a:rPr lang="en-US" sz="2400" b="0">
                <a:solidFill>
                  <a:srgbClr val="236EBF"/>
                </a:solidFill>
                <a:effectLst/>
                <a:latin typeface="Consolas" panose="020B0609020204030204" pitchFamily="49" charset="0"/>
              </a:rPr>
              <a:t> Illuminate\Http\</a:t>
            </a:r>
            <a:r>
              <a:rPr lang="en-US" sz="2400" b="0">
                <a:solidFill>
                  <a:srgbClr val="DC3EB7"/>
                </a:solidFill>
                <a:effectLst/>
                <a:latin typeface="Consolas" panose="020B0609020204030204" pitchFamily="49" charset="0"/>
              </a:rPr>
              <a:t>Request</a:t>
            </a:r>
            <a:r>
              <a:rPr lang="en-US" sz="2400" b="0">
                <a:solidFill>
                  <a:srgbClr val="236EBF"/>
                </a:solidFill>
                <a:effectLst/>
                <a:latin typeface="Consolas" panose="020B0609020204030204" pitchFamily="49" charset="0"/>
              </a:rPr>
              <a:t>;</a:t>
            </a:r>
          </a:p>
          <a:p>
            <a:r>
              <a:rPr lang="en-US" sz="2400" b="0" i="1">
                <a:solidFill>
                  <a:srgbClr val="0991B6"/>
                </a:solidFill>
                <a:effectLst/>
                <a:latin typeface="Consolas" panose="020B0609020204030204" pitchFamily="49" charset="0"/>
              </a:rPr>
              <a:t>use</a:t>
            </a:r>
            <a:r>
              <a:rPr lang="en-US" sz="2400" b="0">
                <a:solidFill>
                  <a:srgbClr val="236EBF"/>
                </a:solidFill>
                <a:effectLst/>
                <a:latin typeface="Consolas" panose="020B0609020204030204" pitchFamily="49" charset="0"/>
              </a:rPr>
              <a:t> App\Models\</a:t>
            </a:r>
            <a:r>
              <a:rPr lang="en-US" sz="2400" b="0">
                <a:solidFill>
                  <a:srgbClr val="DC3EB7"/>
                </a:solidFill>
                <a:effectLst/>
                <a:latin typeface="Consolas" panose="020B0609020204030204" pitchFamily="49" charset="0"/>
              </a:rPr>
              <a:t>Pegawai</a:t>
            </a:r>
            <a:r>
              <a:rPr lang="en-US" sz="2400" b="0">
                <a:solidFill>
                  <a:srgbClr val="236EBF"/>
                </a:solidFill>
                <a:effectLst/>
                <a:latin typeface="Consolas" panose="020B0609020204030204" pitchFamily="49" charset="0"/>
              </a:rPr>
              <a:t>;</a:t>
            </a:r>
          </a:p>
          <a:p>
            <a:br>
              <a:rPr lang="en-US" sz="2400" b="0">
                <a:solidFill>
                  <a:srgbClr val="236EBF"/>
                </a:solidFill>
                <a:effectLst/>
                <a:latin typeface="Consolas" panose="020B0609020204030204" pitchFamily="49" charset="0"/>
              </a:rPr>
            </a:br>
            <a:r>
              <a:rPr lang="en-US" sz="2400" b="0" i="1">
                <a:solidFill>
                  <a:srgbClr val="0991B6"/>
                </a:solidFill>
                <a:effectLst/>
                <a:latin typeface="Consolas" panose="020B0609020204030204" pitchFamily="49" charset="0"/>
              </a:rPr>
              <a:t>class</a:t>
            </a:r>
            <a:r>
              <a:rPr lang="en-US" sz="2400" b="0">
                <a:solidFill>
                  <a:srgbClr val="236EBF"/>
                </a:solidFill>
                <a:effectLst/>
                <a:latin typeface="Consolas" panose="020B0609020204030204" pitchFamily="49" charset="0"/>
              </a:rPr>
              <a:t> </a:t>
            </a:r>
            <a:r>
              <a:rPr lang="en-US" sz="2400" b="0">
                <a:solidFill>
                  <a:srgbClr val="0444AC"/>
                </a:solidFill>
                <a:effectLst/>
                <a:latin typeface="Consolas" panose="020B0609020204030204" pitchFamily="49" charset="0"/>
              </a:rPr>
              <a:t>PegawaiController</a:t>
            </a:r>
            <a:r>
              <a:rPr lang="en-US" sz="2400" b="0">
                <a:solidFill>
                  <a:srgbClr val="236EBF"/>
                </a:solidFill>
                <a:effectLst/>
                <a:latin typeface="Consolas" panose="020B0609020204030204" pitchFamily="49" charset="0"/>
              </a:rPr>
              <a:t> </a:t>
            </a:r>
            <a:r>
              <a:rPr lang="en-US" sz="2400" b="0" i="1">
                <a:solidFill>
                  <a:srgbClr val="0991B6"/>
                </a:solidFill>
                <a:effectLst/>
                <a:latin typeface="Consolas" panose="020B0609020204030204" pitchFamily="49" charset="0"/>
              </a:rPr>
              <a:t>extends</a:t>
            </a:r>
            <a:r>
              <a:rPr lang="en-US" sz="2400" b="0">
                <a:solidFill>
                  <a:srgbClr val="236EBF"/>
                </a:solidFill>
                <a:effectLst/>
                <a:latin typeface="Consolas" panose="020B0609020204030204" pitchFamily="49" charset="0"/>
              </a:rPr>
              <a:t> </a:t>
            </a:r>
            <a:r>
              <a:rPr lang="en-US" sz="2400" b="0">
                <a:solidFill>
                  <a:srgbClr val="B02767"/>
                </a:solidFill>
                <a:effectLst/>
                <a:latin typeface="Consolas" panose="020B0609020204030204" pitchFamily="49" charset="0"/>
              </a:rPr>
              <a:t>Controller</a:t>
            </a:r>
            <a:endParaRPr lang="en-US" sz="2400" b="0">
              <a:solidFill>
                <a:srgbClr val="236EBF"/>
              </a:solidFill>
              <a:effectLst/>
              <a:latin typeface="Consolas" panose="020B0609020204030204" pitchFamily="49" charset="0"/>
            </a:endParaRPr>
          </a:p>
          <a:p>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i="1">
                <a:solidFill>
                  <a:srgbClr val="0991B6"/>
                </a:solidFill>
                <a:effectLst/>
                <a:latin typeface="Consolas" panose="020B0609020204030204" pitchFamily="49" charset="0"/>
              </a:rPr>
              <a:t>public</a:t>
            </a:r>
            <a:r>
              <a:rPr lang="en-US" sz="2400" b="0">
                <a:solidFill>
                  <a:srgbClr val="236EBF"/>
                </a:solidFill>
                <a:effectLst/>
                <a:latin typeface="Consolas" panose="020B0609020204030204" pitchFamily="49" charset="0"/>
              </a:rPr>
              <a:t> </a:t>
            </a:r>
            <a:r>
              <a:rPr lang="en-US" sz="2400" b="0" i="1">
                <a:solidFill>
                  <a:srgbClr val="0991B6"/>
                </a:solidFill>
                <a:effectLst/>
                <a:latin typeface="Consolas" panose="020B0609020204030204" pitchFamily="49" charset="0"/>
              </a:rPr>
              <a:t>function</a:t>
            </a:r>
            <a:r>
              <a:rPr lang="en-US" sz="2400" b="0">
                <a:solidFill>
                  <a:srgbClr val="236EBF"/>
                </a:solidFill>
                <a:effectLst/>
                <a:latin typeface="Consolas" panose="020B0609020204030204" pitchFamily="49" charset="0"/>
              </a:rPr>
              <a:t> </a:t>
            </a:r>
            <a:r>
              <a:rPr lang="en-US" sz="2400" b="0" i="1">
                <a:solidFill>
                  <a:srgbClr val="B1108E"/>
                </a:solidFill>
                <a:effectLst/>
                <a:latin typeface="Consolas" panose="020B0609020204030204" pitchFamily="49" charset="0"/>
              </a:rPr>
              <a:t>index</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p>
          <a:p>
            <a:r>
              <a:rPr lang="en-US" sz="2400" b="0">
                <a:solidFill>
                  <a:srgbClr val="236EBF"/>
                </a:solidFill>
                <a:effectLst/>
                <a:latin typeface="Consolas" panose="020B0609020204030204" pitchFamily="49" charset="0"/>
              </a:rPr>
              <a:t>        </a:t>
            </a:r>
            <a:r>
              <a:rPr lang="en-US" sz="2400" b="0" i="1">
                <a:solidFill>
                  <a:srgbClr val="2F86D2"/>
                </a:solidFill>
                <a:effectLst/>
                <a:latin typeface="Consolas" panose="020B0609020204030204" pitchFamily="49" charset="0"/>
              </a:rPr>
              <a:t>$pegawai</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a:solidFill>
                  <a:srgbClr val="DC3EB7"/>
                </a:solidFill>
                <a:effectLst/>
                <a:latin typeface="Consolas" panose="020B0609020204030204" pitchFamily="49" charset="0"/>
              </a:rPr>
              <a:t>Pegawai</a:t>
            </a:r>
            <a:r>
              <a:rPr lang="en-US" sz="2400" b="0" i="1">
                <a:solidFill>
                  <a:srgbClr val="7B30D0"/>
                </a:solidFill>
                <a:effectLst/>
                <a:latin typeface="Consolas" panose="020B0609020204030204" pitchFamily="49" charset="0"/>
              </a:rPr>
              <a:t>::</a:t>
            </a:r>
            <a:r>
              <a:rPr lang="en-US" sz="2400" b="0" i="1">
                <a:solidFill>
                  <a:srgbClr val="B1108E"/>
                </a:solidFill>
                <a:effectLst/>
                <a:latin typeface="Consolas" panose="020B0609020204030204" pitchFamily="49" charset="0"/>
              </a:rPr>
              <a:t>all</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i="1">
                <a:solidFill>
                  <a:srgbClr val="0991B6"/>
                </a:solidFill>
                <a:effectLst/>
                <a:latin typeface="Consolas" panose="020B0609020204030204" pitchFamily="49" charset="0"/>
              </a:rPr>
              <a:t>return</a:t>
            </a:r>
            <a:r>
              <a:rPr lang="en-US" sz="2400" b="0">
                <a:solidFill>
                  <a:srgbClr val="236EBF"/>
                </a:solidFill>
                <a:effectLst/>
                <a:latin typeface="Consolas" panose="020B0609020204030204" pitchFamily="49" charset="0"/>
              </a:rPr>
              <a:t> </a:t>
            </a:r>
            <a:r>
              <a:rPr lang="en-US" sz="2400" b="0" i="1">
                <a:solidFill>
                  <a:srgbClr val="B1108E"/>
                </a:solidFill>
                <a:effectLst/>
                <a:latin typeface="Consolas" panose="020B0609020204030204" pitchFamily="49" charset="0"/>
              </a:rPr>
              <a:t>view</a:t>
            </a:r>
            <a:r>
              <a:rPr lang="en-US" sz="2400" b="0">
                <a:solidFill>
                  <a:srgbClr val="236EBF"/>
                </a:solidFill>
                <a:effectLst/>
                <a:latin typeface="Consolas" panose="020B0609020204030204" pitchFamily="49" charset="0"/>
              </a:rPr>
              <a:t>(</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pegawai.index</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r>
              <a:rPr lang="en-US" sz="2400" b="0">
                <a:solidFill>
                  <a:srgbClr val="08134A"/>
                </a:solidFill>
                <a:effectLst/>
                <a:latin typeface="Consolas" panose="020B0609020204030204" pitchFamily="49" charset="0"/>
              </a:rPr>
              <a:t>compact</a:t>
            </a:r>
            <a:r>
              <a:rPr lang="en-US" sz="2400" b="0">
                <a:solidFill>
                  <a:srgbClr val="236EBF"/>
                </a:solidFill>
                <a:effectLst/>
                <a:latin typeface="Consolas" panose="020B0609020204030204" pitchFamily="49" charset="0"/>
              </a:rPr>
              <a:t>(</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pegawai</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trike="noStrike" spc="-1">
                <a:solidFill>
                  <a:srgbClr val="FFFFFF"/>
                </a:solidFill>
                <a:latin typeface="Arial"/>
                <a:ea typeface="DejaVu Sans"/>
              </a:rPr>
              <a:t>gawai</a:t>
            </a:r>
            <a:r>
              <a:rPr lang="id-ID" sz="4400" b="1" strike="noStrike" spc="-1">
                <a:solidFill>
                  <a:srgbClr val="FFFFFF"/>
                </a:solidFill>
                <a:latin typeface="Arial"/>
                <a:ea typeface="DejaVu Sans"/>
              </a:rPr>
              <a:t>Controller (create)</a:t>
            </a:r>
            <a:endParaRPr lang="id-ID" sz="4400" b="0" strike="noStrike" spc="-1">
              <a:latin typeface="Arial"/>
            </a:endParaRPr>
          </a:p>
        </p:txBody>
      </p:sp>
      <p:sp>
        <p:nvSpPr>
          <p:cNvPr id="328" name="CustomShape 2"/>
          <p:cNvSpPr/>
          <p:nvPr/>
        </p:nvSpPr>
        <p:spPr>
          <a:xfrm>
            <a:off x="1612800" y="2656440"/>
            <a:ext cx="8772120" cy="22453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d-ID" sz="2800" b="0" strike="noStrike" spc="-1">
                <a:solidFill>
                  <a:srgbClr val="333333"/>
                </a:solidFill>
                <a:latin typeface="Consolas"/>
                <a:ea typeface="DejaVu Sans"/>
              </a:rPr>
              <a:t>    </a:t>
            </a:r>
            <a:r>
              <a:rPr lang="id-ID" sz="2800" b="0" strike="noStrike" spc="-1">
                <a:solidFill>
                  <a:srgbClr val="4B69C6"/>
                </a:solidFill>
                <a:latin typeface="Consolas"/>
                <a:ea typeface="DejaVu Sans"/>
              </a:rPr>
              <a:t>public</a:t>
            </a:r>
            <a:r>
              <a:rPr lang="id-ID" sz="2800" b="0" strike="noStrike" spc="-1">
                <a:solidFill>
                  <a:srgbClr val="333333"/>
                </a:solidFill>
                <a:latin typeface="Consolas"/>
                <a:ea typeface="DejaVu Sans"/>
              </a:rPr>
              <a:t> </a:t>
            </a:r>
            <a:r>
              <a:rPr lang="id-ID" sz="2800" b="0" strike="noStrike" spc="-1">
                <a:solidFill>
                  <a:srgbClr val="7A3E9D"/>
                </a:solidFill>
                <a:latin typeface="Consolas"/>
                <a:ea typeface="DejaVu Sans"/>
              </a:rPr>
              <a:t>function</a:t>
            </a:r>
            <a:r>
              <a:rPr lang="id-ID" sz="2800" b="0" strike="noStrike" spc="-1">
                <a:solidFill>
                  <a:srgbClr val="333333"/>
                </a:solidFill>
                <a:latin typeface="Consolas"/>
                <a:ea typeface="DejaVu Sans"/>
              </a:rPr>
              <a:t> </a:t>
            </a:r>
            <a:r>
              <a:rPr lang="id-ID" sz="2800" b="1" strike="noStrike" spc="-1">
                <a:solidFill>
                  <a:srgbClr val="AA3731"/>
                </a:solidFill>
                <a:latin typeface="Consolas"/>
                <a:ea typeface="DejaVu Sans"/>
              </a:rPr>
              <a:t>create</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777777"/>
                </a:solidFill>
                <a:latin typeface="Consolas"/>
                <a:ea typeface="DejaVu Sans"/>
              </a:rPr>
              <a:t>        </a:t>
            </a:r>
            <a:r>
              <a:rPr lang="id-ID" sz="2800" b="0" i="1" strike="noStrike" spc="-1">
                <a:solidFill>
                  <a:srgbClr val="AAAAAA"/>
                </a:solidFill>
                <a:latin typeface="Consolas"/>
                <a:ea typeface="DejaVu Sans"/>
              </a:rPr>
              <a:t>//arahkan ke form input data baru</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4B69C6"/>
                </a:solidFill>
                <a:latin typeface="Consolas"/>
                <a:ea typeface="DejaVu Sans"/>
              </a:rPr>
              <a:t>return</a:t>
            </a:r>
            <a:r>
              <a:rPr lang="id-ID" sz="2800" b="0" strike="noStrike" spc="-1">
                <a:solidFill>
                  <a:srgbClr val="333333"/>
                </a:solidFill>
                <a:latin typeface="Consolas"/>
                <a:ea typeface="DejaVu Sans"/>
              </a:rPr>
              <a:t> </a:t>
            </a:r>
            <a:r>
              <a:rPr lang="id-ID" sz="2800" b="1" strike="noStrike" spc="-1">
                <a:solidFill>
                  <a:srgbClr val="AA3731"/>
                </a:solidFill>
                <a:latin typeface="Consolas"/>
                <a:ea typeface="DejaVu Sans"/>
              </a:rPr>
              <a:t>view</a:t>
            </a:r>
            <a:r>
              <a:rPr lang="id-ID" sz="2800" b="0" strike="noStrike" spc="-1">
                <a:solidFill>
                  <a:srgbClr val="777777"/>
                </a:solidFill>
                <a:latin typeface="Consolas"/>
                <a:ea typeface="DejaVu Sans"/>
              </a:rPr>
              <a:t>('</a:t>
            </a:r>
            <a:r>
              <a:rPr lang="id-ID" sz="2800" b="0" strike="noStrike" spc="-1">
                <a:solidFill>
                  <a:srgbClr val="448C27"/>
                </a:solidFill>
                <a:latin typeface="Consolas"/>
                <a:ea typeface="DejaVu Sans"/>
              </a:rPr>
              <a:t>pe</a:t>
            </a:r>
            <a:r>
              <a:rPr lang="en-US" sz="2800" b="0" strike="noStrike" spc="-1">
                <a:solidFill>
                  <a:srgbClr val="448C27"/>
                </a:solidFill>
                <a:latin typeface="Consolas"/>
                <a:ea typeface="DejaVu Sans"/>
              </a:rPr>
              <a:t>gawai</a:t>
            </a:r>
            <a:r>
              <a:rPr lang="id-ID" sz="2800" b="0" strike="noStrike" spc="-1">
                <a:solidFill>
                  <a:srgbClr val="448C27"/>
                </a:solidFill>
                <a:latin typeface="Consolas"/>
                <a:ea typeface="DejaVu Sans"/>
              </a:rPr>
              <a:t>.form</a:t>
            </a:r>
            <a:r>
              <a:rPr lang="id-ID" sz="2800" b="0" strike="noStrike" spc="-1">
                <a:solidFill>
                  <a:srgbClr val="777777"/>
                </a:solidFill>
                <a:latin typeface="Consolas"/>
                <a:ea typeface="DejaVu Sans"/>
              </a:rPr>
              <a:t>');</a:t>
            </a:r>
            <a:endParaRPr lang="id-ID" sz="2800" b="0" strike="noStrike" spc="-1">
              <a:latin typeface="Arial"/>
            </a:endParaRPr>
          </a:p>
          <a:p>
            <a:pPr>
              <a:lnSpc>
                <a:spcPct val="100000"/>
              </a:lnSpc>
            </a:pPr>
            <a:r>
              <a:rPr lang="id-ID" sz="2800" b="0" strike="noStrike" spc="-1">
                <a:solidFill>
                  <a:srgbClr val="333333"/>
                </a:solidFill>
                <a:latin typeface="Consolas"/>
                <a:ea typeface="DejaVu Sans"/>
              </a:rPr>
              <a:t>    </a:t>
            </a:r>
            <a:r>
              <a:rPr lang="id-ID" sz="2800" b="0" strike="noStrike" spc="-1">
                <a:solidFill>
                  <a:srgbClr val="777777"/>
                </a:solidFill>
                <a:latin typeface="Consolas"/>
                <a:ea typeface="DejaVu Sans"/>
              </a:rPr>
              <a:t>}</a:t>
            </a:r>
            <a:endParaRPr lang="id-ID" sz="2800" b="0" strike="noStrike" spc="-1">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trike="noStrike" spc="-1">
                <a:solidFill>
                  <a:srgbClr val="FFFFFF"/>
                </a:solidFill>
                <a:latin typeface="Arial"/>
                <a:ea typeface="DejaVu Sans"/>
              </a:rPr>
              <a:t>gawai</a:t>
            </a:r>
            <a:r>
              <a:rPr lang="id-ID" sz="4400" b="1" strike="noStrike" spc="-1">
                <a:solidFill>
                  <a:srgbClr val="FFFFFF"/>
                </a:solidFill>
                <a:latin typeface="Arial"/>
                <a:ea typeface="DejaVu Sans"/>
              </a:rPr>
              <a:t>Controller (store)</a:t>
            </a:r>
            <a:r>
              <a:rPr lang="en-US" sz="4400" b="1" strike="noStrike" spc="-1">
                <a:solidFill>
                  <a:srgbClr val="FFFFFF"/>
                </a:solidFill>
                <a:latin typeface="Arial"/>
                <a:ea typeface="DejaVu Sans"/>
              </a:rPr>
              <a:t> - 1</a:t>
            </a:r>
            <a:endParaRPr lang="id-ID" sz="4400" b="0" strike="noStrike" spc="-1">
              <a:latin typeface="Arial"/>
            </a:endParaRPr>
          </a:p>
        </p:txBody>
      </p:sp>
      <p:sp>
        <p:nvSpPr>
          <p:cNvPr id="3" name="TextBox 2">
            <a:extLst>
              <a:ext uri="{FF2B5EF4-FFF2-40B4-BE49-F238E27FC236}">
                <a16:creationId xmlns:a16="http://schemas.microsoft.com/office/drawing/2014/main" id="{6DCB133B-3F54-9D90-2F6F-704CCFF84889}"/>
              </a:ext>
            </a:extLst>
          </p:cNvPr>
          <p:cNvSpPr txBox="1"/>
          <p:nvPr/>
        </p:nvSpPr>
        <p:spPr>
          <a:xfrm>
            <a:off x="600120" y="1794361"/>
            <a:ext cx="10797840" cy="4893647"/>
          </a:xfrm>
          <a:prstGeom prst="rect">
            <a:avLst/>
          </a:prstGeom>
          <a:noFill/>
        </p:spPr>
        <p:txBody>
          <a:bodyPr wrap="square">
            <a:spAutoFit/>
          </a:bodyPr>
          <a:lstStyle/>
          <a:p>
            <a:r>
              <a:rPr lang="en-US" sz="2400" b="0" i="1">
                <a:solidFill>
                  <a:srgbClr val="0991B6"/>
                </a:solidFill>
                <a:effectLst/>
                <a:latin typeface="Consolas" panose="020B0609020204030204" pitchFamily="49" charset="0"/>
              </a:rPr>
              <a:t>public</a:t>
            </a:r>
            <a:r>
              <a:rPr lang="en-US" sz="2400" b="0">
                <a:solidFill>
                  <a:srgbClr val="236EBF"/>
                </a:solidFill>
                <a:effectLst/>
                <a:latin typeface="Consolas" panose="020B0609020204030204" pitchFamily="49" charset="0"/>
              </a:rPr>
              <a:t> </a:t>
            </a:r>
            <a:r>
              <a:rPr lang="en-US" sz="2400" b="0" i="1">
                <a:solidFill>
                  <a:srgbClr val="0991B6"/>
                </a:solidFill>
                <a:effectLst/>
                <a:latin typeface="Consolas" panose="020B0609020204030204" pitchFamily="49" charset="0"/>
              </a:rPr>
              <a:t>function</a:t>
            </a:r>
            <a:r>
              <a:rPr lang="en-US" sz="2400" b="0">
                <a:solidFill>
                  <a:srgbClr val="236EBF"/>
                </a:solidFill>
                <a:effectLst/>
                <a:latin typeface="Consolas" panose="020B0609020204030204" pitchFamily="49" charset="0"/>
              </a:rPr>
              <a:t> </a:t>
            </a:r>
            <a:r>
              <a:rPr lang="en-US" sz="2400" b="0" i="1">
                <a:solidFill>
                  <a:srgbClr val="B1108E"/>
                </a:solidFill>
                <a:effectLst/>
                <a:latin typeface="Consolas" panose="020B0609020204030204" pitchFamily="49" charset="0"/>
              </a:rPr>
              <a:t>store</a:t>
            </a:r>
            <a:r>
              <a:rPr lang="en-US" sz="2400" b="0">
                <a:solidFill>
                  <a:srgbClr val="236EBF"/>
                </a:solidFill>
                <a:effectLst/>
                <a:latin typeface="Consolas" panose="020B0609020204030204" pitchFamily="49" charset="0"/>
              </a:rPr>
              <a:t>(</a:t>
            </a:r>
            <a:r>
              <a:rPr lang="en-US" sz="2400" b="0">
                <a:solidFill>
                  <a:srgbClr val="DC3EB7"/>
                </a:solidFill>
                <a:effectLst/>
                <a:latin typeface="Consolas" panose="020B0609020204030204" pitchFamily="49" charset="0"/>
              </a:rPr>
              <a:t>Request</a:t>
            </a:r>
            <a:r>
              <a:rPr lang="en-US" sz="2400" b="0">
                <a:solidFill>
                  <a:srgbClr val="236EBF"/>
                </a:solidFill>
                <a:effectLst/>
                <a:latin typeface="Consolas" panose="020B0609020204030204" pitchFamily="49" charset="0"/>
              </a:rPr>
              <a:t> </a:t>
            </a:r>
            <a:r>
              <a:rPr lang="en-US" sz="2400" b="0" i="1">
                <a:solidFill>
                  <a:srgbClr val="2F86D2"/>
                </a:solidFill>
                <a:effectLst/>
                <a:latin typeface="Consolas" panose="020B0609020204030204" pitchFamily="49" charset="0"/>
              </a:rPr>
              <a:t>$request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p>
          <a:p>
            <a:r>
              <a:rPr lang="en-US" sz="2400" b="0">
                <a:solidFill>
                  <a:srgbClr val="236EBF"/>
                </a:solidFill>
                <a:effectLst/>
                <a:latin typeface="Consolas" panose="020B0609020204030204" pitchFamily="49" charset="0"/>
              </a:rPr>
              <a:t>        </a:t>
            </a:r>
            <a:r>
              <a:rPr lang="en-US" sz="2400" b="0" i="1">
                <a:solidFill>
                  <a:srgbClr val="357B42"/>
                </a:solidFill>
                <a:effectLst/>
                <a:latin typeface="Consolas" panose="020B0609020204030204" pitchFamily="49" charset="0"/>
              </a:rPr>
              <a:t>//proses input data ke tabel pegawai</a:t>
            </a:r>
            <a:endParaRPr lang="en-US" sz="2400" b="0">
              <a:solidFill>
                <a:srgbClr val="236EBF"/>
              </a:solidFill>
              <a:effectLst/>
              <a:latin typeface="Consolas" panose="020B0609020204030204" pitchFamily="49" charset="0"/>
            </a:endParaRPr>
          </a:p>
          <a:p>
            <a:r>
              <a:rPr lang="en-US" sz="2400" b="0">
                <a:solidFill>
                  <a:srgbClr val="236EBF"/>
                </a:solidFill>
                <a:effectLst/>
                <a:latin typeface="Consolas" panose="020B0609020204030204" pitchFamily="49" charset="0"/>
              </a:rPr>
              <a:t>        </a:t>
            </a:r>
            <a:r>
              <a:rPr lang="en-US" sz="2400" b="0" i="1">
                <a:solidFill>
                  <a:srgbClr val="2F86D2"/>
                </a:solidFill>
                <a:effectLst/>
                <a:latin typeface="Consolas" panose="020B0609020204030204" pitchFamily="49" charset="0"/>
              </a:rPr>
              <a:t>$request</a:t>
            </a:r>
            <a:r>
              <a:rPr lang="en-US" sz="2400" b="0" i="1">
                <a:solidFill>
                  <a:srgbClr val="7B30D0"/>
                </a:solidFill>
                <a:effectLst/>
                <a:latin typeface="Consolas" panose="020B0609020204030204" pitchFamily="49" charset="0"/>
              </a:rPr>
              <a:t>-&gt;</a:t>
            </a:r>
            <a:r>
              <a:rPr lang="en-US" sz="2400" b="0" i="1">
                <a:solidFill>
                  <a:srgbClr val="B1108E"/>
                </a:solidFill>
                <a:effectLst/>
                <a:latin typeface="Consolas" panose="020B0609020204030204" pitchFamily="49" charset="0"/>
              </a:rPr>
              <a:t>validate</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nip</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required|unique:pegawai|max:3</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nama</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required|max:30</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gender</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required</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jabatan</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required|numeric</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divisi</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required|numeric</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alamat</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string|min:10</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foto</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     </a:t>
            </a:r>
            <a:r>
              <a:rPr lang="en-US" sz="2400" b="0" i="1">
                <a:solidFill>
                  <a:srgbClr val="7B30D0"/>
                </a:solidFill>
                <a:effectLst/>
                <a:latin typeface="Consolas" panose="020B0609020204030204" pitchFamily="49" charset="0"/>
              </a:rPr>
              <a:t>=&gt;</a:t>
            </a:r>
          </a:p>
          <a:p>
            <a:r>
              <a:rPr lang="en-US" sz="2400" i="1">
                <a:solidFill>
                  <a:srgbClr val="7B30D0"/>
                </a:solidFill>
                <a:latin typeface="Consolas" panose="020B0609020204030204" pitchFamily="49" charset="0"/>
              </a:rPr>
              <a:t>			</a:t>
            </a:r>
            <a:r>
              <a:rPr lang="en-US" sz="2400" b="0">
                <a:solidFill>
                  <a:srgbClr val="236EBF"/>
                </a:solidFill>
                <a:effectLst/>
                <a:latin typeface="Consolas" panose="020B0609020204030204" pitchFamily="49" charset="0"/>
              </a:rPr>
              <a:t> </a:t>
            </a:r>
            <a:r>
              <a:rPr lang="en-US" sz="2400" b="0">
                <a:solidFill>
                  <a:srgbClr val="D86DB6"/>
                </a:solidFill>
                <a:effectLst/>
                <a:latin typeface="Consolas" panose="020B0609020204030204" pitchFamily="49" charset="0"/>
              </a:rPr>
              <a:t>'</a:t>
            </a:r>
            <a:r>
              <a:rPr lang="en-US" sz="2400" b="0">
                <a:solidFill>
                  <a:srgbClr val="A44185"/>
                </a:solidFill>
                <a:effectLst/>
                <a:latin typeface="Consolas" panose="020B0609020204030204" pitchFamily="49" charset="0"/>
              </a:rPr>
              <a:t>image|mimes:jpeg,png,jpg,gif,svg|max:2048</a:t>
            </a:r>
            <a:r>
              <a:rPr lang="en-US" sz="2400" b="0">
                <a:solidFill>
                  <a:srgbClr val="D86DB6"/>
                </a:solidFill>
                <a:effectLst/>
                <a:latin typeface="Consolas" panose="020B0609020204030204" pitchFamily="49" charset="0"/>
              </a:rPr>
              <a:t>'</a:t>
            </a:r>
            <a:r>
              <a:rPr lang="en-US" sz="2400" b="0">
                <a:solidFill>
                  <a:srgbClr val="236EBF"/>
                </a:solidFill>
                <a:effectLst/>
                <a:latin typeface="Consolas" panose="020B0609020204030204" pitchFamily="49" charset="0"/>
              </a:rPr>
              <a:t>,</a:t>
            </a:r>
          </a:p>
          <a:p>
            <a:r>
              <a:rPr lang="en-US" sz="2400" b="0">
                <a:solidFill>
                  <a:srgbClr val="236EBF"/>
                </a:solidFill>
                <a:effectLst/>
                <a:latin typeface="Consolas" panose="020B0609020204030204" pitchFamily="49" charset="0"/>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600120" y="0"/>
            <a:ext cx="10797840" cy="126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id-ID" sz="4400" b="1" strike="noStrike" spc="-1">
                <a:solidFill>
                  <a:srgbClr val="FFFFFF"/>
                </a:solidFill>
                <a:latin typeface="Arial"/>
                <a:ea typeface="DejaVu Sans"/>
              </a:rPr>
              <a:t>Pe</a:t>
            </a:r>
            <a:r>
              <a:rPr lang="en-US" sz="4400" b="1" strike="noStrike" spc="-1">
                <a:solidFill>
                  <a:srgbClr val="FFFFFF"/>
                </a:solidFill>
                <a:latin typeface="Arial"/>
                <a:ea typeface="DejaVu Sans"/>
              </a:rPr>
              <a:t>gawai</a:t>
            </a:r>
            <a:r>
              <a:rPr lang="id-ID" sz="4400" b="1" strike="noStrike" spc="-1">
                <a:solidFill>
                  <a:srgbClr val="FFFFFF"/>
                </a:solidFill>
                <a:latin typeface="Arial"/>
                <a:ea typeface="DejaVu Sans"/>
              </a:rPr>
              <a:t>Controller (store)</a:t>
            </a:r>
            <a:r>
              <a:rPr lang="en-US" sz="4400" b="1" strike="noStrike" spc="-1">
                <a:solidFill>
                  <a:srgbClr val="FFFFFF"/>
                </a:solidFill>
                <a:latin typeface="Arial"/>
                <a:ea typeface="DejaVu Sans"/>
              </a:rPr>
              <a:t> - 2</a:t>
            </a:r>
            <a:endParaRPr lang="id-ID" sz="4400" b="0" strike="noStrike" spc="-1">
              <a:latin typeface="Arial"/>
            </a:endParaRPr>
          </a:p>
        </p:txBody>
      </p:sp>
      <p:sp>
        <p:nvSpPr>
          <p:cNvPr id="4" name="TextBox 3">
            <a:extLst>
              <a:ext uri="{FF2B5EF4-FFF2-40B4-BE49-F238E27FC236}">
                <a16:creationId xmlns:a16="http://schemas.microsoft.com/office/drawing/2014/main" id="{7255EE74-66CF-E3A3-F52D-AD3B866F8992}"/>
              </a:ext>
            </a:extLst>
          </p:cNvPr>
          <p:cNvSpPr txBox="1"/>
          <p:nvPr/>
        </p:nvSpPr>
        <p:spPr>
          <a:xfrm>
            <a:off x="600120" y="2758500"/>
            <a:ext cx="10797840" cy="2554545"/>
          </a:xfrm>
          <a:prstGeom prst="rect">
            <a:avLst/>
          </a:prstGeom>
          <a:noFill/>
        </p:spPr>
        <p:txBody>
          <a:bodyPr wrap="square">
            <a:spAutoFit/>
          </a:bodyPr>
          <a:lstStyle/>
          <a:p>
            <a:r>
              <a:rPr lang="en-US" sz="2000" b="0">
                <a:solidFill>
                  <a:srgbClr val="236EBF"/>
                </a:solidFill>
                <a:effectLst/>
                <a:latin typeface="Consolas" panose="020B0609020204030204" pitchFamily="49" charset="0"/>
              </a:rPr>
              <a:t>        </a:t>
            </a:r>
            <a:r>
              <a:rPr lang="en-US" sz="2000" b="0">
                <a:solidFill>
                  <a:srgbClr val="008000"/>
                </a:solidFill>
                <a:effectLst/>
                <a:latin typeface="Consolas" panose="020B0609020204030204" pitchFamily="49" charset="0"/>
              </a:rPr>
              <a:t>//-----------proses upload-----------------</a:t>
            </a:r>
            <a:endParaRPr lang="en-US" sz="2000" b="0">
              <a:solidFill>
                <a:srgbClr val="000000"/>
              </a:solidFill>
              <a:effectLst/>
              <a:latin typeface="Consolas" panose="020B0609020204030204" pitchFamily="49" charset="0"/>
            </a:endParaRPr>
          </a:p>
          <a:p>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if</a:t>
            </a:r>
            <a:r>
              <a:rPr lang="en-US" sz="2000" b="0">
                <a:solidFill>
                  <a:srgbClr val="000000"/>
                </a:solidFill>
                <a:effectLst/>
                <a:latin typeface="Consolas" panose="020B0609020204030204" pitchFamily="49" charset="0"/>
              </a:rPr>
              <a:t>(!empty($request-&gt;foto)){</a:t>
            </a:r>
          </a:p>
          <a:p>
            <a:r>
              <a:rPr lang="en-US" sz="2000" b="0">
                <a:solidFill>
                  <a:srgbClr val="000000"/>
                </a:solidFill>
                <a:effectLst/>
                <a:latin typeface="Consolas" panose="020B0609020204030204" pitchFamily="49" charset="0"/>
              </a:rPr>
              <a:t>            $fileName = $request-&gt;nip.</a:t>
            </a:r>
            <a:r>
              <a:rPr lang="en-US" sz="2000" b="0">
                <a:solidFill>
                  <a:srgbClr val="A31515"/>
                </a:solidFill>
                <a:effectLst/>
                <a:latin typeface="Consolas" panose="020B0609020204030204" pitchFamily="49" charset="0"/>
              </a:rPr>
              <a:t>'.'</a:t>
            </a:r>
            <a:r>
              <a:rPr lang="en-US" sz="2000" b="0">
                <a:solidFill>
                  <a:srgbClr val="000000"/>
                </a:solidFill>
                <a:effectLst/>
                <a:latin typeface="Consolas" panose="020B0609020204030204" pitchFamily="49" charset="0"/>
              </a:rPr>
              <a:t>.$request-&gt;foto-&gt;extension();</a:t>
            </a:r>
          </a:p>
          <a:p>
            <a:r>
              <a:rPr lang="en-US" sz="2000" b="0">
                <a:solidFill>
                  <a:srgbClr val="000000"/>
                </a:solidFill>
                <a:effectLst/>
                <a:latin typeface="Consolas" panose="020B0609020204030204" pitchFamily="49" charset="0"/>
              </a:rPr>
              <a:t>            </a:t>
            </a:r>
            <a:r>
              <a:rPr lang="en-US" sz="2000" b="0">
                <a:solidFill>
                  <a:srgbClr val="008000"/>
                </a:solidFill>
                <a:effectLst/>
                <a:latin typeface="Consolas" panose="020B0609020204030204" pitchFamily="49" charset="0"/>
              </a:rPr>
              <a:t>//$fileName = $request-&gt;foto-&gt;getClientOriginalName();</a:t>
            </a:r>
            <a:endParaRPr lang="en-US" sz="2000" b="0">
              <a:solidFill>
                <a:srgbClr val="000000"/>
              </a:solidFill>
              <a:effectLst/>
              <a:latin typeface="Consolas" panose="020B0609020204030204" pitchFamily="49" charset="0"/>
            </a:endParaRPr>
          </a:p>
          <a:p>
            <a:r>
              <a:rPr lang="en-US" sz="2000" b="0">
                <a:solidFill>
                  <a:srgbClr val="000000"/>
                </a:solidFill>
                <a:effectLst/>
                <a:latin typeface="Consolas" panose="020B0609020204030204" pitchFamily="49" charset="0"/>
              </a:rPr>
              <a:t>            $request-&gt;foto-&gt;move(public_path(</a:t>
            </a:r>
            <a:r>
              <a:rPr lang="en-US" sz="2000" b="0">
                <a:solidFill>
                  <a:srgbClr val="A31515"/>
                </a:solidFill>
                <a:effectLst/>
                <a:latin typeface="Consolas" panose="020B0609020204030204" pitchFamily="49" charset="0"/>
              </a:rPr>
              <a:t>'admin/img'</a:t>
            </a:r>
            <a:r>
              <a:rPr lang="en-US" sz="2000" b="0">
                <a:solidFill>
                  <a:srgbClr val="000000"/>
                </a:solidFill>
                <a:effectLst/>
                <a:latin typeface="Consolas" panose="020B0609020204030204" pitchFamily="49" charset="0"/>
              </a:rPr>
              <a:t>),$fileName);</a:t>
            </a:r>
          </a:p>
          <a:p>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else</a:t>
            </a:r>
            <a:r>
              <a:rPr lang="en-US" sz="2000" b="0">
                <a:solidFill>
                  <a:srgbClr val="000000"/>
                </a:solidFill>
                <a:effectLst/>
                <a:latin typeface="Consolas" panose="020B0609020204030204" pitchFamily="49" charset="0"/>
              </a:rPr>
              <a:t>{</a:t>
            </a:r>
          </a:p>
          <a:p>
            <a:r>
              <a:rPr lang="en-US" sz="2000" b="0">
                <a:solidFill>
                  <a:srgbClr val="000000"/>
                </a:solidFill>
                <a:effectLst/>
                <a:latin typeface="Consolas" panose="020B0609020204030204" pitchFamily="49" charset="0"/>
              </a:rPr>
              <a:t>            $fileName = </a:t>
            </a:r>
            <a:r>
              <a:rPr lang="en-US" sz="2000" b="0">
                <a:solidFill>
                  <a:srgbClr val="A31515"/>
                </a:solidFill>
                <a:effectLst/>
                <a:latin typeface="Consolas" panose="020B0609020204030204" pitchFamily="49" charset="0"/>
              </a:rPr>
              <a:t>''</a:t>
            </a:r>
            <a:r>
              <a:rPr lang="en-US" sz="2000" b="0">
                <a:solidFill>
                  <a:srgbClr val="000000"/>
                </a:solidFill>
                <a:effectLst/>
                <a:latin typeface="Consolas" panose="020B0609020204030204" pitchFamily="49" charset="0"/>
              </a:rPr>
              <a:t>;</a:t>
            </a:r>
          </a:p>
          <a:p>
            <a:r>
              <a:rPr lang="en-US" sz="2000"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16307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TotalTime>
  <Words>2335</Words>
  <Application>Microsoft Office PowerPoint</Application>
  <PresentationFormat>Custom</PresentationFormat>
  <Paragraphs>189</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Consolas</vt:lpstr>
      <vt:lpstr>Arial</vt:lpstr>
      <vt:lpstr>Wingdings 3</vt:lpstr>
      <vt:lpstr>Courier New</vt:lpstr>
      <vt:lpstr>Times New Roman</vt:lpstr>
      <vt:lpstr>Wingdings</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Asisten Arip</cp:lastModifiedBy>
  <cp:revision>102</cp:revision>
  <dcterms:modified xsi:type="dcterms:W3CDTF">2023-05-22T13:48:14Z</dcterms:modified>
</cp:coreProperties>
</file>