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1998325" cy="7559675"/>
  <p:notesSz cx="7559675" cy="10691813"/>
  <p:embeddedFontLst>
    <p:embeddedFont>
      <p:font typeface="Noto Sans Symbols" pitchFamily="2" charset="0"/>
      <p:regular r:id="rId17"/>
      <p:bold r:id="rId18"/>
    </p:embeddedFont>
    <p:embeddedFont>
      <p:font typeface="Trebuchet MS" panose="020B0603020202020204" pitchFamily="34" charset="0"/>
      <p:regular r:id="rId19"/>
      <p:bold r:id="rId20"/>
      <p:italic r:id="rId21"/>
      <p:boldItalic r:id="rId22"/>
    </p:embeddedFont>
    <p:embeddedFont>
      <p:font typeface="Wingdings 3" panose="05040102010807070707" pitchFamily="18" charset="2"/>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99" autoAdjust="0"/>
  </p:normalViewPr>
  <p:slideViewPr>
    <p:cSldViewPr snapToGrid="0">
      <p:cViewPr varScale="1">
        <p:scale>
          <a:sx n="46" d="100"/>
          <a:sy n="46" d="100"/>
        </p:scale>
        <p:origin x="14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F289DC-5270-4A65-8531-1441B6DD4CDA}"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F5D5EA0C-5F92-4EC4-AED9-1542450C875A}">
      <dgm:prSet phldrT="[Text]"/>
      <dgm:spPr/>
      <dgm:t>
        <a:bodyPr/>
        <a:lstStyle/>
        <a:p>
          <a:r>
            <a:rPr lang="en-US" dirty="0"/>
            <a:t>High Curve of Learning</a:t>
          </a:r>
        </a:p>
      </dgm:t>
    </dgm:pt>
    <dgm:pt modelId="{87225E0A-FC3C-490D-9303-D8776D9CC90C}" type="parTrans" cxnId="{C9709477-0D51-4501-A1E0-8FCEA5D519BC}">
      <dgm:prSet/>
      <dgm:spPr/>
      <dgm:t>
        <a:bodyPr/>
        <a:lstStyle/>
        <a:p>
          <a:endParaRPr lang="en-US"/>
        </a:p>
      </dgm:t>
    </dgm:pt>
    <dgm:pt modelId="{02E22507-0B6D-42B5-A2AC-C688413E236B}" type="sibTrans" cxnId="{C9709477-0D51-4501-A1E0-8FCEA5D519BC}">
      <dgm:prSet/>
      <dgm:spPr/>
      <dgm:t>
        <a:bodyPr/>
        <a:lstStyle/>
        <a:p>
          <a:endParaRPr lang="en-US"/>
        </a:p>
      </dgm:t>
    </dgm:pt>
    <dgm:pt modelId="{B0848D9C-5EC2-488C-9F67-DB9387199293}">
      <dgm:prSet phldrT="[Text]"/>
      <dgm:spPr/>
      <dgm:t>
        <a:bodyPr/>
        <a:lstStyle/>
        <a:p>
          <a:r>
            <a:rPr lang="en-US" dirty="0"/>
            <a:t>Large Resources</a:t>
          </a:r>
        </a:p>
      </dgm:t>
    </dgm:pt>
    <dgm:pt modelId="{884DF715-A5A4-4F6C-8608-FD2EED6401A9}" type="parTrans" cxnId="{C9135F47-6ECB-4245-A484-42CFC3DDEA1E}">
      <dgm:prSet/>
      <dgm:spPr/>
      <dgm:t>
        <a:bodyPr/>
        <a:lstStyle/>
        <a:p>
          <a:endParaRPr lang="en-US"/>
        </a:p>
      </dgm:t>
    </dgm:pt>
    <dgm:pt modelId="{7300D80F-56E5-48EC-AF21-1ECE97483411}" type="sibTrans" cxnId="{C9135F47-6ECB-4245-A484-42CFC3DDEA1E}">
      <dgm:prSet/>
      <dgm:spPr/>
      <dgm:t>
        <a:bodyPr/>
        <a:lstStyle/>
        <a:p>
          <a:endParaRPr lang="en-US"/>
        </a:p>
      </dgm:t>
    </dgm:pt>
    <dgm:pt modelId="{B70A59E7-469C-4688-BC2D-8270AB84CC96}" type="pres">
      <dgm:prSet presAssocID="{D7F289DC-5270-4A65-8531-1441B6DD4CDA}" presName="linear" presStyleCnt="0">
        <dgm:presLayoutVars>
          <dgm:dir/>
          <dgm:animLvl val="lvl"/>
          <dgm:resizeHandles val="exact"/>
        </dgm:presLayoutVars>
      </dgm:prSet>
      <dgm:spPr/>
    </dgm:pt>
    <dgm:pt modelId="{AB75F095-9260-4B8D-BF4B-38CDEF017ADE}" type="pres">
      <dgm:prSet presAssocID="{F5D5EA0C-5F92-4EC4-AED9-1542450C875A}" presName="parentLin" presStyleCnt="0"/>
      <dgm:spPr/>
    </dgm:pt>
    <dgm:pt modelId="{AE684653-1F84-43F6-91BA-18D3648EEF9A}" type="pres">
      <dgm:prSet presAssocID="{F5D5EA0C-5F92-4EC4-AED9-1542450C875A}" presName="parentLeftMargin" presStyleLbl="node1" presStyleIdx="0" presStyleCnt="2"/>
      <dgm:spPr/>
    </dgm:pt>
    <dgm:pt modelId="{7C283646-FE0C-4AE7-AE13-F78A927C4866}" type="pres">
      <dgm:prSet presAssocID="{F5D5EA0C-5F92-4EC4-AED9-1542450C875A}" presName="parentText" presStyleLbl="node1" presStyleIdx="0" presStyleCnt="2">
        <dgm:presLayoutVars>
          <dgm:chMax val="0"/>
          <dgm:bulletEnabled val="1"/>
        </dgm:presLayoutVars>
      </dgm:prSet>
      <dgm:spPr/>
    </dgm:pt>
    <dgm:pt modelId="{6CF6EE4D-6D61-448E-A632-89EBDC6699EB}" type="pres">
      <dgm:prSet presAssocID="{F5D5EA0C-5F92-4EC4-AED9-1542450C875A}" presName="negativeSpace" presStyleCnt="0"/>
      <dgm:spPr/>
    </dgm:pt>
    <dgm:pt modelId="{BA2EDDB6-93AE-48AD-90DC-C61289425DE6}" type="pres">
      <dgm:prSet presAssocID="{F5D5EA0C-5F92-4EC4-AED9-1542450C875A}" presName="childText" presStyleLbl="conFgAcc1" presStyleIdx="0" presStyleCnt="2">
        <dgm:presLayoutVars>
          <dgm:bulletEnabled val="1"/>
        </dgm:presLayoutVars>
      </dgm:prSet>
      <dgm:spPr/>
    </dgm:pt>
    <dgm:pt modelId="{D1F3FE0B-7609-4ABA-8136-93130DE74EC7}" type="pres">
      <dgm:prSet presAssocID="{02E22507-0B6D-42B5-A2AC-C688413E236B}" presName="spaceBetweenRectangles" presStyleCnt="0"/>
      <dgm:spPr/>
    </dgm:pt>
    <dgm:pt modelId="{60FFAC42-08F7-4F92-9E9A-CF82EE587D65}" type="pres">
      <dgm:prSet presAssocID="{B0848D9C-5EC2-488C-9F67-DB9387199293}" presName="parentLin" presStyleCnt="0"/>
      <dgm:spPr/>
    </dgm:pt>
    <dgm:pt modelId="{C4A6523D-1C25-4152-97D3-054EDFB8712F}" type="pres">
      <dgm:prSet presAssocID="{B0848D9C-5EC2-488C-9F67-DB9387199293}" presName="parentLeftMargin" presStyleLbl="node1" presStyleIdx="0" presStyleCnt="2"/>
      <dgm:spPr/>
    </dgm:pt>
    <dgm:pt modelId="{DA5685DD-EB2A-4E39-B704-8A6DCB927AC1}" type="pres">
      <dgm:prSet presAssocID="{B0848D9C-5EC2-488C-9F67-DB9387199293}" presName="parentText" presStyleLbl="node1" presStyleIdx="1" presStyleCnt="2">
        <dgm:presLayoutVars>
          <dgm:chMax val="0"/>
          <dgm:bulletEnabled val="1"/>
        </dgm:presLayoutVars>
      </dgm:prSet>
      <dgm:spPr/>
    </dgm:pt>
    <dgm:pt modelId="{D309B567-9821-4A84-B6F4-A800B6199738}" type="pres">
      <dgm:prSet presAssocID="{B0848D9C-5EC2-488C-9F67-DB9387199293}" presName="negativeSpace" presStyleCnt="0"/>
      <dgm:spPr/>
    </dgm:pt>
    <dgm:pt modelId="{34979FAC-F146-4964-8B7F-B2727B740B53}" type="pres">
      <dgm:prSet presAssocID="{B0848D9C-5EC2-488C-9F67-DB9387199293}" presName="childText" presStyleLbl="conFgAcc1" presStyleIdx="1" presStyleCnt="2">
        <dgm:presLayoutVars>
          <dgm:bulletEnabled val="1"/>
        </dgm:presLayoutVars>
      </dgm:prSet>
      <dgm:spPr/>
    </dgm:pt>
  </dgm:ptLst>
  <dgm:cxnLst>
    <dgm:cxn modelId="{7FF4CE0D-92CB-402B-9C06-68CD14789503}" type="presOf" srcId="{B0848D9C-5EC2-488C-9F67-DB9387199293}" destId="{C4A6523D-1C25-4152-97D3-054EDFB8712F}" srcOrd="0" destOrd="0" presId="urn:microsoft.com/office/officeart/2005/8/layout/list1"/>
    <dgm:cxn modelId="{35E76317-0059-40A1-A2DC-8340BF9D0678}" type="presOf" srcId="{F5D5EA0C-5F92-4EC4-AED9-1542450C875A}" destId="{AE684653-1F84-43F6-91BA-18D3648EEF9A}" srcOrd="0" destOrd="0" presId="urn:microsoft.com/office/officeart/2005/8/layout/list1"/>
    <dgm:cxn modelId="{C9135F47-6ECB-4245-A484-42CFC3DDEA1E}" srcId="{D7F289DC-5270-4A65-8531-1441B6DD4CDA}" destId="{B0848D9C-5EC2-488C-9F67-DB9387199293}" srcOrd="1" destOrd="0" parTransId="{884DF715-A5A4-4F6C-8608-FD2EED6401A9}" sibTransId="{7300D80F-56E5-48EC-AF21-1ECE97483411}"/>
    <dgm:cxn modelId="{2E1DAD70-58C6-406B-A0E9-2C43527E763A}" type="presOf" srcId="{B0848D9C-5EC2-488C-9F67-DB9387199293}" destId="{DA5685DD-EB2A-4E39-B704-8A6DCB927AC1}" srcOrd="1" destOrd="0" presId="urn:microsoft.com/office/officeart/2005/8/layout/list1"/>
    <dgm:cxn modelId="{C9709477-0D51-4501-A1E0-8FCEA5D519BC}" srcId="{D7F289DC-5270-4A65-8531-1441B6DD4CDA}" destId="{F5D5EA0C-5F92-4EC4-AED9-1542450C875A}" srcOrd="0" destOrd="0" parTransId="{87225E0A-FC3C-490D-9303-D8776D9CC90C}" sibTransId="{02E22507-0B6D-42B5-A2AC-C688413E236B}"/>
    <dgm:cxn modelId="{1F9891A8-63B8-4043-8485-68063F8FF60B}" type="presOf" srcId="{D7F289DC-5270-4A65-8531-1441B6DD4CDA}" destId="{B70A59E7-469C-4688-BC2D-8270AB84CC96}" srcOrd="0" destOrd="0" presId="urn:microsoft.com/office/officeart/2005/8/layout/list1"/>
    <dgm:cxn modelId="{AD4696DB-B686-4B37-9E93-4AE9903DE48E}" type="presOf" srcId="{F5D5EA0C-5F92-4EC4-AED9-1542450C875A}" destId="{7C283646-FE0C-4AE7-AE13-F78A927C4866}" srcOrd="1" destOrd="0" presId="urn:microsoft.com/office/officeart/2005/8/layout/list1"/>
    <dgm:cxn modelId="{2751A0FD-45D3-4BB1-8089-C7808C0B84DF}" type="presParOf" srcId="{B70A59E7-469C-4688-BC2D-8270AB84CC96}" destId="{AB75F095-9260-4B8D-BF4B-38CDEF017ADE}" srcOrd="0" destOrd="0" presId="urn:microsoft.com/office/officeart/2005/8/layout/list1"/>
    <dgm:cxn modelId="{25EE50F2-8146-4072-9005-EFE15F2CE6DC}" type="presParOf" srcId="{AB75F095-9260-4B8D-BF4B-38CDEF017ADE}" destId="{AE684653-1F84-43F6-91BA-18D3648EEF9A}" srcOrd="0" destOrd="0" presId="urn:microsoft.com/office/officeart/2005/8/layout/list1"/>
    <dgm:cxn modelId="{B4AE9E97-53C2-44EA-ACB3-67F60274CB26}" type="presParOf" srcId="{AB75F095-9260-4B8D-BF4B-38CDEF017ADE}" destId="{7C283646-FE0C-4AE7-AE13-F78A927C4866}" srcOrd="1" destOrd="0" presId="urn:microsoft.com/office/officeart/2005/8/layout/list1"/>
    <dgm:cxn modelId="{7211B01F-B84D-4B75-9E9A-AAE6C7178091}" type="presParOf" srcId="{B70A59E7-469C-4688-BC2D-8270AB84CC96}" destId="{6CF6EE4D-6D61-448E-A632-89EBDC6699EB}" srcOrd="1" destOrd="0" presId="urn:microsoft.com/office/officeart/2005/8/layout/list1"/>
    <dgm:cxn modelId="{3E2FF21A-5B4D-4F1B-83B1-244EECD9AF2F}" type="presParOf" srcId="{B70A59E7-469C-4688-BC2D-8270AB84CC96}" destId="{BA2EDDB6-93AE-48AD-90DC-C61289425DE6}" srcOrd="2" destOrd="0" presId="urn:microsoft.com/office/officeart/2005/8/layout/list1"/>
    <dgm:cxn modelId="{5115E79E-44D2-4921-814D-DC08BD7B47B6}" type="presParOf" srcId="{B70A59E7-469C-4688-BC2D-8270AB84CC96}" destId="{D1F3FE0B-7609-4ABA-8136-93130DE74EC7}" srcOrd="3" destOrd="0" presId="urn:microsoft.com/office/officeart/2005/8/layout/list1"/>
    <dgm:cxn modelId="{3C8250A0-A400-4459-93AD-74EBB036F8AF}" type="presParOf" srcId="{B70A59E7-469C-4688-BC2D-8270AB84CC96}" destId="{60FFAC42-08F7-4F92-9E9A-CF82EE587D65}" srcOrd="4" destOrd="0" presId="urn:microsoft.com/office/officeart/2005/8/layout/list1"/>
    <dgm:cxn modelId="{2C61E8C6-CCA7-498B-A64A-82A7411BC2E4}" type="presParOf" srcId="{60FFAC42-08F7-4F92-9E9A-CF82EE587D65}" destId="{C4A6523D-1C25-4152-97D3-054EDFB8712F}" srcOrd="0" destOrd="0" presId="urn:microsoft.com/office/officeart/2005/8/layout/list1"/>
    <dgm:cxn modelId="{866D39CA-78D6-4B59-8C90-E197C2082165}" type="presParOf" srcId="{60FFAC42-08F7-4F92-9E9A-CF82EE587D65}" destId="{DA5685DD-EB2A-4E39-B704-8A6DCB927AC1}" srcOrd="1" destOrd="0" presId="urn:microsoft.com/office/officeart/2005/8/layout/list1"/>
    <dgm:cxn modelId="{26DCA59D-4125-4E18-ABB6-84E8C46BEFD3}" type="presParOf" srcId="{B70A59E7-469C-4688-BC2D-8270AB84CC96}" destId="{D309B567-9821-4A84-B6F4-A800B6199738}" srcOrd="5" destOrd="0" presId="urn:microsoft.com/office/officeart/2005/8/layout/list1"/>
    <dgm:cxn modelId="{BF819F01-3B96-49C2-9004-00AC272B47B9}" type="presParOf" srcId="{B70A59E7-469C-4688-BC2D-8270AB84CC96}" destId="{34979FAC-F146-4964-8B7F-B2727B740B5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01F4FA-672C-4AA5-B36C-5B7EEEDD6B18}" type="doc">
      <dgm:prSet loTypeId="urn:microsoft.com/office/officeart/2008/layout/VerticalCurvedList" loCatId="list" qsTypeId="urn:microsoft.com/office/officeart/2005/8/quickstyle/simple3" qsCatId="simple" csTypeId="urn:microsoft.com/office/officeart/2005/8/colors/accent1_2" csCatId="accent1" phldr="1"/>
      <dgm:spPr/>
    </dgm:pt>
    <dgm:pt modelId="{14A81B98-2684-432E-B51D-9DD01A723A41}">
      <dgm:prSet phldrT="[Text]"/>
      <dgm:spPr/>
      <dgm:t>
        <a:bodyPr/>
        <a:lstStyle/>
        <a:p>
          <a:r>
            <a:rPr lang="en-US" dirty="0" err="1"/>
            <a:t>Arsitektur</a:t>
          </a:r>
          <a:r>
            <a:rPr lang="en-US" dirty="0"/>
            <a:t> MVC</a:t>
          </a:r>
        </a:p>
      </dgm:t>
    </dgm:pt>
    <dgm:pt modelId="{242EC0EA-EA3F-46D7-9284-3E01D07DE4E5}" type="parTrans" cxnId="{13EC7CBA-F449-4D6E-8130-7421B8A49241}">
      <dgm:prSet/>
      <dgm:spPr/>
      <dgm:t>
        <a:bodyPr/>
        <a:lstStyle/>
        <a:p>
          <a:endParaRPr lang="en-US"/>
        </a:p>
      </dgm:t>
    </dgm:pt>
    <dgm:pt modelId="{06CC1665-8489-4316-852C-97C37D5289CE}" type="sibTrans" cxnId="{13EC7CBA-F449-4D6E-8130-7421B8A49241}">
      <dgm:prSet/>
      <dgm:spPr/>
      <dgm:t>
        <a:bodyPr/>
        <a:lstStyle/>
        <a:p>
          <a:endParaRPr lang="en-US"/>
        </a:p>
      </dgm:t>
    </dgm:pt>
    <dgm:pt modelId="{23CA1F33-B014-49F6-8F3B-5AE77F98A407}">
      <dgm:prSet phldrT="[Text]"/>
      <dgm:spPr/>
      <dgm:t>
        <a:bodyPr/>
        <a:lstStyle/>
        <a:p>
          <a:r>
            <a:rPr lang="en-US" dirty="0" err="1"/>
            <a:t>Arsitektur</a:t>
          </a:r>
          <a:r>
            <a:rPr lang="en-US" dirty="0"/>
            <a:t> </a:t>
          </a:r>
          <a:r>
            <a:rPr lang="en-US" dirty="0" err="1"/>
            <a:t>Dua</a:t>
          </a:r>
          <a:r>
            <a:rPr lang="en-US" dirty="0"/>
            <a:t> Lapis</a:t>
          </a:r>
        </a:p>
      </dgm:t>
    </dgm:pt>
    <dgm:pt modelId="{8DBBA650-92B8-4EE1-B846-3B0FAECB3860}" type="parTrans" cxnId="{51E7DA39-F575-4EFB-800F-19EDE9C1D48B}">
      <dgm:prSet/>
      <dgm:spPr/>
      <dgm:t>
        <a:bodyPr/>
        <a:lstStyle/>
        <a:p>
          <a:endParaRPr lang="en-US"/>
        </a:p>
      </dgm:t>
    </dgm:pt>
    <dgm:pt modelId="{F2085A32-4053-4B8F-BFC0-67153FACEF1E}" type="sibTrans" cxnId="{51E7DA39-F575-4EFB-800F-19EDE9C1D48B}">
      <dgm:prSet/>
      <dgm:spPr/>
      <dgm:t>
        <a:bodyPr/>
        <a:lstStyle/>
        <a:p>
          <a:endParaRPr lang="en-US"/>
        </a:p>
      </dgm:t>
    </dgm:pt>
    <dgm:pt modelId="{1F104AED-1E8E-49B0-B8CA-96019CEF6364}" type="pres">
      <dgm:prSet presAssocID="{F601F4FA-672C-4AA5-B36C-5B7EEEDD6B18}" presName="Name0" presStyleCnt="0">
        <dgm:presLayoutVars>
          <dgm:chMax val="7"/>
          <dgm:chPref val="7"/>
          <dgm:dir/>
        </dgm:presLayoutVars>
      </dgm:prSet>
      <dgm:spPr/>
    </dgm:pt>
    <dgm:pt modelId="{06E51CC6-6432-4D00-B298-331BE411C5E1}" type="pres">
      <dgm:prSet presAssocID="{F601F4FA-672C-4AA5-B36C-5B7EEEDD6B18}" presName="Name1" presStyleCnt="0"/>
      <dgm:spPr/>
    </dgm:pt>
    <dgm:pt modelId="{913B313B-BC37-48E5-9378-38B58CD65523}" type="pres">
      <dgm:prSet presAssocID="{F601F4FA-672C-4AA5-B36C-5B7EEEDD6B18}" presName="cycle" presStyleCnt="0"/>
      <dgm:spPr/>
    </dgm:pt>
    <dgm:pt modelId="{1589FD1A-203B-4B5F-9DF2-D1789244AE36}" type="pres">
      <dgm:prSet presAssocID="{F601F4FA-672C-4AA5-B36C-5B7EEEDD6B18}" presName="srcNode" presStyleLbl="node1" presStyleIdx="0" presStyleCnt="2"/>
      <dgm:spPr/>
    </dgm:pt>
    <dgm:pt modelId="{B80A9F1D-834A-456A-A956-E5D37F065620}" type="pres">
      <dgm:prSet presAssocID="{F601F4FA-672C-4AA5-B36C-5B7EEEDD6B18}" presName="conn" presStyleLbl="parChTrans1D2" presStyleIdx="0" presStyleCnt="1"/>
      <dgm:spPr/>
    </dgm:pt>
    <dgm:pt modelId="{9D8EFB5B-ECF7-4DAC-9F1E-3CBBA70B628C}" type="pres">
      <dgm:prSet presAssocID="{F601F4FA-672C-4AA5-B36C-5B7EEEDD6B18}" presName="extraNode" presStyleLbl="node1" presStyleIdx="0" presStyleCnt="2"/>
      <dgm:spPr/>
    </dgm:pt>
    <dgm:pt modelId="{01D7F58D-0591-462F-8651-C615A1D4289C}" type="pres">
      <dgm:prSet presAssocID="{F601F4FA-672C-4AA5-B36C-5B7EEEDD6B18}" presName="dstNode" presStyleLbl="node1" presStyleIdx="0" presStyleCnt="2"/>
      <dgm:spPr/>
    </dgm:pt>
    <dgm:pt modelId="{143A51EA-E690-47F0-A5CF-450D41A80A97}" type="pres">
      <dgm:prSet presAssocID="{14A81B98-2684-432E-B51D-9DD01A723A41}" presName="text_1" presStyleLbl="node1" presStyleIdx="0" presStyleCnt="2">
        <dgm:presLayoutVars>
          <dgm:bulletEnabled val="1"/>
        </dgm:presLayoutVars>
      </dgm:prSet>
      <dgm:spPr/>
    </dgm:pt>
    <dgm:pt modelId="{A4FDB47D-753D-41FE-9C83-792A615A1651}" type="pres">
      <dgm:prSet presAssocID="{14A81B98-2684-432E-B51D-9DD01A723A41}" presName="accent_1" presStyleCnt="0"/>
      <dgm:spPr/>
    </dgm:pt>
    <dgm:pt modelId="{FE9F606B-9DDD-469B-A784-677C491FDA6A}" type="pres">
      <dgm:prSet presAssocID="{14A81B98-2684-432E-B51D-9DD01A723A41}" presName="accentRepeatNode" presStyleLbl="solidFgAcc1" presStyleIdx="0" presStyleCnt="2"/>
      <dgm:spPr/>
    </dgm:pt>
    <dgm:pt modelId="{F3FA57D8-CB25-44BC-9BE3-6D61221FC1ED}" type="pres">
      <dgm:prSet presAssocID="{23CA1F33-B014-49F6-8F3B-5AE77F98A407}" presName="text_2" presStyleLbl="node1" presStyleIdx="1" presStyleCnt="2">
        <dgm:presLayoutVars>
          <dgm:bulletEnabled val="1"/>
        </dgm:presLayoutVars>
      </dgm:prSet>
      <dgm:spPr/>
    </dgm:pt>
    <dgm:pt modelId="{CB88ADD7-6BBC-4565-99AB-6C4E25145385}" type="pres">
      <dgm:prSet presAssocID="{23CA1F33-B014-49F6-8F3B-5AE77F98A407}" presName="accent_2" presStyleCnt="0"/>
      <dgm:spPr/>
    </dgm:pt>
    <dgm:pt modelId="{155ED24C-C088-47F9-931F-5249A490D5A8}" type="pres">
      <dgm:prSet presAssocID="{23CA1F33-B014-49F6-8F3B-5AE77F98A407}" presName="accentRepeatNode" presStyleLbl="solidFgAcc1" presStyleIdx="1" presStyleCnt="2"/>
      <dgm:spPr/>
    </dgm:pt>
  </dgm:ptLst>
  <dgm:cxnLst>
    <dgm:cxn modelId="{51E7DA39-F575-4EFB-800F-19EDE9C1D48B}" srcId="{F601F4FA-672C-4AA5-B36C-5B7EEEDD6B18}" destId="{23CA1F33-B014-49F6-8F3B-5AE77F98A407}" srcOrd="1" destOrd="0" parTransId="{8DBBA650-92B8-4EE1-B846-3B0FAECB3860}" sibTransId="{F2085A32-4053-4B8F-BFC0-67153FACEF1E}"/>
    <dgm:cxn modelId="{3C282967-D64B-4C21-BA3B-765381394A44}" type="presOf" srcId="{14A81B98-2684-432E-B51D-9DD01A723A41}" destId="{143A51EA-E690-47F0-A5CF-450D41A80A97}" srcOrd="0" destOrd="0" presId="urn:microsoft.com/office/officeart/2008/layout/VerticalCurvedList"/>
    <dgm:cxn modelId="{13EC7CBA-F449-4D6E-8130-7421B8A49241}" srcId="{F601F4FA-672C-4AA5-B36C-5B7EEEDD6B18}" destId="{14A81B98-2684-432E-B51D-9DD01A723A41}" srcOrd="0" destOrd="0" parTransId="{242EC0EA-EA3F-46D7-9284-3E01D07DE4E5}" sibTransId="{06CC1665-8489-4316-852C-97C37D5289CE}"/>
    <dgm:cxn modelId="{FA9E7BCB-A5EF-43B1-B341-EDF0B5BD6260}" type="presOf" srcId="{F601F4FA-672C-4AA5-B36C-5B7EEEDD6B18}" destId="{1F104AED-1E8E-49B0-B8CA-96019CEF6364}" srcOrd="0" destOrd="0" presId="urn:microsoft.com/office/officeart/2008/layout/VerticalCurvedList"/>
    <dgm:cxn modelId="{600CF1CF-4FBF-40DC-AB9F-F2A17867ADD9}" type="presOf" srcId="{23CA1F33-B014-49F6-8F3B-5AE77F98A407}" destId="{F3FA57D8-CB25-44BC-9BE3-6D61221FC1ED}" srcOrd="0" destOrd="0" presId="urn:microsoft.com/office/officeart/2008/layout/VerticalCurvedList"/>
    <dgm:cxn modelId="{A30778EB-9A3D-4143-B5F2-B315C5CC5C28}" type="presOf" srcId="{06CC1665-8489-4316-852C-97C37D5289CE}" destId="{B80A9F1D-834A-456A-A956-E5D37F065620}" srcOrd="0" destOrd="0" presId="urn:microsoft.com/office/officeart/2008/layout/VerticalCurvedList"/>
    <dgm:cxn modelId="{AE6C50E0-5699-4F75-9249-EACA038C3F73}" type="presParOf" srcId="{1F104AED-1E8E-49B0-B8CA-96019CEF6364}" destId="{06E51CC6-6432-4D00-B298-331BE411C5E1}" srcOrd="0" destOrd="0" presId="urn:microsoft.com/office/officeart/2008/layout/VerticalCurvedList"/>
    <dgm:cxn modelId="{9626DEA2-30C8-4729-A3D6-19D7BF785B2E}" type="presParOf" srcId="{06E51CC6-6432-4D00-B298-331BE411C5E1}" destId="{913B313B-BC37-48E5-9378-38B58CD65523}" srcOrd="0" destOrd="0" presId="urn:microsoft.com/office/officeart/2008/layout/VerticalCurvedList"/>
    <dgm:cxn modelId="{DEE66794-D83E-48D5-AFD9-3676EB9FFD04}" type="presParOf" srcId="{913B313B-BC37-48E5-9378-38B58CD65523}" destId="{1589FD1A-203B-4B5F-9DF2-D1789244AE36}" srcOrd="0" destOrd="0" presId="urn:microsoft.com/office/officeart/2008/layout/VerticalCurvedList"/>
    <dgm:cxn modelId="{7F8DBCDF-2830-46FE-882F-F39373B97E3C}" type="presParOf" srcId="{913B313B-BC37-48E5-9378-38B58CD65523}" destId="{B80A9F1D-834A-456A-A956-E5D37F065620}" srcOrd="1" destOrd="0" presId="urn:microsoft.com/office/officeart/2008/layout/VerticalCurvedList"/>
    <dgm:cxn modelId="{A1ACB56D-A2F9-42FF-BE01-038CD326E133}" type="presParOf" srcId="{913B313B-BC37-48E5-9378-38B58CD65523}" destId="{9D8EFB5B-ECF7-4DAC-9F1E-3CBBA70B628C}" srcOrd="2" destOrd="0" presId="urn:microsoft.com/office/officeart/2008/layout/VerticalCurvedList"/>
    <dgm:cxn modelId="{FA11EFCA-F70E-4008-8DC1-5EECE7B01501}" type="presParOf" srcId="{913B313B-BC37-48E5-9378-38B58CD65523}" destId="{01D7F58D-0591-462F-8651-C615A1D4289C}" srcOrd="3" destOrd="0" presId="urn:microsoft.com/office/officeart/2008/layout/VerticalCurvedList"/>
    <dgm:cxn modelId="{6CCC81FD-A612-4AD5-A32C-13BFBB8D607A}" type="presParOf" srcId="{06E51CC6-6432-4D00-B298-331BE411C5E1}" destId="{143A51EA-E690-47F0-A5CF-450D41A80A97}" srcOrd="1" destOrd="0" presId="urn:microsoft.com/office/officeart/2008/layout/VerticalCurvedList"/>
    <dgm:cxn modelId="{5B01B46C-A48B-4E1F-A75C-8B02559D943A}" type="presParOf" srcId="{06E51CC6-6432-4D00-B298-331BE411C5E1}" destId="{A4FDB47D-753D-41FE-9C83-792A615A1651}" srcOrd="2" destOrd="0" presId="urn:microsoft.com/office/officeart/2008/layout/VerticalCurvedList"/>
    <dgm:cxn modelId="{32DB9CD5-CDAA-41F3-BD51-8530FD326A96}" type="presParOf" srcId="{A4FDB47D-753D-41FE-9C83-792A615A1651}" destId="{FE9F606B-9DDD-469B-A784-677C491FDA6A}" srcOrd="0" destOrd="0" presId="urn:microsoft.com/office/officeart/2008/layout/VerticalCurvedList"/>
    <dgm:cxn modelId="{FA1D8DA5-E4EF-4080-B85C-2250C8D858D4}" type="presParOf" srcId="{06E51CC6-6432-4D00-B298-331BE411C5E1}" destId="{F3FA57D8-CB25-44BC-9BE3-6D61221FC1ED}" srcOrd="3" destOrd="0" presId="urn:microsoft.com/office/officeart/2008/layout/VerticalCurvedList"/>
    <dgm:cxn modelId="{C58A8173-7F13-45DE-9E63-678FFDD2C6E3}" type="presParOf" srcId="{06E51CC6-6432-4D00-B298-331BE411C5E1}" destId="{CB88ADD7-6BBC-4565-99AB-6C4E25145385}" srcOrd="4" destOrd="0" presId="urn:microsoft.com/office/officeart/2008/layout/VerticalCurvedList"/>
    <dgm:cxn modelId="{00653719-53E1-42ED-BAAA-97C34B0C5CF3}" type="presParOf" srcId="{CB88ADD7-6BBC-4565-99AB-6C4E25145385}" destId="{155ED24C-C088-47F9-931F-5249A490D5A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EDDB6-93AE-48AD-90DC-C61289425DE6}">
      <dsp:nvSpPr>
        <dsp:cNvPr id="0" name=""/>
        <dsp:cNvSpPr/>
      </dsp:nvSpPr>
      <dsp:spPr>
        <a:xfrm>
          <a:off x="0" y="597059"/>
          <a:ext cx="10368360" cy="9576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C283646-FE0C-4AE7-AE13-F78A927C4866}">
      <dsp:nvSpPr>
        <dsp:cNvPr id="0" name=""/>
        <dsp:cNvSpPr/>
      </dsp:nvSpPr>
      <dsp:spPr>
        <a:xfrm>
          <a:off x="518418" y="36179"/>
          <a:ext cx="7257852" cy="112176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4330" tIns="0" rIns="274330" bIns="0" numCol="1" spcCol="1270" anchor="ctr" anchorCtr="0">
          <a:noAutofit/>
        </a:bodyPr>
        <a:lstStyle/>
        <a:p>
          <a:pPr marL="0" lvl="0" indent="0" algn="l" defTabSz="1689100">
            <a:lnSpc>
              <a:spcPct val="90000"/>
            </a:lnSpc>
            <a:spcBef>
              <a:spcPct val="0"/>
            </a:spcBef>
            <a:spcAft>
              <a:spcPct val="35000"/>
            </a:spcAft>
            <a:buNone/>
          </a:pPr>
          <a:r>
            <a:rPr lang="en-US" sz="3800" kern="1200" dirty="0"/>
            <a:t>High Curve of Learning</a:t>
          </a:r>
        </a:p>
      </dsp:txBody>
      <dsp:txXfrm>
        <a:off x="573178" y="90939"/>
        <a:ext cx="7148332" cy="1012240"/>
      </dsp:txXfrm>
    </dsp:sp>
    <dsp:sp modelId="{34979FAC-F146-4964-8B7F-B2727B740B53}">
      <dsp:nvSpPr>
        <dsp:cNvPr id="0" name=""/>
        <dsp:cNvSpPr/>
      </dsp:nvSpPr>
      <dsp:spPr>
        <a:xfrm>
          <a:off x="0" y="2320740"/>
          <a:ext cx="10368360" cy="9576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A5685DD-EB2A-4E39-B704-8A6DCB927AC1}">
      <dsp:nvSpPr>
        <dsp:cNvPr id="0" name=""/>
        <dsp:cNvSpPr/>
      </dsp:nvSpPr>
      <dsp:spPr>
        <a:xfrm>
          <a:off x="518418" y="1759859"/>
          <a:ext cx="7257852" cy="112176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4330" tIns="0" rIns="274330" bIns="0" numCol="1" spcCol="1270" anchor="ctr" anchorCtr="0">
          <a:noAutofit/>
        </a:bodyPr>
        <a:lstStyle/>
        <a:p>
          <a:pPr marL="0" lvl="0" indent="0" algn="l" defTabSz="1689100">
            <a:lnSpc>
              <a:spcPct val="90000"/>
            </a:lnSpc>
            <a:spcBef>
              <a:spcPct val="0"/>
            </a:spcBef>
            <a:spcAft>
              <a:spcPct val="35000"/>
            </a:spcAft>
            <a:buNone/>
          </a:pPr>
          <a:r>
            <a:rPr lang="en-US" sz="3800" kern="1200" dirty="0"/>
            <a:t>Large Resources</a:t>
          </a:r>
        </a:p>
      </dsp:txBody>
      <dsp:txXfrm>
        <a:off x="573178" y="1814619"/>
        <a:ext cx="7148332" cy="1012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A9F1D-834A-456A-A956-E5D37F065620}">
      <dsp:nvSpPr>
        <dsp:cNvPr id="0" name=""/>
        <dsp:cNvSpPr/>
      </dsp:nvSpPr>
      <dsp:spPr>
        <a:xfrm>
          <a:off x="-4219665" y="-652092"/>
          <a:ext cx="5064024" cy="5064024"/>
        </a:xfrm>
        <a:prstGeom prst="blockArc">
          <a:avLst>
            <a:gd name="adj1" fmla="val 18900000"/>
            <a:gd name="adj2" fmla="val 2700000"/>
            <a:gd name="adj3" fmla="val 427"/>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3A51EA-E690-47F0-A5CF-450D41A80A97}">
      <dsp:nvSpPr>
        <dsp:cNvPr id="0" name=""/>
        <dsp:cNvSpPr/>
      </dsp:nvSpPr>
      <dsp:spPr>
        <a:xfrm>
          <a:off x="691152" y="537130"/>
          <a:ext cx="8686094" cy="1074111"/>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2576" tIns="147320" rIns="147320" bIns="147320" numCol="1" spcCol="1270" anchor="ctr" anchorCtr="0">
          <a:noAutofit/>
        </a:bodyPr>
        <a:lstStyle/>
        <a:p>
          <a:pPr marL="0" lvl="0" indent="0" algn="l" defTabSz="2578100">
            <a:lnSpc>
              <a:spcPct val="90000"/>
            </a:lnSpc>
            <a:spcBef>
              <a:spcPct val="0"/>
            </a:spcBef>
            <a:spcAft>
              <a:spcPct val="35000"/>
            </a:spcAft>
            <a:buNone/>
          </a:pPr>
          <a:r>
            <a:rPr lang="en-US" sz="5800" kern="1200" dirty="0" err="1"/>
            <a:t>Arsitektur</a:t>
          </a:r>
          <a:r>
            <a:rPr lang="en-US" sz="5800" kern="1200" dirty="0"/>
            <a:t> MVC</a:t>
          </a:r>
        </a:p>
      </dsp:txBody>
      <dsp:txXfrm>
        <a:off x="691152" y="537130"/>
        <a:ext cx="8686094" cy="1074111"/>
      </dsp:txXfrm>
    </dsp:sp>
    <dsp:sp modelId="{FE9F606B-9DDD-469B-A784-677C491FDA6A}">
      <dsp:nvSpPr>
        <dsp:cNvPr id="0" name=""/>
        <dsp:cNvSpPr/>
      </dsp:nvSpPr>
      <dsp:spPr>
        <a:xfrm>
          <a:off x="19833" y="402866"/>
          <a:ext cx="1342638" cy="1342638"/>
        </a:xfrm>
        <a:prstGeom prst="ellipse">
          <a:avLst/>
        </a:prstGeom>
        <a:gradFill rotWithShape="0">
          <a:gsLst>
            <a:gs pos="0">
              <a:schemeClr val="lt1">
                <a:hueOff val="0"/>
                <a:satOff val="0"/>
                <a:lumOff val="0"/>
                <a:alphaOff val="0"/>
                <a:tint val="65000"/>
                <a:lumMod val="110000"/>
              </a:schemeClr>
            </a:gs>
            <a:gs pos="88000">
              <a:schemeClr val="lt1">
                <a:hueOff val="0"/>
                <a:satOff val="0"/>
                <a:lumOff val="0"/>
                <a:alphaOff val="0"/>
                <a:tint val="90000"/>
              </a:schemeClr>
            </a:gs>
          </a:gsLst>
          <a:lin ang="5400000" scaled="0"/>
        </a:gradFill>
        <a:ln w="12700"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F3FA57D8-CB25-44BC-9BE3-6D61221FC1ED}">
      <dsp:nvSpPr>
        <dsp:cNvPr id="0" name=""/>
        <dsp:cNvSpPr/>
      </dsp:nvSpPr>
      <dsp:spPr>
        <a:xfrm>
          <a:off x="691152" y="2148598"/>
          <a:ext cx="8686094" cy="1074111"/>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2576" tIns="147320" rIns="147320" bIns="147320" numCol="1" spcCol="1270" anchor="ctr" anchorCtr="0">
          <a:noAutofit/>
        </a:bodyPr>
        <a:lstStyle/>
        <a:p>
          <a:pPr marL="0" lvl="0" indent="0" algn="l" defTabSz="2578100">
            <a:lnSpc>
              <a:spcPct val="90000"/>
            </a:lnSpc>
            <a:spcBef>
              <a:spcPct val="0"/>
            </a:spcBef>
            <a:spcAft>
              <a:spcPct val="35000"/>
            </a:spcAft>
            <a:buNone/>
          </a:pPr>
          <a:r>
            <a:rPr lang="en-US" sz="5800" kern="1200" dirty="0" err="1"/>
            <a:t>Arsitektur</a:t>
          </a:r>
          <a:r>
            <a:rPr lang="en-US" sz="5800" kern="1200" dirty="0"/>
            <a:t> </a:t>
          </a:r>
          <a:r>
            <a:rPr lang="en-US" sz="5800" kern="1200" dirty="0" err="1"/>
            <a:t>Dua</a:t>
          </a:r>
          <a:r>
            <a:rPr lang="en-US" sz="5800" kern="1200" dirty="0"/>
            <a:t> Lapis</a:t>
          </a:r>
        </a:p>
      </dsp:txBody>
      <dsp:txXfrm>
        <a:off x="691152" y="2148598"/>
        <a:ext cx="8686094" cy="1074111"/>
      </dsp:txXfrm>
    </dsp:sp>
    <dsp:sp modelId="{155ED24C-C088-47F9-931F-5249A490D5A8}">
      <dsp:nvSpPr>
        <dsp:cNvPr id="0" name=""/>
        <dsp:cNvSpPr/>
      </dsp:nvSpPr>
      <dsp:spPr>
        <a:xfrm>
          <a:off x="19833" y="2014334"/>
          <a:ext cx="1342638" cy="1342638"/>
        </a:xfrm>
        <a:prstGeom prst="ellipse">
          <a:avLst/>
        </a:prstGeom>
        <a:gradFill rotWithShape="0">
          <a:gsLst>
            <a:gs pos="0">
              <a:schemeClr val="lt1">
                <a:hueOff val="0"/>
                <a:satOff val="0"/>
                <a:lumOff val="0"/>
                <a:alphaOff val="0"/>
                <a:tint val="65000"/>
                <a:lumMod val="110000"/>
              </a:schemeClr>
            </a:gs>
            <a:gs pos="88000">
              <a:schemeClr val="lt1">
                <a:hueOff val="0"/>
                <a:satOff val="0"/>
                <a:lumOff val="0"/>
                <a:alphaOff val="0"/>
                <a:tint val="90000"/>
              </a:schemeClr>
            </a:gs>
          </a:gsLst>
          <a:lin ang="5400000" scaled="0"/>
        </a:gradFill>
        <a:ln w="12700"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PlaceHolder 1"/>
          <p:cNvSpPr>
            <a:spLocks noGrp="1" noRot="1" noChangeAspect="1"/>
          </p:cNvSpPr>
          <p:nvPr>
            <p:ph type="sldImg"/>
          </p:nvPr>
        </p:nvSpPr>
        <p:spPr>
          <a:xfrm>
            <a:off x="1003300" y="906463"/>
            <a:ext cx="5326063" cy="3357562"/>
          </a:xfrm>
          <a:prstGeom prst="rect">
            <a:avLst/>
          </a:prstGeom>
        </p:spPr>
      </p:sp>
      <p:sp>
        <p:nvSpPr>
          <p:cNvPr id="385"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lnSpc>
                <a:spcPct val="150000"/>
              </a:lnSpc>
            </a:pPr>
            <a:r>
              <a:rPr lang="id-ID" sz="1300" spc="-1">
                <a:latin typeface="Times New Roman"/>
              </a:rPr>
              <a:t>Berikut ini penjelasan tentang model:</a:t>
            </a:r>
            <a:endParaRPr lang="id-ID" sz="1300" spc="-1">
              <a:latin typeface="Arial"/>
            </a:endParaRPr>
          </a:p>
          <a:p>
            <a:pPr marL="160425" indent="-160046" algn="just">
              <a:lnSpc>
                <a:spcPct val="150000"/>
              </a:lnSpc>
              <a:buClr>
                <a:srgbClr val="000000"/>
              </a:buClr>
              <a:buSzPct val="150000"/>
              <a:buFont typeface="Arial"/>
              <a:buChar char="•"/>
            </a:pPr>
            <a:r>
              <a:rPr lang="id-ID" sz="1300" spc="-1">
                <a:latin typeface="Times New Roman"/>
              </a:rPr>
              <a:t>Model </a:t>
            </a:r>
            <a:r>
              <a:rPr lang="id-ID" sz="1300" b="1" i="1" spc="-1">
                <a:latin typeface="Times New Roman"/>
              </a:rPr>
              <a:t>independent</a:t>
            </a:r>
            <a:r>
              <a:rPr lang="id-ID" sz="1300" spc="-1">
                <a:latin typeface="Times New Roman"/>
              </a:rPr>
              <a:t> terhadap view dan controller.</a:t>
            </a:r>
            <a:endParaRPr lang="id-ID" sz="1300" spc="-1">
              <a:latin typeface="Arial"/>
            </a:endParaRPr>
          </a:p>
          <a:p>
            <a:pPr marL="160425" indent="-160046" algn="just">
              <a:lnSpc>
                <a:spcPct val="150000"/>
              </a:lnSpc>
              <a:buClr>
                <a:srgbClr val="000000"/>
              </a:buClr>
              <a:buSzPct val="150000"/>
              <a:buFont typeface="Arial"/>
              <a:buChar char="•"/>
            </a:pPr>
            <a:r>
              <a:rPr lang="id-ID" sz="1300" spc="-1">
                <a:latin typeface="Times New Roman"/>
              </a:rPr>
              <a:t>Membungkus </a:t>
            </a:r>
            <a:r>
              <a:rPr lang="id-ID" sz="1300" b="1" i="1" spc="-1">
                <a:latin typeface="Times New Roman"/>
              </a:rPr>
              <a:t>data</a:t>
            </a:r>
            <a:r>
              <a:rPr lang="id-ID" sz="1300" spc="-1">
                <a:latin typeface="Times New Roman"/>
              </a:rPr>
              <a:t> dan </a:t>
            </a:r>
            <a:r>
              <a:rPr lang="id-ID" sz="1300" b="1" i="1" spc="-1">
                <a:latin typeface="Times New Roman"/>
              </a:rPr>
              <a:t>fungsionalitas</a:t>
            </a:r>
            <a:r>
              <a:rPr lang="id-ID" sz="1300" spc="-1">
                <a:latin typeface="Times New Roman"/>
              </a:rPr>
              <a:t> </a:t>
            </a:r>
            <a:r>
              <a:rPr lang="id-ID" sz="1300" b="1" i="1" spc="-1">
                <a:latin typeface="Times New Roman"/>
              </a:rPr>
              <a:t>domain logic</a:t>
            </a:r>
            <a:r>
              <a:rPr lang="id-ID" sz="1300" spc="-1">
                <a:latin typeface="Times New Roman"/>
              </a:rPr>
              <a:t> dari core aplikasi.</a:t>
            </a:r>
            <a:endParaRPr lang="id-ID" sz="1300" spc="-1">
              <a:latin typeface="Arial"/>
            </a:endParaRPr>
          </a:p>
          <a:p>
            <a:pPr marL="160425" indent="-160046" algn="just">
              <a:lnSpc>
                <a:spcPct val="150000"/>
              </a:lnSpc>
              <a:buClr>
                <a:srgbClr val="000000"/>
              </a:buClr>
              <a:buSzPct val="150000"/>
              <a:buFont typeface="Arial"/>
              <a:buChar char="•"/>
            </a:pPr>
            <a:r>
              <a:rPr lang="id-ID" sz="1300" spc="-1">
                <a:latin typeface="Times New Roman"/>
              </a:rPr>
              <a:t>Model secara pasif mensuplai data ke aplikasi dan mewakili logika bisnis proses aplikasi.</a:t>
            </a:r>
            <a:endParaRPr lang="id-ID" sz="1300" spc="-1">
              <a:latin typeface="Arial"/>
            </a:endParaRPr>
          </a:p>
          <a:p>
            <a:pPr marL="160425" indent="-160046" algn="just">
              <a:lnSpc>
                <a:spcPct val="150000"/>
              </a:lnSpc>
              <a:buClr>
                <a:srgbClr val="000000"/>
              </a:buClr>
              <a:buSzPct val="150000"/>
              <a:buFont typeface="Arial"/>
              <a:buChar char="•"/>
            </a:pPr>
            <a:r>
              <a:rPr lang="id-ID" sz="1300" b="1" i="1" spc="-1">
                <a:latin typeface="Times New Roman"/>
              </a:rPr>
              <a:t>Domain Logic</a:t>
            </a:r>
            <a:r>
              <a:rPr lang="id-ID" sz="1300" spc="-1">
                <a:latin typeface="Times New Roman"/>
              </a:rPr>
              <a:t> :  mewakili perhitungan dan penyimpanan data (table pada database) dari form aplikasi, yang diorganisasikan oleh </a:t>
            </a:r>
            <a:r>
              <a:rPr lang="id-ID" sz="1300" b="1" i="1" spc="-1">
                <a:latin typeface="Times New Roman"/>
              </a:rPr>
              <a:t>domain model</a:t>
            </a:r>
            <a:r>
              <a:rPr lang="id-ID" sz="1300" spc="-1">
                <a:latin typeface="Times New Roman"/>
              </a:rPr>
              <a:t> dan </a:t>
            </a:r>
            <a:r>
              <a:rPr lang="id-ID" sz="1300" b="1" i="1" spc="-1">
                <a:latin typeface="Times New Roman"/>
              </a:rPr>
              <a:t>skrip program</a:t>
            </a:r>
            <a:r>
              <a:rPr lang="id-ID" sz="1300" spc="-1">
                <a:latin typeface="Times New Roman"/>
              </a:rPr>
              <a:t>.</a:t>
            </a:r>
            <a:endParaRPr lang="id-ID" sz="1300" spc="-1">
              <a:latin typeface="Arial"/>
            </a:endParaRPr>
          </a:p>
          <a:p>
            <a:pPr marL="160425" indent="-160046" algn="just">
              <a:lnSpc>
                <a:spcPct val="150000"/>
              </a:lnSpc>
              <a:buClr>
                <a:srgbClr val="000000"/>
              </a:buClr>
              <a:buSzPct val="150000"/>
              <a:buFont typeface="Arial"/>
              <a:buChar char="•"/>
            </a:pPr>
            <a:r>
              <a:rPr lang="id-ID" sz="1300" b="1" i="1" spc="-1">
                <a:latin typeface="Times New Roman"/>
              </a:rPr>
              <a:t>Domain Model</a:t>
            </a:r>
            <a:r>
              <a:rPr lang="id-ID" sz="1300" spc="-1">
                <a:latin typeface="Times New Roman"/>
              </a:rPr>
              <a:t> : mengidentifikasi dan menjelaskan alur informasi, struktur data dan </a:t>
            </a:r>
            <a:r>
              <a:rPr lang="id-ID" sz="1300" i="1" spc="-1">
                <a:latin typeface="Times New Roman"/>
              </a:rPr>
              <a:t>constraint</a:t>
            </a:r>
            <a:r>
              <a:rPr lang="id-ID" sz="1300" spc="-1">
                <a:latin typeface="Times New Roman"/>
              </a:rPr>
              <a:t> di dalamnya.</a:t>
            </a:r>
            <a:endParaRPr lang="id-ID" sz="1300" spc="-1">
              <a:latin typeface="Arial"/>
            </a:endParaRPr>
          </a:p>
        </p:txBody>
      </p:sp>
    </p:spTree>
    <p:extLst>
      <p:ext uri="{BB962C8B-B14F-4D97-AF65-F5344CB8AC3E}">
        <p14:creationId xmlns:p14="http://schemas.microsoft.com/office/powerpoint/2010/main" val="168292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PlaceHolder 1"/>
          <p:cNvSpPr>
            <a:spLocks noGrp="1" noRot="1" noChangeAspect="1"/>
          </p:cNvSpPr>
          <p:nvPr>
            <p:ph type="sldImg"/>
          </p:nvPr>
        </p:nvSpPr>
        <p:spPr>
          <a:xfrm>
            <a:off x="1003300" y="906463"/>
            <a:ext cx="5326063" cy="3357562"/>
          </a:xfrm>
          <a:prstGeom prst="rect">
            <a:avLst/>
          </a:prstGeom>
        </p:spPr>
      </p:sp>
      <p:sp>
        <p:nvSpPr>
          <p:cNvPr id="387"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lnSpc>
                <a:spcPct val="150000"/>
              </a:lnSpc>
            </a:pPr>
            <a:r>
              <a:rPr lang="id-ID" sz="1300" spc="-1">
                <a:latin typeface="Times New Roman"/>
              </a:rPr>
              <a:t>Berikut ini penjelasan tentang view:</a:t>
            </a:r>
            <a:endParaRPr lang="id-ID" sz="1300" spc="-1">
              <a:latin typeface="Arial"/>
            </a:endParaRPr>
          </a:p>
          <a:p>
            <a:pPr marL="160425" indent="-160046" algn="just">
              <a:lnSpc>
                <a:spcPct val="150000"/>
              </a:lnSpc>
              <a:buClr>
                <a:srgbClr val="000000"/>
              </a:buClr>
              <a:buSzPct val="150000"/>
              <a:buFont typeface="Arial"/>
              <a:buChar char="•"/>
            </a:pPr>
            <a:r>
              <a:rPr lang="id-ID" sz="1300" spc="-1">
                <a:latin typeface="Times New Roman"/>
              </a:rPr>
              <a:t>Menampilkan data dari yang diperoleh oleh controller dari Model ke hadapan user.</a:t>
            </a:r>
            <a:endParaRPr lang="id-ID" sz="1300" spc="-1">
              <a:latin typeface="Arial"/>
            </a:endParaRPr>
          </a:p>
          <a:p>
            <a:pPr marL="160425" indent="-160046" algn="just">
              <a:lnSpc>
                <a:spcPct val="150000"/>
              </a:lnSpc>
              <a:buClr>
                <a:srgbClr val="000000"/>
              </a:buClr>
              <a:buSzPct val="150000"/>
              <a:buFont typeface="Arial"/>
              <a:buChar char="•"/>
            </a:pPr>
            <a:r>
              <a:rPr lang="id-ID" sz="1300" spc="-1">
                <a:latin typeface="Times New Roman"/>
              </a:rPr>
              <a:t>Menampilkan output dari aplikasi.</a:t>
            </a:r>
            <a:endParaRPr lang="id-ID" sz="1300" spc="-1">
              <a:latin typeface="Arial"/>
            </a:endParaRPr>
          </a:p>
          <a:p>
            <a:pPr marL="160425" indent="-160046" algn="just">
              <a:lnSpc>
                <a:spcPct val="150000"/>
              </a:lnSpc>
              <a:buClr>
                <a:srgbClr val="000000"/>
              </a:buClr>
              <a:buSzPct val="150000"/>
              <a:buFont typeface="Arial"/>
              <a:buChar char="•"/>
            </a:pPr>
            <a:r>
              <a:rPr lang="id-ID" sz="1300" spc="-1">
                <a:latin typeface="Times New Roman"/>
              </a:rPr>
              <a:t>Menampilkan data  bersifat read only dari model dengan menggunakan fungsi query yang disediakan oleh model.</a:t>
            </a:r>
            <a:endParaRPr lang="id-ID" sz="1300" spc="-1">
              <a:latin typeface="Arial"/>
            </a:endParaRPr>
          </a:p>
          <a:p>
            <a:pPr marL="160425" indent="-160046" algn="just">
              <a:lnSpc>
                <a:spcPct val="150000"/>
              </a:lnSpc>
              <a:buClr>
                <a:srgbClr val="000000"/>
              </a:buClr>
              <a:buSzPct val="150000"/>
              <a:buFont typeface="Arial"/>
              <a:buChar char="•"/>
            </a:pPr>
            <a:r>
              <a:rPr lang="id-ID" sz="1300" spc="-1">
                <a:latin typeface="Times New Roman"/>
              </a:rPr>
              <a:t>Menampilkan data berupa format HTML atau XML ke user.</a:t>
            </a:r>
            <a:endParaRPr lang="id-ID" sz="1300" spc="-1">
              <a:latin typeface="Arial"/>
            </a:endParaRPr>
          </a:p>
        </p:txBody>
      </p:sp>
    </p:spTree>
    <p:extLst>
      <p:ext uri="{BB962C8B-B14F-4D97-AF65-F5344CB8AC3E}">
        <p14:creationId xmlns:p14="http://schemas.microsoft.com/office/powerpoint/2010/main" val="2528369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noRot="1" noChangeAspect="1"/>
          </p:cNvSpPr>
          <p:nvPr>
            <p:ph type="sldImg"/>
          </p:nvPr>
        </p:nvSpPr>
        <p:spPr>
          <a:xfrm>
            <a:off x="1003300" y="906463"/>
            <a:ext cx="5326063" cy="3357562"/>
          </a:xfrm>
          <a:prstGeom prst="rect">
            <a:avLst/>
          </a:prstGeom>
        </p:spPr>
      </p:sp>
      <p:sp>
        <p:nvSpPr>
          <p:cNvPr id="389"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lnSpc>
                <a:spcPct val="150000"/>
              </a:lnSpc>
            </a:pPr>
            <a:r>
              <a:rPr lang="id-ID" sz="1300" spc="-1">
                <a:solidFill>
                  <a:srgbClr val="000000"/>
                </a:solidFill>
                <a:latin typeface="Times New Roman"/>
              </a:rPr>
              <a:t>Berikut ini penjelasan tentang controller:</a:t>
            </a:r>
            <a:endParaRPr lang="id-ID" sz="1300" spc="-1">
              <a:latin typeface="Arial"/>
            </a:endParaRPr>
          </a:p>
          <a:p>
            <a:pPr marL="166478" indent="-160046">
              <a:lnSpc>
                <a:spcPct val="150000"/>
              </a:lnSpc>
              <a:buClr>
                <a:srgbClr val="000000"/>
              </a:buClr>
              <a:buSzPct val="150000"/>
              <a:buFont typeface="Arial"/>
              <a:buChar char="•"/>
            </a:pPr>
            <a:r>
              <a:rPr lang="id-ID" sz="1300" spc="-1">
                <a:solidFill>
                  <a:srgbClr val="000000"/>
                </a:solidFill>
                <a:latin typeface="Times New Roman"/>
              </a:rPr>
              <a:t>Sebagai entry point semua request user atau inputan ke aplikasi. </a:t>
            </a:r>
            <a:endParaRPr lang="id-ID" sz="1300" spc="-1">
              <a:latin typeface="Arial"/>
            </a:endParaRPr>
          </a:p>
          <a:p>
            <a:pPr marL="166478" indent="-160046">
              <a:lnSpc>
                <a:spcPct val="150000"/>
              </a:lnSpc>
              <a:buClr>
                <a:srgbClr val="000000"/>
              </a:buClr>
              <a:buSzPct val="150000"/>
              <a:buFont typeface="Arial"/>
              <a:buChar char="•"/>
            </a:pPr>
            <a:r>
              <a:rPr lang="id-ID" sz="1300" spc="-1">
                <a:solidFill>
                  <a:srgbClr val="000000"/>
                </a:solidFill>
                <a:latin typeface="Times New Roman"/>
              </a:rPr>
              <a:t>Controller menerima inputan dari user, memproses dan menindak lanjuti terhubung ke Model atau View .</a:t>
            </a:r>
            <a:endParaRPr lang="id-ID" sz="1300" spc="-1">
              <a:latin typeface="Arial"/>
            </a:endParaRPr>
          </a:p>
          <a:p>
            <a:pPr marL="166478" indent="-160046">
              <a:lnSpc>
                <a:spcPct val="150000"/>
              </a:lnSpc>
              <a:buClr>
                <a:srgbClr val="000000"/>
              </a:buClr>
              <a:buSzPct val="150000"/>
              <a:buFont typeface="Arial"/>
              <a:buChar char="•"/>
            </a:pPr>
            <a:r>
              <a:rPr lang="id-ID" sz="1300" spc="-1">
                <a:solidFill>
                  <a:srgbClr val="000000"/>
                </a:solidFill>
                <a:latin typeface="Times New Roman"/>
              </a:rPr>
              <a:t>Controller bertanggung jawab memanggil method-method pada Model yang bisa mengubah nilai dari object  (model).</a:t>
            </a:r>
            <a:endParaRPr lang="id-ID" sz="1300" spc="-1">
              <a:latin typeface="Arial"/>
            </a:endParaRPr>
          </a:p>
        </p:txBody>
      </p:sp>
    </p:spTree>
    <p:extLst>
      <p:ext uri="{BB962C8B-B14F-4D97-AF65-F5344CB8AC3E}">
        <p14:creationId xmlns:p14="http://schemas.microsoft.com/office/powerpoint/2010/main" val="3877241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PlaceHolder 1"/>
          <p:cNvSpPr>
            <a:spLocks noGrp="1" noRot="1" noChangeAspect="1"/>
          </p:cNvSpPr>
          <p:nvPr>
            <p:ph type="sldImg"/>
          </p:nvPr>
        </p:nvSpPr>
        <p:spPr>
          <a:xfrm>
            <a:off x="1003300" y="906463"/>
            <a:ext cx="5326063" cy="3357562"/>
          </a:xfrm>
          <a:prstGeom prst="rect">
            <a:avLst/>
          </a:prstGeom>
        </p:spPr>
      </p:sp>
      <p:sp>
        <p:nvSpPr>
          <p:cNvPr id="391"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50000"/>
              </a:lnSpc>
            </a:pPr>
            <a:r>
              <a:rPr lang="id-ID" sz="1300" spc="-1">
                <a:latin typeface="Times New Roman"/>
              </a:rPr>
              <a:t>Pustaka program adalah berisi class-class yang di dalamnya terdapat fungsi-fungsi (methods) yang dapat dipanggil sesuai dengan fungsionalitas.</a:t>
            </a:r>
            <a:endParaRPr lang="id-ID" sz="1300" spc="-1">
              <a:latin typeface="Arial"/>
            </a:endParaRPr>
          </a:p>
          <a:p>
            <a:pPr marL="227016" indent="-227016">
              <a:lnSpc>
                <a:spcPct val="150000"/>
              </a:lnSpc>
            </a:pPr>
            <a:r>
              <a:rPr lang="id-ID" sz="1300" spc="-1">
                <a:latin typeface="Times New Roman"/>
              </a:rPr>
              <a:t>Terdapat beberapa pustaka program yang digunakan dalam beberapa framework yaitu:</a:t>
            </a:r>
            <a:endParaRPr lang="id-ID" sz="1300" spc="-1">
              <a:latin typeface="Arial"/>
            </a:endParaRPr>
          </a:p>
          <a:p>
            <a:pPr marL="160425" indent="-160046">
              <a:lnSpc>
                <a:spcPct val="150000"/>
              </a:lnSpc>
              <a:buClr>
                <a:srgbClr val="000000"/>
              </a:buClr>
              <a:buFont typeface="Arial"/>
              <a:buChar char="•"/>
            </a:pPr>
            <a:r>
              <a:rPr lang="id-ID" sz="1300" b="1" spc="-1">
                <a:latin typeface="Times New Roman"/>
              </a:rPr>
              <a:t>Fungsionalitas Database:  </a:t>
            </a:r>
            <a:endParaRPr lang="id-ID" sz="1300" spc="-1">
              <a:latin typeface="Arial"/>
            </a:endParaRPr>
          </a:p>
          <a:p>
            <a:pPr>
              <a:lnSpc>
                <a:spcPct val="150000"/>
              </a:lnSpc>
            </a:pPr>
            <a:r>
              <a:rPr lang="id-ID" sz="1300" spc="-1">
                <a:latin typeface="Times New Roman"/>
              </a:rPr>
              <a:t>Framework PHP menggunakan pustaka database DBPear,  ADODB, PDO. Framework Java menggunakan pustaka Hibernate, POJO, Torque.</a:t>
            </a:r>
            <a:endParaRPr lang="id-ID" sz="1300" spc="-1">
              <a:latin typeface="Arial"/>
            </a:endParaRPr>
          </a:p>
          <a:p>
            <a:pPr marL="160425" indent="-160046">
              <a:lnSpc>
                <a:spcPct val="150000"/>
              </a:lnSpc>
              <a:buClr>
                <a:srgbClr val="000000"/>
              </a:buClr>
              <a:buFont typeface="Arial"/>
              <a:buChar char="•"/>
            </a:pPr>
            <a:r>
              <a:rPr lang="id-ID" sz="1300" b="1" spc="-1">
                <a:latin typeface="Times New Roman"/>
              </a:rPr>
              <a:t>Fungsionalitas Tampilan:</a:t>
            </a:r>
            <a:endParaRPr lang="id-ID" sz="1300" spc="-1">
              <a:latin typeface="Arial"/>
            </a:endParaRPr>
          </a:p>
          <a:p>
            <a:pPr>
              <a:lnSpc>
                <a:spcPct val="150000"/>
              </a:lnSpc>
            </a:pPr>
            <a:r>
              <a:rPr lang="id-ID" sz="1300" spc="-1">
                <a:latin typeface="Times New Roman"/>
              </a:rPr>
              <a:t>Framework PHP menggunakan template Smarty, dan Java menggunakan Velocity.</a:t>
            </a:r>
            <a:endParaRPr lang="id-ID" sz="1300" spc="-1">
              <a:latin typeface="Arial"/>
            </a:endParaRPr>
          </a:p>
        </p:txBody>
      </p:sp>
    </p:spTree>
    <p:extLst>
      <p:ext uri="{BB962C8B-B14F-4D97-AF65-F5344CB8AC3E}">
        <p14:creationId xmlns:p14="http://schemas.microsoft.com/office/powerpoint/2010/main" val="2147569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PlaceHolder 1"/>
          <p:cNvSpPr>
            <a:spLocks noGrp="1" noRot="1" noChangeAspect="1"/>
          </p:cNvSpPr>
          <p:nvPr>
            <p:ph type="sldImg"/>
          </p:nvPr>
        </p:nvSpPr>
        <p:spPr>
          <a:xfrm>
            <a:off x="1003300" y="906463"/>
            <a:ext cx="5326063" cy="3357562"/>
          </a:xfrm>
          <a:prstGeom prst="rect">
            <a:avLst/>
          </a:prstGeom>
        </p:spPr>
      </p:sp>
      <p:sp>
        <p:nvSpPr>
          <p:cNvPr id="393"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50000"/>
              </a:lnSpc>
            </a:pPr>
            <a:r>
              <a:rPr lang="id-ID" sz="1300" spc="-1">
                <a:latin typeface="Times New Roman"/>
              </a:rPr>
              <a:t>Beberapa hal yang perlu diperhatikan ketika memilih web framework adalah dengan melihat fitur yang dimilikinya, di antara fitur berikut ini:</a:t>
            </a:r>
            <a:endParaRPr lang="id-ID" sz="1300" spc="-1">
              <a:latin typeface="Arial"/>
            </a:endParaRPr>
          </a:p>
          <a:p>
            <a:pPr marL="160425" indent="-160046">
              <a:lnSpc>
                <a:spcPct val="150000"/>
              </a:lnSpc>
              <a:buClr>
                <a:srgbClr val="000000"/>
              </a:buClr>
              <a:buFont typeface="Arial"/>
              <a:buChar char="•"/>
            </a:pPr>
            <a:r>
              <a:rPr lang="id-ID" sz="1300" spc="-1">
                <a:latin typeface="Times New Roman"/>
              </a:rPr>
              <a:t>Memiliki pola desain aplikasi MVC.</a:t>
            </a:r>
            <a:endParaRPr lang="id-ID" sz="1300" spc="-1">
              <a:latin typeface="Arial"/>
            </a:endParaRPr>
          </a:p>
          <a:p>
            <a:pPr marL="160425" indent="-160046">
              <a:lnSpc>
                <a:spcPct val="150000"/>
              </a:lnSpc>
              <a:buClr>
                <a:srgbClr val="000000"/>
              </a:buClr>
              <a:buFont typeface="Arial"/>
              <a:buChar char="•"/>
            </a:pPr>
            <a:r>
              <a:rPr lang="id-ID" sz="1300" spc="-1">
                <a:latin typeface="Times New Roman"/>
              </a:rPr>
              <a:t>Komponen Model menggunakan ActiveRecord.</a:t>
            </a:r>
            <a:endParaRPr lang="id-ID" sz="1300" spc="-1">
              <a:latin typeface="Arial"/>
            </a:endParaRPr>
          </a:p>
          <a:p>
            <a:pPr marL="160425" indent="-160046">
              <a:lnSpc>
                <a:spcPct val="150000"/>
              </a:lnSpc>
              <a:buClr>
                <a:srgbClr val="000000"/>
              </a:buClr>
              <a:buFont typeface="Arial"/>
              <a:buChar char="•"/>
            </a:pPr>
            <a:r>
              <a:rPr lang="id-ID" sz="1300" spc="-1">
                <a:latin typeface="Times New Roman"/>
              </a:rPr>
              <a:t>Multi Database Support.</a:t>
            </a:r>
            <a:endParaRPr lang="id-ID" sz="1300" spc="-1">
              <a:latin typeface="Arial"/>
            </a:endParaRPr>
          </a:p>
          <a:p>
            <a:pPr marL="160425" indent="-160046">
              <a:lnSpc>
                <a:spcPct val="150000"/>
              </a:lnSpc>
              <a:buClr>
                <a:srgbClr val="000000"/>
              </a:buClr>
              <a:buFont typeface="Arial"/>
              <a:buChar char="•"/>
            </a:pPr>
            <a:r>
              <a:rPr lang="id-ID" sz="1300" spc="-1">
                <a:latin typeface="Times New Roman"/>
              </a:rPr>
              <a:t>Responsive Web.</a:t>
            </a:r>
            <a:endParaRPr lang="id-ID" sz="1300" spc="-1">
              <a:latin typeface="Arial"/>
            </a:endParaRPr>
          </a:p>
          <a:p>
            <a:pPr marL="160425" indent="-160046">
              <a:lnSpc>
                <a:spcPct val="150000"/>
              </a:lnSpc>
              <a:buClr>
                <a:srgbClr val="000000"/>
              </a:buClr>
              <a:buFont typeface="Arial"/>
              <a:buChar char="•"/>
            </a:pPr>
            <a:r>
              <a:rPr lang="id-ID" sz="1300" spc="-1">
                <a:latin typeface="Times New Roman"/>
              </a:rPr>
              <a:t>Berbasis Component dengan fitur plug &amp; play.</a:t>
            </a:r>
            <a:endParaRPr lang="id-ID" sz="1300" spc="-1">
              <a:latin typeface="Arial"/>
            </a:endParaRPr>
          </a:p>
          <a:p>
            <a:pPr marL="160425" indent="-160046">
              <a:lnSpc>
                <a:spcPct val="150000"/>
              </a:lnSpc>
              <a:buClr>
                <a:srgbClr val="000000"/>
              </a:buClr>
              <a:buFont typeface="Arial"/>
              <a:buChar char="•"/>
            </a:pPr>
            <a:r>
              <a:rPr lang="id-ID" sz="1300" spc="-1">
                <a:latin typeface="Times New Roman"/>
              </a:rPr>
              <a:t>Manajemen User dan Otentikasi berbasis Role.</a:t>
            </a:r>
            <a:endParaRPr lang="id-ID" sz="1300" spc="-1">
              <a:latin typeface="Arial"/>
            </a:endParaRPr>
          </a:p>
          <a:p>
            <a:pPr marL="160425" indent="-160046">
              <a:lnSpc>
                <a:spcPct val="150000"/>
              </a:lnSpc>
              <a:buClr>
                <a:srgbClr val="000000"/>
              </a:buClr>
              <a:buFont typeface="Arial"/>
              <a:buChar char="•"/>
            </a:pPr>
            <a:r>
              <a:rPr lang="id-ID" sz="1300" spc="-1">
                <a:latin typeface="Times New Roman"/>
              </a:rPr>
              <a:t>Memiliki Kode Generator.</a:t>
            </a:r>
            <a:endParaRPr lang="id-ID" sz="1300" spc="-1">
              <a:latin typeface="Arial"/>
            </a:endParaRPr>
          </a:p>
          <a:p>
            <a:pPr marL="160425" indent="-160046">
              <a:lnSpc>
                <a:spcPct val="150000"/>
              </a:lnSpc>
              <a:buClr>
                <a:srgbClr val="000000"/>
              </a:buClr>
              <a:buFont typeface="Arial"/>
              <a:buChar char="•"/>
            </a:pPr>
            <a:r>
              <a:rPr lang="id-ID" sz="1300" spc="-1">
                <a:latin typeface="Times New Roman"/>
              </a:rPr>
              <a:t>Memiliki sistem template engine.</a:t>
            </a:r>
            <a:endParaRPr lang="id-ID" sz="1300" spc="-1">
              <a:latin typeface="Arial"/>
            </a:endParaRPr>
          </a:p>
          <a:p>
            <a:pPr marL="160425" indent="-160046">
              <a:lnSpc>
                <a:spcPct val="150000"/>
              </a:lnSpc>
              <a:buClr>
                <a:srgbClr val="000000"/>
              </a:buClr>
              <a:buFont typeface="Arial"/>
              <a:buChar char="•"/>
            </a:pPr>
            <a:r>
              <a:rPr lang="id-ID" sz="1300" spc="-1">
                <a:latin typeface="Times New Roman"/>
              </a:rPr>
              <a:t>Memiliki komunitas pengembang yang aktif dan luas.</a:t>
            </a:r>
            <a:endParaRPr lang="id-ID" sz="1300" spc="-1">
              <a:latin typeface="Arial"/>
            </a:endParaRPr>
          </a:p>
          <a:p>
            <a:pPr marL="160425" indent="-160046">
              <a:lnSpc>
                <a:spcPct val="150000"/>
              </a:lnSpc>
              <a:buClr>
                <a:srgbClr val="000000"/>
              </a:buClr>
              <a:buFont typeface="Arial"/>
              <a:buChar char="•"/>
            </a:pPr>
            <a:r>
              <a:rPr lang="id-ID" sz="1300" spc="-1">
                <a:latin typeface="Times New Roman"/>
              </a:rPr>
              <a:t>Memiliki dokumentasi program yang baik.</a:t>
            </a:r>
            <a:endParaRPr lang="id-ID" sz="1300" spc="-1">
              <a:latin typeface="Arial"/>
            </a:endParaRPr>
          </a:p>
        </p:txBody>
      </p:sp>
    </p:spTree>
    <p:extLst>
      <p:ext uri="{BB962C8B-B14F-4D97-AF65-F5344CB8AC3E}">
        <p14:creationId xmlns:p14="http://schemas.microsoft.com/office/powerpoint/2010/main" val="2422155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2:notes"/>
          <p:cNvSpPr txBox="1">
            <a:spLocks noGrp="1"/>
          </p:cNvSpPr>
          <p:nvPr>
            <p:ph type="body" idx="1"/>
          </p:nvPr>
        </p:nvSpPr>
        <p:spPr>
          <a:xfrm>
            <a:off x="817200" y="5096520"/>
            <a:ext cx="6035040" cy="4487040"/>
          </a:xfrm>
          <a:prstGeom prst="rect">
            <a:avLst/>
          </a:prstGeom>
          <a:noFill/>
          <a:ln>
            <a:noFill/>
          </a:ln>
        </p:spPr>
        <p:txBody>
          <a:bodyPr spcFirstLastPara="1" wrap="square" lIns="0" tIns="0" rIns="0" bIns="0" anchor="t" anchorCtr="0">
            <a:noAutofit/>
          </a:bodyPr>
          <a:lstStyle/>
          <a:p>
            <a:pPr marL="216000" lvl="0" indent="-216000" algn="l" rtl="0">
              <a:spcBef>
                <a:spcPts val="567"/>
              </a:spcBef>
              <a:spcAft>
                <a:spcPts val="0"/>
              </a:spcAft>
              <a:buClr>
                <a:srgbClr val="000000"/>
              </a:buClr>
              <a:buSzPts val="540"/>
              <a:buFont typeface="Noto Sans Symbols"/>
              <a:buChar char="●"/>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laceHolder 1"/>
          <p:cNvSpPr>
            <a:spLocks noGrp="1" noRot="1" noChangeAspect="1"/>
          </p:cNvSpPr>
          <p:nvPr>
            <p:ph type="sldImg"/>
          </p:nvPr>
        </p:nvSpPr>
        <p:spPr>
          <a:xfrm>
            <a:off x="1003300" y="906463"/>
            <a:ext cx="5326063" cy="3357562"/>
          </a:xfrm>
          <a:prstGeom prst="rect">
            <a:avLst/>
          </a:prstGeom>
        </p:spPr>
      </p:sp>
      <p:sp>
        <p:nvSpPr>
          <p:cNvPr id="371"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lgn="just">
              <a:lnSpc>
                <a:spcPct val="150000"/>
              </a:lnSpc>
            </a:pPr>
            <a:r>
              <a:rPr lang="id-ID" sz="1300" spc="-1">
                <a:solidFill>
                  <a:srgbClr val="000000"/>
                </a:solidFill>
                <a:latin typeface="Times New Roman"/>
              </a:rPr>
              <a:t>Di dalam software framework terdapat bagian-bagian berikut:</a:t>
            </a:r>
            <a:endParaRPr lang="id-ID" sz="1300" spc="-1">
              <a:latin typeface="Arial"/>
            </a:endParaRPr>
          </a:p>
          <a:p>
            <a:pPr marL="160425" lvl="1" indent="-160046" algn="just">
              <a:lnSpc>
                <a:spcPct val="150000"/>
              </a:lnSpc>
              <a:buClr>
                <a:srgbClr val="99CC00"/>
              </a:buClr>
              <a:buSzPct val="150000"/>
              <a:buFont typeface="Arial"/>
              <a:buChar char="•"/>
            </a:pPr>
            <a:r>
              <a:rPr lang="id-ID" sz="1300" spc="-1">
                <a:solidFill>
                  <a:srgbClr val="000000"/>
                </a:solidFill>
                <a:latin typeface="Times New Roman"/>
              </a:rPr>
              <a:t>Program-program pendukung.</a:t>
            </a:r>
            <a:endParaRPr lang="id-ID" sz="1300" spc="-1">
              <a:latin typeface="Arial"/>
            </a:endParaRPr>
          </a:p>
          <a:p>
            <a:pPr marL="160425" lvl="1" indent="-160046" algn="just">
              <a:lnSpc>
                <a:spcPct val="150000"/>
              </a:lnSpc>
              <a:buClr>
                <a:srgbClr val="99CC00"/>
              </a:buClr>
              <a:buSzPct val="150000"/>
              <a:buFont typeface="Arial"/>
              <a:buChar char="•"/>
            </a:pPr>
            <a:r>
              <a:rPr lang="id-ID" sz="1300" spc="-1">
                <a:solidFill>
                  <a:srgbClr val="000000"/>
                </a:solidFill>
                <a:latin typeface="Times New Roman"/>
              </a:rPr>
              <a:t>Kode pustaka (libraries).</a:t>
            </a:r>
            <a:endParaRPr lang="id-ID" sz="1300" spc="-1">
              <a:latin typeface="Arial"/>
            </a:endParaRPr>
          </a:p>
          <a:p>
            <a:pPr marL="160425" lvl="1" indent="-160046" algn="just">
              <a:lnSpc>
                <a:spcPct val="150000"/>
              </a:lnSpc>
              <a:buClr>
                <a:srgbClr val="99CC00"/>
              </a:buClr>
              <a:buSzPct val="150000"/>
              <a:buFont typeface="Arial"/>
              <a:buChar char="•"/>
            </a:pPr>
            <a:r>
              <a:rPr lang="id-ID" sz="1300" spc="-1">
                <a:solidFill>
                  <a:srgbClr val="000000"/>
                </a:solidFill>
                <a:latin typeface="Times New Roman"/>
              </a:rPr>
              <a:t>Skrip bahasa pemrograman.</a:t>
            </a:r>
            <a:endParaRPr lang="id-ID" sz="1300" spc="-1">
              <a:latin typeface="Arial"/>
            </a:endParaRPr>
          </a:p>
          <a:p>
            <a:pPr marL="160425" lvl="1" indent="-160046" algn="just">
              <a:lnSpc>
                <a:spcPct val="150000"/>
              </a:lnSpc>
              <a:buClr>
                <a:srgbClr val="99CC00"/>
              </a:buClr>
              <a:buSzPct val="150000"/>
              <a:buFont typeface="Arial"/>
              <a:buChar char="•"/>
            </a:pPr>
            <a:r>
              <a:rPr lang="id-ID" sz="1300" spc="-1">
                <a:solidFill>
                  <a:srgbClr val="000000"/>
                </a:solidFill>
                <a:latin typeface="Times New Roman"/>
              </a:rPr>
              <a:t>Software lain yang membantu pengembangan aplikasi.</a:t>
            </a:r>
            <a:endParaRPr lang="id-ID" sz="1300" spc="-1">
              <a:latin typeface="Arial"/>
            </a:endParaRPr>
          </a:p>
          <a:p>
            <a:pPr algn="just">
              <a:lnSpc>
                <a:spcPct val="150000"/>
              </a:lnSpc>
            </a:pPr>
            <a:endParaRPr lang="id-ID" sz="1300" spc="-1">
              <a:latin typeface="Arial"/>
            </a:endParaRPr>
          </a:p>
          <a:p>
            <a:pPr algn="just">
              <a:lnSpc>
                <a:spcPct val="150000"/>
              </a:lnSpc>
            </a:pPr>
            <a:r>
              <a:rPr lang="id-ID" sz="1300" spc="-1">
                <a:solidFill>
                  <a:srgbClr val="000000"/>
                </a:solidFill>
                <a:latin typeface="Times New Roman"/>
              </a:rPr>
              <a:t>Kesemua bagian bekerja sama menyatukan komponen-komponen yang berbeda pada sebuah aplikasi yang dikembangkan. Beberapa bagian framework dijelaskan melalui dokumentasi tentang class-class pada aplikasi yang berisi variabel dan fungsi-fungsi atau disebut API (</a:t>
            </a:r>
            <a:r>
              <a:rPr lang="id-ID" sz="1300" i="1" spc="-1">
                <a:solidFill>
                  <a:srgbClr val="000000"/>
                </a:solidFill>
                <a:latin typeface="Times New Roman"/>
              </a:rPr>
              <a:t>Application Program Interface</a:t>
            </a:r>
            <a:r>
              <a:rPr lang="id-ID" sz="1300" spc="-1">
                <a:solidFill>
                  <a:srgbClr val="000000"/>
                </a:solidFill>
                <a:latin typeface="Times New Roman"/>
              </a:rPr>
              <a:t>s).</a:t>
            </a:r>
            <a:endParaRPr lang="id-ID" sz="1300" spc="-1">
              <a:latin typeface="Arial"/>
            </a:endParaRPr>
          </a:p>
          <a:p>
            <a:pPr algn="just">
              <a:lnSpc>
                <a:spcPct val="150000"/>
              </a:lnSpc>
            </a:pPr>
            <a:endParaRPr lang="id-ID" sz="1300" spc="-1">
              <a:latin typeface="Arial"/>
            </a:endParaRPr>
          </a:p>
        </p:txBody>
      </p:sp>
    </p:spTree>
    <p:extLst>
      <p:ext uri="{BB962C8B-B14F-4D97-AF65-F5344CB8AC3E}">
        <p14:creationId xmlns:p14="http://schemas.microsoft.com/office/powerpoint/2010/main" val="3043151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PlaceHolder 1"/>
          <p:cNvSpPr>
            <a:spLocks noGrp="1" noRot="1" noChangeAspect="1"/>
          </p:cNvSpPr>
          <p:nvPr>
            <p:ph type="sldImg"/>
          </p:nvPr>
        </p:nvSpPr>
        <p:spPr>
          <a:xfrm>
            <a:off x="1003300" y="906463"/>
            <a:ext cx="5326063" cy="3357562"/>
          </a:xfrm>
          <a:prstGeom prst="rect">
            <a:avLst/>
          </a:prstGeom>
        </p:spPr>
      </p:sp>
      <p:sp>
        <p:nvSpPr>
          <p:cNvPr id="373"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r>
              <a:rPr lang="id-ID" sz="1300" spc="-1">
                <a:solidFill>
                  <a:srgbClr val="000000"/>
                </a:solidFill>
                <a:latin typeface="Times New Roman"/>
                <a:ea typeface="Times New Roman"/>
              </a:rPr>
              <a:t>Dalam mengembangkan program aplikasi dengan pendekatan RAD </a:t>
            </a:r>
            <a:r>
              <a:rPr lang="id-ID" sz="1300" i="1" spc="-1">
                <a:solidFill>
                  <a:srgbClr val="000000"/>
                </a:solidFill>
                <a:latin typeface="Times New Roman"/>
                <a:ea typeface="Times New Roman"/>
              </a:rPr>
              <a:t>(Rapid Application Development), </a:t>
            </a:r>
            <a:r>
              <a:rPr lang="id-ID" sz="1300" spc="-1">
                <a:solidFill>
                  <a:srgbClr val="000000"/>
                </a:solidFill>
                <a:latin typeface="Times New Roman"/>
                <a:ea typeface="Times New Roman"/>
              </a:rPr>
              <a:t>seharusnya programmer dalam membuat kode program tidak berulang-ulang. Programmer dapat membuat metode atau fungsi yang dapat dikustomisasi dan kelak program tersebut dapat digunakan kembali </a:t>
            </a:r>
            <a:r>
              <a:rPr lang="id-ID" sz="1300" i="1" spc="-1">
                <a:solidFill>
                  <a:srgbClr val="000000"/>
                </a:solidFill>
                <a:latin typeface="Times New Roman"/>
                <a:ea typeface="Times New Roman"/>
              </a:rPr>
              <a:t>(re-usable program).  </a:t>
            </a:r>
            <a:r>
              <a:rPr lang="id-ID" sz="1300" spc="-1">
                <a:solidFill>
                  <a:srgbClr val="000000"/>
                </a:solidFill>
                <a:latin typeface="Times New Roman"/>
                <a:ea typeface="Times New Roman"/>
              </a:rPr>
              <a:t>Programmer dapat membuat komponen-komponen program yang dapat digunakan pada beberapa proyek yang berbeda.</a:t>
            </a:r>
            <a:endParaRPr lang="id-ID" sz="1300" spc="-1">
              <a:latin typeface="Arial"/>
            </a:endParaRPr>
          </a:p>
          <a:p>
            <a:pPr>
              <a:lnSpc>
                <a:spcPct val="100000"/>
              </a:lnSpc>
            </a:pPr>
            <a:endParaRPr lang="id-ID" sz="1300" spc="-1">
              <a:latin typeface="Arial"/>
            </a:endParaRPr>
          </a:p>
          <a:p>
            <a:pPr>
              <a:lnSpc>
                <a:spcPct val="100000"/>
              </a:lnSpc>
            </a:pPr>
            <a:r>
              <a:rPr lang="id-ID" sz="1300" spc="-1">
                <a:solidFill>
                  <a:srgbClr val="000000"/>
                </a:solidFill>
                <a:latin typeface="Times New Roman"/>
                <a:ea typeface="Times New Roman"/>
              </a:rPr>
              <a:t>Tren pengembangan software saat ini menghendaki program yang re-usable, berbasis komponen dan program berorientasi object. Paradigma praktisi IT kini berubah dari yang awalnya melakukan peng-kodean </a:t>
            </a:r>
            <a:r>
              <a:rPr lang="id-ID" sz="1300" i="1" spc="-1">
                <a:solidFill>
                  <a:srgbClr val="000000"/>
                </a:solidFill>
                <a:latin typeface="Times New Roman"/>
                <a:ea typeface="Times New Roman"/>
              </a:rPr>
              <a:t>(coding) </a:t>
            </a:r>
            <a:r>
              <a:rPr lang="id-ID" sz="1300" spc="-1">
                <a:solidFill>
                  <a:srgbClr val="000000"/>
                </a:solidFill>
                <a:latin typeface="Times New Roman"/>
                <a:ea typeface="Times New Roman"/>
              </a:rPr>
              <a:t>dari awal (</a:t>
            </a:r>
            <a:r>
              <a:rPr lang="id-ID" sz="1300" i="1" spc="-1">
                <a:solidFill>
                  <a:srgbClr val="000000"/>
                </a:solidFill>
                <a:latin typeface="Times New Roman"/>
                <a:ea typeface="Times New Roman"/>
              </a:rPr>
              <a:t>code from stretch</a:t>
            </a:r>
            <a:r>
              <a:rPr lang="id-ID" spc="-1">
                <a:solidFill>
                  <a:srgbClr val="000000"/>
                </a:solidFill>
                <a:latin typeface="Times New Roman"/>
                <a:ea typeface="Times New Roman"/>
              </a:rPr>
              <a:t>)</a:t>
            </a:r>
            <a:r>
              <a:rPr lang="id-ID" sz="1300" spc="-1">
                <a:solidFill>
                  <a:srgbClr val="000000"/>
                </a:solidFill>
                <a:latin typeface="Times New Roman"/>
                <a:ea typeface="Times New Roman"/>
              </a:rPr>
              <a:t> menjadi pengembang (</a:t>
            </a:r>
            <a:r>
              <a:rPr lang="id-ID" sz="1300" i="1" spc="-1">
                <a:solidFill>
                  <a:srgbClr val="000000"/>
                </a:solidFill>
                <a:latin typeface="Times New Roman"/>
                <a:ea typeface="Times New Roman"/>
              </a:rPr>
              <a:t>developers</a:t>
            </a:r>
            <a:r>
              <a:rPr lang="id-ID" sz="1300" spc="-1">
                <a:solidFill>
                  <a:srgbClr val="000000"/>
                </a:solidFill>
                <a:latin typeface="Times New Roman"/>
                <a:ea typeface="Times New Roman"/>
              </a:rPr>
              <a:t>) yang cenderung membangun sesuatu dari sesuatu, membangun sebuah aplikasi berdasarkan kerangka kerja atau frameworks.</a:t>
            </a:r>
            <a:endParaRPr lang="id-ID" sz="1300" spc="-1">
              <a:latin typeface="Arial"/>
            </a:endParaRPr>
          </a:p>
          <a:p>
            <a:pPr>
              <a:lnSpc>
                <a:spcPct val="100000"/>
              </a:lnSpc>
            </a:pPr>
            <a:endParaRPr lang="id-ID" sz="1300" spc="-1">
              <a:latin typeface="Arial"/>
            </a:endParaRPr>
          </a:p>
          <a:p>
            <a:pPr>
              <a:lnSpc>
                <a:spcPct val="100000"/>
              </a:lnSpc>
            </a:pPr>
            <a:r>
              <a:rPr lang="id-ID" sz="1300" spc="-1">
                <a:solidFill>
                  <a:srgbClr val="000000"/>
                </a:solidFill>
                <a:latin typeface="Times New Roman"/>
                <a:ea typeface="Times New Roman"/>
              </a:rPr>
              <a:t>Programmer atau developers dapat menggunakan frameworks yang sudah ada dalam pembuatan aplikasi atau program. Dengan menggunakan frameworks akan didapat banyak manfaat, di antaranya sebagai berikut:</a:t>
            </a:r>
            <a:endParaRPr lang="id-ID" sz="1300" spc="-1">
              <a:latin typeface="Arial"/>
            </a:endParaRPr>
          </a:p>
          <a:p>
            <a:pPr marL="160425" indent="-160046">
              <a:buClr>
                <a:srgbClr val="000000"/>
              </a:buClr>
              <a:buFont typeface="Arial"/>
              <a:buChar char="•"/>
            </a:pPr>
            <a:r>
              <a:rPr lang="id-ID" sz="1300" i="1" spc="-1">
                <a:solidFill>
                  <a:srgbClr val="000000"/>
                </a:solidFill>
                <a:latin typeface="Times New Roman"/>
                <a:ea typeface="Times New Roman"/>
              </a:rPr>
              <a:t>Speed of Development : </a:t>
            </a:r>
            <a:r>
              <a:rPr lang="id-ID" sz="1300" spc="-1">
                <a:solidFill>
                  <a:srgbClr val="000000"/>
                </a:solidFill>
                <a:latin typeface="Times New Roman"/>
                <a:ea typeface="Times New Roman"/>
              </a:rPr>
              <a:t>Mempercepat pengembangan aplikasi.</a:t>
            </a:r>
            <a:endParaRPr lang="id-ID" sz="1300" spc="-1">
              <a:latin typeface="Arial"/>
            </a:endParaRPr>
          </a:p>
          <a:p>
            <a:pPr marL="160425" indent="-160046">
              <a:buClr>
                <a:srgbClr val="000000"/>
              </a:buClr>
              <a:buFont typeface="Arial"/>
              <a:buChar char="•"/>
            </a:pPr>
            <a:r>
              <a:rPr lang="id-ID" sz="1300" i="1" spc="-1">
                <a:solidFill>
                  <a:srgbClr val="000000"/>
                </a:solidFill>
                <a:latin typeface="Times New Roman"/>
                <a:ea typeface="Times New Roman"/>
              </a:rPr>
              <a:t>Robustness: </a:t>
            </a:r>
            <a:r>
              <a:rPr lang="id-ID" sz="1300" spc="-1">
                <a:solidFill>
                  <a:srgbClr val="000000"/>
                </a:solidFill>
                <a:latin typeface="Times New Roman"/>
                <a:ea typeface="Times New Roman"/>
              </a:rPr>
              <a:t>Aplikasi yang mempunyai performa dan keamanan yang tangguh.</a:t>
            </a:r>
            <a:endParaRPr lang="id-ID" sz="1300" spc="-1">
              <a:latin typeface="Arial"/>
            </a:endParaRPr>
          </a:p>
          <a:p>
            <a:pPr marL="160425" indent="-160046">
              <a:buClr>
                <a:srgbClr val="000000"/>
              </a:buClr>
              <a:buFont typeface="Arial"/>
              <a:buChar char="•"/>
            </a:pPr>
            <a:r>
              <a:rPr lang="id-ID" sz="1300" i="1" spc="-1">
                <a:solidFill>
                  <a:srgbClr val="000000"/>
                </a:solidFill>
                <a:latin typeface="Times New Roman"/>
                <a:ea typeface="Times New Roman"/>
              </a:rPr>
              <a:t>Simple :</a:t>
            </a:r>
            <a:r>
              <a:rPr lang="id-ID" sz="1300" spc="-1">
                <a:solidFill>
                  <a:srgbClr val="000000"/>
                </a:solidFill>
                <a:latin typeface="Times New Roman"/>
                <a:ea typeface="Times New Roman"/>
              </a:rPr>
              <a:t> Kode dan logika yang terdapat dalam aplikasi tertata dengan rapi, terjaga tetap teratur, mudah dibaca sehingga akan mempermudah proses maintenance-nya.</a:t>
            </a:r>
            <a:endParaRPr lang="id-ID" sz="1300" spc="-1">
              <a:latin typeface="Arial"/>
            </a:endParaRPr>
          </a:p>
          <a:p>
            <a:pPr algn="just">
              <a:lnSpc>
                <a:spcPct val="150000"/>
              </a:lnSpc>
            </a:pPr>
            <a:endParaRPr lang="id-ID" sz="1300" spc="-1">
              <a:latin typeface="Arial"/>
            </a:endParaRPr>
          </a:p>
        </p:txBody>
      </p:sp>
    </p:spTree>
    <p:extLst>
      <p:ext uri="{BB962C8B-B14F-4D97-AF65-F5344CB8AC3E}">
        <p14:creationId xmlns:p14="http://schemas.microsoft.com/office/powerpoint/2010/main" val="1001378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PlaceHolder 1"/>
          <p:cNvSpPr>
            <a:spLocks noGrp="1" noRot="1" noChangeAspect="1"/>
          </p:cNvSpPr>
          <p:nvPr>
            <p:ph type="sldImg"/>
          </p:nvPr>
        </p:nvSpPr>
        <p:spPr>
          <a:xfrm>
            <a:off x="1003300" y="906463"/>
            <a:ext cx="5326063" cy="3357562"/>
          </a:xfrm>
          <a:prstGeom prst="rect">
            <a:avLst/>
          </a:prstGeom>
        </p:spPr>
      </p:sp>
      <p:sp>
        <p:nvSpPr>
          <p:cNvPr id="375"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lnSpc>
                <a:spcPct val="150000"/>
              </a:lnSpc>
            </a:pPr>
            <a:r>
              <a:rPr lang="id-ID" sz="1300" spc="-1">
                <a:latin typeface="Times New Roman"/>
              </a:rPr>
              <a:t>Kode program framework dibagi menjadi dua yaitu:</a:t>
            </a:r>
            <a:endParaRPr lang="id-ID" sz="1300" spc="-1">
              <a:latin typeface="Arial"/>
            </a:endParaRPr>
          </a:p>
          <a:p>
            <a:pPr marL="214152" indent="-213773">
              <a:lnSpc>
                <a:spcPct val="150000"/>
              </a:lnSpc>
              <a:buClr>
                <a:srgbClr val="000000"/>
              </a:buClr>
              <a:buFont typeface="+mj-lt"/>
              <a:buAutoNum type="arabicPeriod"/>
            </a:pPr>
            <a:r>
              <a:rPr lang="id-ID" sz="1300" spc="-1">
                <a:latin typeface="Times New Roman"/>
              </a:rPr>
              <a:t>Tidak boleh diubah (</a:t>
            </a:r>
            <a:r>
              <a:rPr lang="id-ID" sz="1300" b="1" i="1" spc="-1">
                <a:latin typeface="Times New Roman"/>
              </a:rPr>
              <a:t>Frozen spots</a:t>
            </a:r>
            <a:r>
              <a:rPr lang="id-ID" sz="1300" spc="-1">
                <a:latin typeface="Times New Roman"/>
              </a:rPr>
              <a:t>) : dalam bagian ini didefinisikan arsitektur secara keseluruhan dari sistem software, didalamnya terdapat komponen-komponen dasar dan relasi diantaranya. Semua yang terdapat dalam bagian ini tidak dapat diubah pada saat framework digunakan. Namun demikian jika frameworks menggunakan program yang berorientasi object, programmer dapat meng-extends untuk menyesuaikan dengan aplikasi yang akan dibuat dan hal ini tidak mengubah bagian “frozen spots” dari frameworks.</a:t>
            </a:r>
            <a:endParaRPr lang="id-ID" sz="1300" spc="-1">
              <a:latin typeface="Arial"/>
            </a:endParaRPr>
          </a:p>
          <a:p>
            <a:pPr marL="214152" indent="-213773">
              <a:lnSpc>
                <a:spcPct val="150000"/>
              </a:lnSpc>
              <a:buClr>
                <a:srgbClr val="000000"/>
              </a:buClr>
              <a:buFont typeface="+mj-lt"/>
              <a:buAutoNum type="arabicPeriod"/>
            </a:pPr>
            <a:r>
              <a:rPr lang="id-ID" sz="1300" spc="-1">
                <a:latin typeface="Times New Roman"/>
              </a:rPr>
              <a:t>Boleh diubah (</a:t>
            </a:r>
            <a:r>
              <a:rPr lang="id-ID" sz="1300" b="1" i="1" spc="-1">
                <a:latin typeface="Times New Roman"/>
              </a:rPr>
              <a:t>Hot spots</a:t>
            </a:r>
            <a:r>
              <a:rPr lang="id-ID" sz="1300" spc="-1">
                <a:latin typeface="Times New Roman"/>
              </a:rPr>
              <a:t>): ini adalah bagian bagi programmer dalam menggunakan software framework untuk mendefinisikan kode-kode program dan fungsionalitas-fungsionalitas dari aplikasi yang dibuat.</a:t>
            </a:r>
            <a:endParaRPr lang="id-ID" sz="1300" spc="-1">
              <a:latin typeface="Arial"/>
            </a:endParaRPr>
          </a:p>
        </p:txBody>
      </p:sp>
    </p:spTree>
    <p:extLst>
      <p:ext uri="{BB962C8B-B14F-4D97-AF65-F5344CB8AC3E}">
        <p14:creationId xmlns:p14="http://schemas.microsoft.com/office/powerpoint/2010/main" val="241622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PlaceHolder 1"/>
          <p:cNvSpPr>
            <a:spLocks noGrp="1" noRot="1" noChangeAspect="1"/>
          </p:cNvSpPr>
          <p:nvPr>
            <p:ph type="sldImg"/>
          </p:nvPr>
        </p:nvSpPr>
        <p:spPr>
          <a:xfrm>
            <a:off x="1003300" y="906463"/>
            <a:ext cx="5326063" cy="3357562"/>
          </a:xfrm>
          <a:prstGeom prst="rect">
            <a:avLst/>
          </a:prstGeom>
        </p:spPr>
      </p:sp>
      <p:sp>
        <p:nvSpPr>
          <p:cNvPr id="37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00000"/>
              </a:lnSpc>
            </a:pPr>
            <a:r>
              <a:rPr lang="id-ID" sz="1300" spc="-1">
                <a:latin typeface="Times New Roman"/>
              </a:rPr>
              <a:t>Pada Desktop Framework, program atau aplikasi yang dijalankan tidak berjalan langsung pada hardware komputer melainkan berjalan dilingkungan software (</a:t>
            </a:r>
            <a:r>
              <a:rPr lang="id-ID" sz="1300" b="1" spc="-1">
                <a:latin typeface="Times New Roman"/>
              </a:rPr>
              <a:t>perangkat lunak</a:t>
            </a:r>
            <a:r>
              <a:rPr lang="id-ID" sz="1300" spc="-1">
                <a:latin typeface="Times New Roman"/>
              </a:rPr>
              <a:t>) dengan memanfaatkan </a:t>
            </a:r>
            <a:r>
              <a:rPr lang="id-ID" sz="1300" b="1" i="1" spc="-1">
                <a:latin typeface="Times New Roman"/>
              </a:rPr>
              <a:t>Common Language Runtime</a:t>
            </a:r>
            <a:r>
              <a:rPr lang="id-ID" sz="1300" i="1" spc="-1">
                <a:latin typeface="Times New Roman"/>
              </a:rPr>
              <a:t> </a:t>
            </a:r>
            <a:r>
              <a:rPr lang="id-ID" sz="1300" spc="-1">
                <a:latin typeface="Times New Roman"/>
              </a:rPr>
              <a:t>(</a:t>
            </a:r>
            <a:r>
              <a:rPr lang="id-ID" sz="1300" b="1" spc="-1">
                <a:latin typeface="Times New Roman"/>
              </a:rPr>
              <a:t>CLR</a:t>
            </a:r>
            <a:r>
              <a:rPr lang="id-ID" sz="1300" spc="-1">
                <a:latin typeface="Times New Roman"/>
              </a:rPr>
              <a:t>).</a:t>
            </a:r>
            <a:endParaRPr lang="id-ID" sz="1300" spc="-1">
              <a:latin typeface="Arial"/>
            </a:endParaRPr>
          </a:p>
          <a:p>
            <a:pPr algn="just">
              <a:lnSpc>
                <a:spcPct val="100000"/>
              </a:lnSpc>
            </a:pPr>
            <a:endParaRPr lang="id-ID" sz="1300" spc="-1">
              <a:latin typeface="Arial"/>
            </a:endParaRPr>
          </a:p>
          <a:p>
            <a:pPr algn="just">
              <a:lnSpc>
                <a:spcPct val="100000"/>
              </a:lnSpc>
            </a:pPr>
            <a:r>
              <a:rPr lang="id-ID" sz="1300" spc="-1">
                <a:latin typeface="Times New Roman"/>
              </a:rPr>
              <a:t>Begitupun dengan aplikasi yang dibangun dengan menggunakan Web Framework, program atau aplikasi terlebih dahulu diproses oleh core, tidak langsung dieksekusi oleh web server.</a:t>
            </a:r>
            <a:endParaRPr lang="id-ID" sz="1300" spc="-1">
              <a:latin typeface="Arial"/>
            </a:endParaRPr>
          </a:p>
          <a:p>
            <a:pPr algn="just">
              <a:lnSpc>
                <a:spcPct val="100000"/>
              </a:lnSpc>
            </a:pPr>
            <a:endParaRPr lang="id-ID" sz="1300" spc="-1">
              <a:latin typeface="Arial"/>
            </a:endParaRPr>
          </a:p>
          <a:p>
            <a:pPr algn="just">
              <a:lnSpc>
                <a:spcPct val="100000"/>
              </a:lnSpc>
            </a:pPr>
            <a:r>
              <a:rPr lang="id-ID" sz="1300" spc="-1">
                <a:latin typeface="Times New Roman"/>
              </a:rPr>
              <a:t>Secara umum Framework tersusun dengan struktur MVC ( </a:t>
            </a:r>
            <a:r>
              <a:rPr lang="id-ID" sz="1300" b="1" spc="-1">
                <a:latin typeface="Times New Roman"/>
              </a:rPr>
              <a:t>Model View Controller</a:t>
            </a:r>
            <a:r>
              <a:rPr lang="id-ID" sz="1300" spc="-1">
                <a:latin typeface="Times New Roman"/>
              </a:rPr>
              <a:t> ) yang memungkinkan pengembang dapat mengelompokan fungsi-fungsi seperti fungsi inputan, proses dan output dari sebuah aplikasi. </a:t>
            </a:r>
            <a:endParaRPr lang="id-ID" sz="1300" spc="-1">
              <a:latin typeface="Arial"/>
            </a:endParaRPr>
          </a:p>
          <a:p>
            <a:pPr algn="just">
              <a:lnSpc>
                <a:spcPct val="100000"/>
              </a:lnSpc>
            </a:pPr>
            <a:endParaRPr lang="id-ID" sz="1300" spc="-1">
              <a:latin typeface="Arial"/>
            </a:endParaRPr>
          </a:p>
          <a:p>
            <a:pPr algn="just">
              <a:lnSpc>
                <a:spcPct val="100000"/>
              </a:lnSpc>
            </a:pPr>
            <a:r>
              <a:rPr lang="id-ID" sz="1300" spc="-1">
                <a:latin typeface="Times New Roman"/>
              </a:rPr>
              <a:t>Beberapa contoh Framework yang ada di dunia pemrograman:</a:t>
            </a:r>
            <a:endParaRPr lang="id-ID" sz="1300" spc="-1">
              <a:latin typeface="Arial"/>
            </a:endParaRPr>
          </a:p>
          <a:p>
            <a:pPr marL="160425" indent="-160046" algn="just">
              <a:buClr>
                <a:srgbClr val="000000"/>
              </a:buClr>
              <a:buFont typeface="Arial"/>
              <a:buChar char="•"/>
            </a:pPr>
            <a:r>
              <a:rPr lang="id-ID" sz="1300" spc="-1">
                <a:latin typeface="Times New Roman"/>
              </a:rPr>
              <a:t>Contoh Framework aplikasi berbasis </a:t>
            </a:r>
            <a:r>
              <a:rPr lang="id-ID" sz="1300" b="1" spc="-1">
                <a:latin typeface="Times New Roman"/>
              </a:rPr>
              <a:t>desktop</a:t>
            </a:r>
            <a:r>
              <a:rPr lang="id-ID" sz="1300" spc="-1">
                <a:latin typeface="Times New Roman"/>
              </a:rPr>
              <a:t> : </a:t>
            </a:r>
            <a:r>
              <a:rPr lang="id-ID" sz="1300" b="1" spc="-1">
                <a:latin typeface="Times New Roman"/>
              </a:rPr>
              <a:t>JavaFx</a:t>
            </a:r>
            <a:r>
              <a:rPr lang="id-ID" sz="1300" spc="-1">
                <a:latin typeface="Times New Roman"/>
              </a:rPr>
              <a:t>, </a:t>
            </a:r>
            <a:r>
              <a:rPr lang="id-ID" sz="1300" b="1" spc="-1">
                <a:latin typeface="Times New Roman"/>
              </a:rPr>
              <a:t>Net</a:t>
            </a:r>
            <a:r>
              <a:rPr lang="id-ID" sz="1300" spc="-1">
                <a:latin typeface="Times New Roman"/>
              </a:rPr>
              <a:t>. </a:t>
            </a:r>
            <a:r>
              <a:rPr lang="id-ID" sz="1300" b="1" spc="-1">
                <a:latin typeface="Times New Roman"/>
              </a:rPr>
              <a:t>Framework</a:t>
            </a:r>
            <a:r>
              <a:rPr lang="id-ID" sz="1300" spc="-1">
                <a:latin typeface="Times New Roman"/>
              </a:rPr>
              <a:t>, </a:t>
            </a:r>
            <a:r>
              <a:rPr lang="id-ID" sz="1300" b="1" spc="-1">
                <a:latin typeface="Times New Roman"/>
              </a:rPr>
              <a:t>Electron</a:t>
            </a:r>
            <a:r>
              <a:rPr lang="id-ID" sz="1300" spc="-1">
                <a:latin typeface="Times New Roman"/>
              </a:rPr>
              <a:t> dan lain sebagainya.</a:t>
            </a:r>
            <a:endParaRPr lang="id-ID" sz="1300" spc="-1">
              <a:latin typeface="Arial"/>
            </a:endParaRPr>
          </a:p>
          <a:p>
            <a:pPr marL="160425" indent="-160046" algn="just">
              <a:buClr>
                <a:srgbClr val="000000"/>
              </a:buClr>
              <a:buFont typeface="Arial"/>
              <a:buChar char="•"/>
            </a:pPr>
            <a:r>
              <a:rPr lang="id-ID" sz="1300" spc="-1">
                <a:latin typeface="Times New Roman"/>
              </a:rPr>
              <a:t>Contoh Framework aplikasi berbasis </a:t>
            </a:r>
            <a:r>
              <a:rPr lang="id-ID" sz="1300" b="1" spc="-1">
                <a:latin typeface="Times New Roman"/>
              </a:rPr>
              <a:t>website</a:t>
            </a:r>
            <a:r>
              <a:rPr lang="id-ID" sz="1300" spc="-1">
                <a:latin typeface="Times New Roman"/>
              </a:rPr>
              <a:t> : </a:t>
            </a:r>
            <a:r>
              <a:rPr lang="id-ID" sz="1300" b="1" spc="-1">
                <a:latin typeface="Times New Roman"/>
              </a:rPr>
              <a:t>Laravel</a:t>
            </a:r>
            <a:r>
              <a:rPr lang="id-ID" sz="1300" spc="-1">
                <a:latin typeface="Times New Roman"/>
              </a:rPr>
              <a:t>, </a:t>
            </a:r>
            <a:r>
              <a:rPr lang="id-ID" sz="1300" b="1" spc="-1">
                <a:latin typeface="Times New Roman"/>
              </a:rPr>
              <a:t>Yii</a:t>
            </a:r>
            <a:r>
              <a:rPr lang="id-ID" sz="1300" spc="-1">
                <a:latin typeface="Times New Roman"/>
              </a:rPr>
              <a:t>,</a:t>
            </a:r>
            <a:r>
              <a:rPr lang="id-ID" sz="1300" b="1" spc="-1">
                <a:latin typeface="Times New Roman"/>
              </a:rPr>
              <a:t> Code Ignite</a:t>
            </a:r>
            <a:r>
              <a:rPr lang="id-ID" sz="1300" spc="-1">
                <a:latin typeface="Times New Roman"/>
              </a:rPr>
              <a:t>r,</a:t>
            </a:r>
            <a:r>
              <a:rPr lang="id-ID" sz="1300" b="1" spc="-1">
                <a:latin typeface="Times New Roman"/>
              </a:rPr>
              <a:t> Django</a:t>
            </a:r>
            <a:r>
              <a:rPr lang="id-ID" sz="1300" spc="-1">
                <a:latin typeface="Times New Roman"/>
              </a:rPr>
              <a:t> dan lain sebagainya.</a:t>
            </a:r>
          </a:p>
          <a:p>
            <a:pPr marL="160425" indent="-160046" algn="just">
              <a:buClr>
                <a:srgbClr val="000000"/>
              </a:buClr>
              <a:buFont typeface="Arial"/>
              <a:buChar char="•"/>
            </a:pPr>
            <a:r>
              <a:rPr lang="id-ID" spc="-1">
                <a:latin typeface="Times New Roman"/>
              </a:rPr>
              <a:t>Contoh Framework aplikasi berbasis </a:t>
            </a:r>
            <a:r>
              <a:rPr lang="id-ID" b="1" spc="-1">
                <a:latin typeface="Times New Roman"/>
              </a:rPr>
              <a:t>mobile</a:t>
            </a:r>
            <a:r>
              <a:rPr lang="id-ID" spc="-1">
                <a:latin typeface="Times New Roman"/>
              </a:rPr>
              <a:t>: </a:t>
            </a:r>
            <a:r>
              <a:rPr lang="id-ID" b="1" spc="-1">
                <a:latin typeface="Times New Roman"/>
              </a:rPr>
              <a:t>Apache Cordova, Ionic</a:t>
            </a:r>
            <a:r>
              <a:rPr lang="id-ID" spc="-1">
                <a:latin typeface="Times New Roman"/>
              </a:rPr>
              <a:t>, </a:t>
            </a:r>
            <a:r>
              <a:rPr lang="id-ID" b="1" spc="-1">
                <a:latin typeface="Times New Roman"/>
              </a:rPr>
              <a:t>React Native</a:t>
            </a:r>
            <a:r>
              <a:rPr lang="id-ID" spc="-1">
                <a:latin typeface="Times New Roman"/>
              </a:rPr>
              <a:t>, dan lain sebagainya (https://en.wikipedia.org/wiki/Mobile_development_framework).</a:t>
            </a:r>
            <a:endParaRPr lang="id-ID" sz="1300" spc="-1">
              <a:latin typeface="Arial"/>
            </a:endParaRPr>
          </a:p>
          <a:p>
            <a:pPr>
              <a:lnSpc>
                <a:spcPct val="150000"/>
              </a:lnSpc>
            </a:pPr>
            <a:endParaRPr lang="id-ID" sz="1300" spc="-1">
              <a:latin typeface="Arial"/>
            </a:endParaRPr>
          </a:p>
          <a:p>
            <a:pPr algn="just">
              <a:lnSpc>
                <a:spcPct val="150000"/>
              </a:lnSpc>
            </a:pPr>
            <a:endParaRPr lang="id-ID" sz="1300" spc="-1">
              <a:latin typeface="Arial"/>
            </a:endParaRPr>
          </a:p>
        </p:txBody>
      </p:sp>
    </p:spTree>
    <p:extLst>
      <p:ext uri="{BB962C8B-B14F-4D97-AF65-F5344CB8AC3E}">
        <p14:creationId xmlns:p14="http://schemas.microsoft.com/office/powerpoint/2010/main" val="1138438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PlaceHolder 1"/>
          <p:cNvSpPr>
            <a:spLocks noGrp="1" noRot="1" noChangeAspect="1"/>
          </p:cNvSpPr>
          <p:nvPr>
            <p:ph type="sldImg"/>
          </p:nvPr>
        </p:nvSpPr>
        <p:spPr>
          <a:xfrm>
            <a:off x="1003300" y="906463"/>
            <a:ext cx="5326063" cy="3357562"/>
          </a:xfrm>
          <a:prstGeom prst="rect">
            <a:avLst/>
          </a:prstGeom>
        </p:spPr>
      </p:sp>
      <p:sp>
        <p:nvSpPr>
          <p:cNvPr id="379"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lgn="just"/>
            <a:r>
              <a:rPr lang="id-ID" sz="1300" spc="-1">
                <a:latin typeface="Times New Roman"/>
              </a:rPr>
              <a:t>Hal-hal yang perlu diperhatikan dalam menggunakan framework, di antaranya:</a:t>
            </a:r>
            <a:endParaRPr lang="id-ID" sz="1300" spc="-1">
              <a:latin typeface="Arial"/>
            </a:endParaRPr>
          </a:p>
          <a:p>
            <a:pPr marL="160425" indent="-160046" algn="just">
              <a:buClr>
                <a:srgbClr val="000000"/>
              </a:buClr>
              <a:buFont typeface="Arial"/>
              <a:buChar char="•"/>
            </a:pPr>
            <a:r>
              <a:rPr lang="id-ID" sz="1300" b="1" i="1" spc="-1">
                <a:latin typeface="Times New Roman"/>
              </a:rPr>
              <a:t>High Curve of Learning :</a:t>
            </a:r>
            <a:r>
              <a:rPr lang="id-ID" sz="1300" spc="-1">
                <a:latin typeface="Times New Roman"/>
              </a:rPr>
              <a:t> Untuk mempelajari sebuah frameworks diperlukan energi yang cukup besar. </a:t>
            </a:r>
            <a:r>
              <a:rPr lang="id-ID" spc="-1">
                <a:latin typeface="Times New Roman"/>
              </a:rPr>
              <a:t>P</a:t>
            </a:r>
            <a:r>
              <a:rPr lang="id-ID" sz="1300" spc="-1">
                <a:latin typeface="Times New Roman"/>
              </a:rPr>
              <a:t>roses awal belajar akan menemui banyak kendala dan kesulitan. </a:t>
            </a:r>
            <a:r>
              <a:rPr lang="id-ID" spc="-1">
                <a:latin typeface="Times New Roman"/>
              </a:rPr>
              <a:t>D</a:t>
            </a:r>
            <a:r>
              <a:rPr lang="id-ID" sz="1300" spc="-1">
                <a:latin typeface="Times New Roman"/>
              </a:rPr>
              <a:t>i beberapa kasus frameworks didapatkan minimnya dokumentasi dan contoh program. Namun demikian biasanya terdapat komunitas atau forum yang dapat membantu mempelajari frameworks. Semua hal ini akan terbayarkan oleh kecepatan dan kemudahan pada saat anda telah menguasai frameworks.</a:t>
            </a:r>
            <a:endParaRPr lang="id-ID" sz="1300" spc="-1">
              <a:latin typeface="Arial"/>
            </a:endParaRPr>
          </a:p>
          <a:p>
            <a:pPr marL="160425" indent="-160046" algn="just">
              <a:buClr>
                <a:srgbClr val="000000"/>
              </a:buClr>
              <a:buFont typeface="Arial"/>
              <a:buChar char="•"/>
            </a:pPr>
            <a:r>
              <a:rPr lang="id-ID" sz="1300" b="1" i="1" spc="-1">
                <a:latin typeface="Times New Roman"/>
              </a:rPr>
              <a:t>Large Resouces :</a:t>
            </a:r>
            <a:r>
              <a:rPr lang="id-ID" sz="1300" i="1" spc="-1">
                <a:latin typeface="Times New Roman"/>
              </a:rPr>
              <a:t> </a:t>
            </a:r>
            <a:r>
              <a:rPr lang="id-ID" sz="1300" spc="-1">
                <a:latin typeface="Times New Roman"/>
              </a:rPr>
              <a:t>Beberapa pihak mengklaim penggunaan frameworks dapat berpengaruh pada performa aplikasi karena banyaknya kode pustaka (libraries) yang dibutuhkan oleh sebuah arsitektur frameworks yang komplek. Hal ini masih dalam perdebatan, namun dengan memahami kekurangan framework yang berakibat pada performa aplikasi, programmer dapat melakukan tuning atau menyempurnakan kekurangan program, karena sesuatu hal tidak ada yang sempurna, demikian halnya dengan framework. Perbaikan dengan melaporkan bugs ke forum atau milis dan melakukan patch dapat membuat frameworks lebih baik dari sebelumnya.</a:t>
            </a:r>
            <a:endParaRPr lang="id-ID" sz="1300" spc="-1">
              <a:latin typeface="Arial"/>
            </a:endParaRPr>
          </a:p>
          <a:p>
            <a:pPr>
              <a:lnSpc>
                <a:spcPct val="150000"/>
              </a:lnSpc>
            </a:pPr>
            <a:endParaRPr lang="id-ID" sz="1300" spc="-1">
              <a:latin typeface="Arial"/>
            </a:endParaRPr>
          </a:p>
          <a:p>
            <a:pPr algn="just">
              <a:lnSpc>
                <a:spcPct val="150000"/>
              </a:lnSpc>
            </a:pPr>
            <a:endParaRPr lang="id-ID" sz="1300" spc="-1">
              <a:latin typeface="Arial"/>
            </a:endParaRPr>
          </a:p>
        </p:txBody>
      </p:sp>
    </p:spTree>
    <p:extLst>
      <p:ext uri="{BB962C8B-B14F-4D97-AF65-F5344CB8AC3E}">
        <p14:creationId xmlns:p14="http://schemas.microsoft.com/office/powerpoint/2010/main" val="2624950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PlaceHolder 1"/>
          <p:cNvSpPr>
            <a:spLocks noGrp="1" noRot="1" noChangeAspect="1"/>
          </p:cNvSpPr>
          <p:nvPr>
            <p:ph type="sldImg"/>
          </p:nvPr>
        </p:nvSpPr>
        <p:spPr>
          <a:xfrm>
            <a:off x="1003300" y="906463"/>
            <a:ext cx="5326063" cy="3357562"/>
          </a:xfrm>
          <a:prstGeom prst="rect">
            <a:avLst/>
          </a:prstGeom>
        </p:spPr>
      </p:sp>
      <p:sp>
        <p:nvSpPr>
          <p:cNvPr id="381"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lnSpc>
                <a:spcPct val="150000"/>
              </a:lnSpc>
            </a:pPr>
            <a:r>
              <a:rPr lang="id-ID" sz="1300" b="1" spc="-1">
                <a:latin typeface="Times New Roman"/>
              </a:rPr>
              <a:t>Arsitektur MVC (</a:t>
            </a:r>
            <a:r>
              <a:rPr lang="id-ID" sz="1300" b="1" i="1" spc="-1">
                <a:latin typeface="Times New Roman"/>
              </a:rPr>
              <a:t>Model View Controller)</a:t>
            </a:r>
            <a:endParaRPr lang="id-ID" sz="1300" spc="-1">
              <a:latin typeface="Arial"/>
            </a:endParaRPr>
          </a:p>
          <a:p>
            <a:pPr marL="227016" indent="-227016">
              <a:lnSpc>
                <a:spcPct val="150000"/>
              </a:lnSpc>
            </a:pPr>
            <a:r>
              <a:rPr lang="id-ID" sz="1300" spc="-1">
                <a:latin typeface="Times New Roman"/>
              </a:rPr>
              <a:t>Banyak framework yang menggunakan pola arsitektur MVC yang terdiri atas:</a:t>
            </a:r>
            <a:endParaRPr lang="id-ID" sz="1300" spc="-1">
              <a:latin typeface="Arial"/>
            </a:endParaRPr>
          </a:p>
          <a:p>
            <a:pPr marL="160425" indent="-160046">
              <a:lnSpc>
                <a:spcPct val="150000"/>
              </a:lnSpc>
              <a:buClr>
                <a:srgbClr val="000000"/>
              </a:buClr>
              <a:buFont typeface="Arial"/>
              <a:buChar char="•"/>
            </a:pPr>
            <a:r>
              <a:rPr lang="id-ID" sz="1300" spc="-1">
                <a:latin typeface="Times New Roman"/>
              </a:rPr>
              <a:t>Model :  sebagai unit yang memaintan data.</a:t>
            </a:r>
            <a:endParaRPr lang="id-ID" sz="1300" spc="-1">
              <a:latin typeface="Arial"/>
            </a:endParaRPr>
          </a:p>
          <a:p>
            <a:pPr marL="160425" indent="-160046">
              <a:lnSpc>
                <a:spcPct val="150000"/>
              </a:lnSpc>
              <a:buClr>
                <a:srgbClr val="000000"/>
              </a:buClr>
              <a:buFont typeface="Arial"/>
              <a:buChar char="•"/>
            </a:pPr>
            <a:r>
              <a:rPr lang="id-ID" sz="1300" spc="-1">
                <a:latin typeface="Times New Roman"/>
              </a:rPr>
              <a:t>View : sebagai unit untuk menampilkan data.</a:t>
            </a:r>
            <a:endParaRPr lang="id-ID" sz="1300" spc="-1">
              <a:latin typeface="Arial"/>
            </a:endParaRPr>
          </a:p>
          <a:p>
            <a:pPr marL="160425" indent="-160046">
              <a:lnSpc>
                <a:spcPct val="150000"/>
              </a:lnSpc>
              <a:buClr>
                <a:srgbClr val="000000"/>
              </a:buClr>
              <a:buFont typeface="Arial"/>
              <a:buChar char="•"/>
            </a:pPr>
            <a:r>
              <a:rPr lang="id-ID" sz="1300" spc="-1">
                <a:latin typeface="Times New Roman"/>
              </a:rPr>
              <a:t>Controller : sebagai pemicu (event handler) yang dapat memberi efek kepada Model dan View.</a:t>
            </a:r>
            <a:endParaRPr lang="id-ID" sz="1300" spc="-1">
              <a:latin typeface="Arial"/>
            </a:endParaRPr>
          </a:p>
          <a:p>
            <a:pPr>
              <a:lnSpc>
                <a:spcPct val="150000"/>
              </a:lnSpc>
            </a:pPr>
            <a:endParaRPr lang="id-ID" sz="1300" spc="-1">
              <a:latin typeface="Arial"/>
            </a:endParaRPr>
          </a:p>
          <a:p>
            <a:pPr>
              <a:lnSpc>
                <a:spcPct val="150000"/>
              </a:lnSpc>
            </a:pPr>
            <a:r>
              <a:rPr lang="id-ID" sz="1300" b="1" spc="-1">
                <a:latin typeface="Times New Roman"/>
              </a:rPr>
              <a:t>Arsitektur Dua Lapis</a:t>
            </a:r>
            <a:endParaRPr lang="id-ID" sz="1300" spc="-1">
              <a:latin typeface="Arial"/>
            </a:endParaRPr>
          </a:p>
          <a:p>
            <a:pPr>
              <a:lnSpc>
                <a:spcPct val="150000"/>
              </a:lnSpc>
            </a:pPr>
            <a:r>
              <a:rPr lang="id-ID" sz="1300" spc="-1">
                <a:latin typeface="Times New Roman"/>
              </a:rPr>
              <a:t>Pada arsitektur ini framework hanya membagi atas dua lapisan yaitu lapisan logika dan lapisan tampilan. Pada lapisan logika berisi aturan-aturan bisnis (proses bisnis) yang terhubung langsung pada data. Pada lapisan tampilan, frameworks menggunakan sistem template untuk menampilkan data.</a:t>
            </a: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1594025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PlaceHolder 1"/>
          <p:cNvSpPr>
            <a:spLocks noGrp="1" noRot="1" noChangeAspect="1"/>
          </p:cNvSpPr>
          <p:nvPr>
            <p:ph type="sldImg"/>
          </p:nvPr>
        </p:nvSpPr>
        <p:spPr>
          <a:xfrm>
            <a:off x="1003300" y="906463"/>
            <a:ext cx="5326063" cy="3357562"/>
          </a:xfrm>
          <a:prstGeom prst="rect">
            <a:avLst/>
          </a:prstGeom>
        </p:spPr>
      </p:sp>
      <p:sp>
        <p:nvSpPr>
          <p:cNvPr id="383"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50000"/>
              </a:lnSpc>
            </a:pPr>
            <a:r>
              <a:rPr lang="id-ID" sz="1300" spc="-1">
                <a:latin typeface="Times New Roman"/>
              </a:rPr>
              <a:t>Di dalam sebuah framework menggunakan konsep MVC </a:t>
            </a:r>
            <a:r>
              <a:rPr lang="id-ID" sz="1300" i="1" spc="-1">
                <a:latin typeface="Times New Roman"/>
              </a:rPr>
              <a:t>(Model, View, Controller</a:t>
            </a:r>
            <a:r>
              <a:rPr lang="id-ID" sz="1300" spc="-1">
                <a:latin typeface="Times New Roman"/>
              </a:rPr>
              <a:t>) yang dibagi menjadi tiga bagian utama:</a:t>
            </a:r>
            <a:endParaRPr lang="id-ID" sz="1300" spc="-1">
              <a:latin typeface="Arial"/>
            </a:endParaRPr>
          </a:p>
          <a:p>
            <a:pPr marL="160425" indent="-160046">
              <a:lnSpc>
                <a:spcPct val="150000"/>
              </a:lnSpc>
              <a:buClr>
                <a:srgbClr val="000000"/>
              </a:buClr>
              <a:buFont typeface="Arial"/>
              <a:buChar char="•"/>
            </a:pPr>
            <a:r>
              <a:rPr lang="id-ID" sz="1300" spc="-1">
                <a:latin typeface="Times New Roman"/>
              </a:rPr>
              <a:t>Model, yaitu bagian kode aplikasi yang berhubungan dengan basis data.</a:t>
            </a:r>
            <a:endParaRPr lang="id-ID" sz="1300" spc="-1">
              <a:latin typeface="Arial"/>
            </a:endParaRPr>
          </a:p>
          <a:p>
            <a:pPr marL="160425" indent="-160046">
              <a:lnSpc>
                <a:spcPct val="150000"/>
              </a:lnSpc>
              <a:buClr>
                <a:srgbClr val="000000"/>
              </a:buClr>
              <a:buFont typeface="Arial"/>
              <a:buChar char="•"/>
            </a:pPr>
            <a:r>
              <a:rPr lang="id-ID" sz="1300" spc="-1">
                <a:latin typeface="Times New Roman"/>
              </a:rPr>
              <a:t>View, yaitu bagian kode yang berhubungan dengan tampilan ke pengguna.</a:t>
            </a:r>
            <a:endParaRPr lang="id-ID" sz="1300" spc="-1">
              <a:latin typeface="Arial"/>
            </a:endParaRPr>
          </a:p>
          <a:p>
            <a:pPr marL="160425" indent="-160046">
              <a:lnSpc>
                <a:spcPct val="150000"/>
              </a:lnSpc>
              <a:buClr>
                <a:srgbClr val="000000"/>
              </a:buClr>
              <a:buFont typeface="Arial"/>
              <a:buChar char="•"/>
            </a:pPr>
            <a:r>
              <a:rPr lang="id-ID" sz="1300" spc="-1">
                <a:latin typeface="Times New Roman"/>
              </a:rPr>
              <a:t>Controller, yaitu bagian kode yang menghubungkan antara Model dan View.</a:t>
            </a:r>
            <a:endParaRPr lang="id-ID" sz="1300" spc="-1">
              <a:latin typeface="Arial"/>
            </a:endParaRPr>
          </a:p>
          <a:p>
            <a:pPr>
              <a:lnSpc>
                <a:spcPct val="150000"/>
              </a:lnSpc>
            </a:pPr>
            <a:endParaRPr lang="id-ID" sz="1300" spc="-1">
              <a:latin typeface="Arial"/>
            </a:endParaRPr>
          </a:p>
          <a:p>
            <a:pPr>
              <a:lnSpc>
                <a:spcPct val="150000"/>
              </a:lnSpc>
            </a:pPr>
            <a:r>
              <a:rPr lang="id-ID" sz="1300" spc="-1">
                <a:latin typeface="Times New Roman"/>
              </a:rPr>
              <a:t>Alur kerja aplikasi web kita ketika user mengunjungi salah satu halaman:</a:t>
            </a:r>
            <a:endParaRPr lang="id-ID" sz="1300" spc="-1">
              <a:latin typeface="Arial"/>
            </a:endParaRPr>
          </a:p>
          <a:p>
            <a:pPr marL="160425" indent="-160046">
              <a:lnSpc>
                <a:spcPct val="150000"/>
              </a:lnSpc>
              <a:buClr>
                <a:srgbClr val="000000"/>
              </a:buClr>
              <a:buFont typeface="Arial"/>
              <a:buChar char="•"/>
            </a:pPr>
            <a:r>
              <a:rPr lang="id-ID" sz="1300" spc="-1">
                <a:latin typeface="Times New Roman"/>
              </a:rPr>
              <a:t>Browser berhubungan dengan </a:t>
            </a:r>
            <a:r>
              <a:rPr lang="id-ID" sz="1300" i="1" spc="-1">
                <a:latin typeface="Times New Roman"/>
              </a:rPr>
              <a:t>server</a:t>
            </a:r>
            <a:r>
              <a:rPr lang="id-ID" sz="1300" spc="-1">
                <a:latin typeface="Times New Roman"/>
              </a:rPr>
              <a:t> untuk akses halaman.</a:t>
            </a:r>
            <a:endParaRPr lang="id-ID" sz="1300" spc="-1">
              <a:latin typeface="Arial"/>
            </a:endParaRPr>
          </a:p>
          <a:p>
            <a:pPr marL="160425" indent="-160046">
              <a:lnSpc>
                <a:spcPct val="150000"/>
              </a:lnSpc>
              <a:buClr>
                <a:srgbClr val="000000"/>
              </a:buClr>
              <a:buFont typeface="Arial"/>
              <a:buChar char="•"/>
            </a:pPr>
            <a:r>
              <a:rPr lang="id-ID" sz="1300" i="1" spc="-1">
                <a:latin typeface="Times New Roman"/>
              </a:rPr>
              <a:t>Request</a:t>
            </a:r>
            <a:r>
              <a:rPr lang="id-ID" sz="1300" spc="-1">
                <a:latin typeface="Times New Roman"/>
              </a:rPr>
              <a:t> (permintaan) browser ditangani oleh bagian Controller dari kode kita.</a:t>
            </a:r>
            <a:endParaRPr lang="id-ID" sz="1300" spc="-1">
              <a:latin typeface="Arial"/>
            </a:endParaRPr>
          </a:p>
          <a:p>
            <a:pPr marL="160425" indent="-160046">
              <a:lnSpc>
                <a:spcPct val="150000"/>
              </a:lnSpc>
              <a:buClr>
                <a:srgbClr val="000000"/>
              </a:buClr>
              <a:buFont typeface="Arial"/>
              <a:buChar char="•"/>
            </a:pPr>
            <a:r>
              <a:rPr lang="id-ID" sz="1300" spc="-1">
                <a:latin typeface="Times New Roman"/>
              </a:rPr>
              <a:t>Controller akan melakukan pemanggilan ke Model untuk mendapatkan data yang relevan, dan kemudian mempersiapkan data tersebut untuk ditampilkan.</a:t>
            </a:r>
            <a:endParaRPr lang="id-ID" sz="1300" spc="-1">
              <a:latin typeface="Arial"/>
            </a:endParaRPr>
          </a:p>
          <a:p>
            <a:pPr marL="160425" indent="-160046">
              <a:lnSpc>
                <a:spcPct val="150000"/>
              </a:lnSpc>
              <a:buClr>
                <a:srgbClr val="000000"/>
              </a:buClr>
              <a:buFont typeface="Arial"/>
              <a:buChar char="•"/>
            </a:pPr>
            <a:r>
              <a:rPr lang="id-ID" sz="1300" spc="-1">
                <a:latin typeface="Times New Roman"/>
              </a:rPr>
              <a:t>Controller memberikan data yang diperlukan kepada view.</a:t>
            </a:r>
            <a:endParaRPr lang="id-ID" sz="1300" spc="-1">
              <a:latin typeface="Arial"/>
            </a:endParaRPr>
          </a:p>
          <a:p>
            <a:pPr marL="160425" indent="-160046">
              <a:lnSpc>
                <a:spcPct val="150000"/>
              </a:lnSpc>
              <a:buClr>
                <a:srgbClr val="000000"/>
              </a:buClr>
              <a:buFont typeface="Arial"/>
              <a:buChar char="•"/>
            </a:pPr>
            <a:r>
              <a:rPr lang="id-ID" sz="1300" spc="-1">
                <a:latin typeface="Times New Roman"/>
              </a:rPr>
              <a:t>View menampilkan data dan berbagai elemen antarmuka tambahan yang diperlukan.</a:t>
            </a:r>
            <a:endParaRPr lang="id-ID" sz="1300" spc="-1">
              <a:latin typeface="Arial"/>
            </a:endParaRPr>
          </a:p>
        </p:txBody>
      </p:sp>
    </p:spTree>
    <p:extLst>
      <p:ext uri="{BB962C8B-B14F-4D97-AF65-F5344CB8AC3E}">
        <p14:creationId xmlns:p14="http://schemas.microsoft.com/office/powerpoint/2010/main" val="37607094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0515752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44438" y="4003828"/>
            <a:ext cx="7109759" cy="419982"/>
          </a:xfrm>
        </p:spPr>
        <p:txBody>
          <a:bodyPr anchor="ctr">
            <a:noAutofit/>
          </a:bodyPr>
          <a:lstStyle>
            <a:lvl1pPr marL="0" indent="0">
              <a:buFontTx/>
              <a:buNone/>
              <a:defRPr sz="1575">
                <a:solidFill>
                  <a:schemeClr val="tx1">
                    <a:lumMod val="50000"/>
                    <a:lumOff val="50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latin typeface="Arial"/>
              </a:rPr>
              <a:t>”</a:t>
            </a:r>
            <a:endParaRPr lang="en-US" sz="1378" dirty="0">
              <a:solidFill>
                <a:schemeClr val="accent1">
                  <a:lumMod val="60000"/>
                  <a:lumOff val="40000"/>
                </a:schemeClr>
              </a:solidFill>
              <a:latin typeface="Arial"/>
            </a:endParaRPr>
          </a:p>
        </p:txBody>
      </p:sp>
    </p:spTree>
    <p:extLst>
      <p:ext uri="{BB962C8B-B14F-4D97-AF65-F5344CB8AC3E}">
        <p14:creationId xmlns:p14="http://schemas.microsoft.com/office/powerpoint/2010/main" val="15185805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6575" y="2129659"/>
            <a:ext cx="8460106" cy="2861014"/>
          </a:xfrm>
        </p:spPr>
        <p:txBody>
          <a:bodyPr anchor="b">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40898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tx1">
                    <a:lumMod val="75000"/>
                    <a:lumOff val="25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369865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4905" y="671971"/>
            <a:ext cx="8451776"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accent1"/>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706157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38679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41103" y="671971"/>
            <a:ext cx="1284017"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6575" y="671971"/>
            <a:ext cx="6947997" cy="57887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45008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68989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08998" y="654077"/>
            <a:ext cx="11180329" cy="841728"/>
          </a:xfrm>
          <a:prstGeom prst="rect">
            <a:avLst/>
          </a:prstGeom>
        </p:spPr>
        <p:txBody>
          <a:bodyPr spcFirstLastPara="1" wrap="square" lIns="0" tIns="0" rIns="0" bIns="0" anchor="ctr" anchorCtr="0">
            <a:normAutofit/>
          </a:bodyPr>
          <a:lstStyle>
            <a:lvl1pPr lvl="0"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66" name="Google Shape;66;p15"/>
          <p:cNvSpPr txBox="1">
            <a:spLocks noGrp="1"/>
          </p:cNvSpPr>
          <p:nvPr>
            <p:ph type="body" idx="1"/>
          </p:nvPr>
        </p:nvSpPr>
        <p:spPr>
          <a:xfrm>
            <a:off x="408998" y="1693854"/>
            <a:ext cx="11180329" cy="5021264"/>
          </a:xfrm>
          <a:prstGeom prst="rect">
            <a:avLst/>
          </a:prstGeom>
        </p:spPr>
        <p:txBody>
          <a:bodyPr spcFirstLastPara="1" wrap="square" lIns="0" tIns="0" rIns="0" bIns="0" anchor="t" anchorCtr="0">
            <a:normAutofit/>
          </a:bodyPr>
          <a:lstStyle>
            <a:lvl1pPr marL="599938" lvl="0" indent="-299969" rtl="0">
              <a:spcBef>
                <a:spcPts val="0"/>
              </a:spcBef>
              <a:spcAft>
                <a:spcPts val="0"/>
              </a:spcAft>
              <a:buSzPts val="1300"/>
              <a:buNone/>
              <a:defRPr/>
            </a:lvl1pPr>
            <a:lvl2pPr marL="1199876" lvl="1" indent="-299969" rtl="0">
              <a:spcBef>
                <a:spcPts val="0"/>
              </a:spcBef>
              <a:spcAft>
                <a:spcPts val="0"/>
              </a:spcAft>
              <a:buSzPts val="1300"/>
              <a:buNone/>
              <a:defRPr/>
            </a:lvl2pPr>
            <a:lvl3pPr marL="1799814" lvl="2" indent="-299969" rtl="0">
              <a:spcBef>
                <a:spcPts val="0"/>
              </a:spcBef>
              <a:spcAft>
                <a:spcPts val="0"/>
              </a:spcAft>
              <a:buSzPts val="1300"/>
              <a:buNone/>
              <a:defRPr/>
            </a:lvl3pPr>
            <a:lvl4pPr marL="2399751" lvl="3" indent="-299969" rtl="0">
              <a:spcBef>
                <a:spcPts val="0"/>
              </a:spcBef>
              <a:spcAft>
                <a:spcPts val="0"/>
              </a:spcAft>
              <a:buSzPts val="1300"/>
              <a:buNone/>
              <a:defRPr/>
            </a:lvl4pPr>
            <a:lvl5pPr marL="2999689" lvl="4" indent="-299969" rtl="0">
              <a:spcBef>
                <a:spcPts val="0"/>
              </a:spcBef>
              <a:spcAft>
                <a:spcPts val="0"/>
              </a:spcAft>
              <a:buSzPts val="1300"/>
              <a:buNone/>
              <a:defRPr/>
            </a:lvl5pPr>
            <a:lvl6pPr marL="3599627" lvl="5" indent="-299969" rtl="0">
              <a:spcBef>
                <a:spcPts val="0"/>
              </a:spcBef>
              <a:spcAft>
                <a:spcPts val="0"/>
              </a:spcAft>
              <a:buSzPts val="1300"/>
              <a:buNone/>
              <a:defRPr/>
            </a:lvl6pPr>
            <a:lvl7pPr marL="4199565" lvl="6" indent="-299969" rtl="0">
              <a:spcBef>
                <a:spcPts val="0"/>
              </a:spcBef>
              <a:spcAft>
                <a:spcPts val="0"/>
              </a:spcAft>
              <a:buSzPts val="1300"/>
              <a:buNone/>
              <a:defRPr/>
            </a:lvl7pPr>
            <a:lvl8pPr marL="4799503" lvl="7" indent="-299969" rtl="0">
              <a:spcBef>
                <a:spcPts val="0"/>
              </a:spcBef>
              <a:spcAft>
                <a:spcPts val="0"/>
              </a:spcAft>
              <a:buSzPts val="1300"/>
              <a:buNone/>
              <a:defRPr/>
            </a:lvl8pPr>
            <a:lvl9pPr marL="5399441" lvl="8" indent="-299969" rtl="0">
              <a:spcBef>
                <a:spcPts val="0"/>
              </a:spcBef>
              <a:spcAft>
                <a:spcPts val="0"/>
              </a:spcAft>
              <a:buSzPts val="1300"/>
              <a:buNone/>
              <a:defRPr/>
            </a:lvl9pPr>
          </a:lstStyle>
          <a:p>
            <a:endParaRPr/>
          </a:p>
        </p:txBody>
      </p:sp>
      <p:sp>
        <p:nvSpPr>
          <p:cNvPr id="67" name="Google Shape;67;p15"/>
          <p:cNvSpPr txBox="1">
            <a:spLocks noGrp="1"/>
          </p:cNvSpPr>
          <p:nvPr>
            <p:ph type="sldNum" idx="12"/>
          </p:nvPr>
        </p:nvSpPr>
        <p:spPr>
          <a:xfrm>
            <a:off x="11117159" y="6853777"/>
            <a:ext cx="719978" cy="578495"/>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193782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669798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43"/>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032440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5234-B47E-463D-BC3C-C500248D043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970B030-9895-41A5-AB41-34D7EE8D579C}"/>
              </a:ext>
            </a:extLst>
          </p:cNvPr>
          <p:cNvSpPr>
            <a:spLocks noGrp="1"/>
          </p:cNvSpPr>
          <p:nvPr>
            <p:ph type="dt" sz="half" idx="10"/>
          </p:nvPr>
        </p:nvSpPr>
        <p:spPr/>
        <p:txBody>
          <a:bodyPr/>
          <a:lstStyle/>
          <a:p>
            <a:endParaRPr lang="en-ID"/>
          </a:p>
        </p:txBody>
      </p:sp>
      <p:sp>
        <p:nvSpPr>
          <p:cNvPr id="4" name="Footer Placeholder 3">
            <a:extLst>
              <a:ext uri="{FF2B5EF4-FFF2-40B4-BE49-F238E27FC236}">
                <a16:creationId xmlns:a16="http://schemas.microsoft.com/office/drawing/2014/main" id="{F61C273F-D276-4762-88AC-872DC714832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BC1592-F8D2-45DA-B708-2180B25CB5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204245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5011" y="2382084"/>
            <a:ext cx="4119133"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4" name="Content Placeholder 3"/>
          <p:cNvSpPr>
            <a:spLocks noGrp="1"/>
          </p:cNvSpPr>
          <p:nvPr>
            <p:ph sz="half" idx="2"/>
          </p:nvPr>
        </p:nvSpPr>
        <p:spPr>
          <a:xfrm>
            <a:off x="665011" y="3017306"/>
            <a:ext cx="4119133"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7552" y="2382084"/>
            <a:ext cx="4119128"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6" name="Content Placeholder 5"/>
          <p:cNvSpPr>
            <a:spLocks noGrp="1"/>
          </p:cNvSpPr>
          <p:nvPr>
            <p:ph sz="quarter" idx="4"/>
          </p:nvPr>
        </p:nvSpPr>
        <p:spPr>
          <a:xfrm>
            <a:off x="5007553" y="3017306"/>
            <a:ext cx="4119127"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D"/>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8509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6574" y="671971"/>
            <a:ext cx="8460106"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040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D"/>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04861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4" y="1651933"/>
            <a:ext cx="3793297" cy="1409272"/>
          </a:xfrm>
        </p:spPr>
        <p:txBody>
          <a:bodyPr anchor="b">
            <a:normAutofit/>
          </a:bodyPr>
          <a:lstStyle>
            <a:lvl1pPr>
              <a:defRPr sz="1968"/>
            </a:lvl1pPr>
          </a:lstStyle>
          <a:p>
            <a:r>
              <a:rPr lang="en-US"/>
              <a:t>Click to edit Master title style</a:t>
            </a:r>
            <a:endParaRPr lang="en-US" dirty="0"/>
          </a:p>
        </p:txBody>
      </p:sp>
      <p:sp>
        <p:nvSpPr>
          <p:cNvPr id="3" name="Content Placeholder 2"/>
          <p:cNvSpPr>
            <a:spLocks noGrp="1"/>
          </p:cNvSpPr>
          <p:nvPr>
            <p:ph idx="1"/>
          </p:nvPr>
        </p:nvSpPr>
        <p:spPr>
          <a:xfrm>
            <a:off x="4684839" y="567609"/>
            <a:ext cx="4441842"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574" y="3061205"/>
            <a:ext cx="3793297" cy="2848876"/>
          </a:xfrm>
        </p:spPr>
        <p:txBody>
          <a:bodyPr>
            <a:normAutofit/>
          </a:bodyPr>
          <a:lstStyle>
            <a:lvl1pPr marL="0" indent="0">
              <a:buNone/>
              <a:defRPr sz="1378"/>
            </a:lvl1pPr>
            <a:lvl2pPr marL="449796" indent="0">
              <a:buNone/>
              <a:defRPr sz="1378"/>
            </a:lvl2pPr>
            <a:lvl3pPr marL="899591" indent="0">
              <a:buNone/>
              <a:defRPr sz="1181"/>
            </a:lvl3pPr>
            <a:lvl4pPr marL="1349387" indent="0">
              <a:buNone/>
              <a:defRPr sz="984"/>
            </a:lvl4pPr>
            <a:lvl5pPr marL="1799182" indent="0">
              <a:buNone/>
              <a:defRPr sz="984"/>
            </a:lvl5pPr>
            <a:lvl6pPr marL="2248978" indent="0">
              <a:buNone/>
              <a:defRPr sz="984"/>
            </a:lvl6pPr>
            <a:lvl7pPr marL="2698773" indent="0">
              <a:buNone/>
              <a:defRPr sz="984"/>
            </a:lvl7pPr>
            <a:lvl8pPr marL="3148569" indent="0">
              <a:buNone/>
              <a:defRPr sz="984"/>
            </a:lvl8pPr>
            <a:lvl9pPr marL="3598365" indent="0">
              <a:buNone/>
              <a:defRPr sz="98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27758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5291772"/>
            <a:ext cx="8460105" cy="624724"/>
          </a:xfrm>
        </p:spPr>
        <p:txBody>
          <a:bodyPr anchor="b">
            <a:normAutofit/>
          </a:bodyPr>
          <a:lstStyle>
            <a:lvl1pPr algn="l">
              <a:defRPr sz="236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6574" y="671971"/>
            <a:ext cx="8460106" cy="4239192"/>
          </a:xfrm>
        </p:spPr>
        <p:txBody>
          <a:bodyPr anchor="t">
            <a:normAutofit/>
          </a:bodyPr>
          <a:lstStyle>
            <a:lvl1pPr marL="0" indent="0" algn="ctr">
              <a:buNone/>
              <a:defRPr sz="1575"/>
            </a:lvl1pPr>
            <a:lvl2pPr marL="449931" indent="0">
              <a:buNone/>
              <a:defRPr sz="1575"/>
            </a:lvl2pPr>
            <a:lvl3pPr marL="899861" indent="0">
              <a:buNone/>
              <a:defRPr sz="1575"/>
            </a:lvl3pPr>
            <a:lvl4pPr marL="1349792" indent="0">
              <a:buNone/>
              <a:defRPr sz="1575"/>
            </a:lvl4pPr>
            <a:lvl5pPr marL="1799722" indent="0">
              <a:buNone/>
              <a:defRPr sz="1575"/>
            </a:lvl5pPr>
            <a:lvl6pPr marL="2249653" indent="0">
              <a:buNone/>
              <a:defRPr sz="1575"/>
            </a:lvl6pPr>
            <a:lvl7pPr marL="2699583" indent="0">
              <a:buNone/>
              <a:defRPr sz="1575"/>
            </a:lvl7pPr>
            <a:lvl8pPr marL="3149514" indent="0">
              <a:buNone/>
              <a:defRPr sz="1575"/>
            </a:lvl8pPr>
            <a:lvl9pPr marL="3599444"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666575" y="5916496"/>
            <a:ext cx="8460105" cy="742987"/>
          </a:xfrm>
        </p:spPr>
        <p:txBody>
          <a:bodyPr>
            <a:normAutofit/>
          </a:bodyPr>
          <a:lstStyle>
            <a:lvl1pPr marL="0" indent="0">
              <a:buNone/>
              <a:defRPr sz="1181"/>
            </a:lvl1pPr>
            <a:lvl2pPr marL="449931" indent="0">
              <a:buNone/>
              <a:defRPr sz="1181"/>
            </a:lvl2pPr>
            <a:lvl3pPr marL="899861" indent="0">
              <a:buNone/>
              <a:defRPr sz="984"/>
            </a:lvl3pPr>
            <a:lvl4pPr marL="1349792" indent="0">
              <a:buNone/>
              <a:defRPr sz="886"/>
            </a:lvl4pPr>
            <a:lvl5pPr marL="1799722" indent="0">
              <a:buNone/>
              <a:defRPr sz="886"/>
            </a:lvl5pPr>
            <a:lvl6pPr marL="2249653" indent="0">
              <a:buNone/>
              <a:defRPr sz="886"/>
            </a:lvl6pPr>
            <a:lvl7pPr marL="2699583" indent="0">
              <a:buNone/>
              <a:defRPr sz="886"/>
            </a:lvl7pPr>
            <a:lvl8pPr marL="3149514" indent="0">
              <a:buNone/>
              <a:defRPr sz="886"/>
            </a:lvl8pPr>
            <a:lvl9pPr marL="3599444" indent="0">
              <a:buNone/>
              <a:defRPr sz="88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21885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671971"/>
            <a:ext cx="8460106" cy="3751839"/>
          </a:xfrm>
        </p:spPr>
        <p:txBody>
          <a:bodyPr anchor="ctr">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53945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9333"/>
            <a:ext cx="11998325" cy="7569008"/>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6574" y="671971"/>
            <a:ext cx="8460106"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66574" y="2381650"/>
            <a:ext cx="8460106"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090677" y="6659483"/>
            <a:ext cx="897452" cy="402483"/>
          </a:xfrm>
          <a:prstGeom prst="rect">
            <a:avLst/>
          </a:prstGeom>
        </p:spPr>
        <p:txBody>
          <a:bodyPr vert="horz" lIns="91440" tIns="45720" rIns="91440" bIns="45720" rtlCol="0" anchor="ctr"/>
          <a:lstStyle>
            <a:lvl1pPr algn="r">
              <a:defRPr sz="886">
                <a:solidFill>
                  <a:schemeClr val="tx1">
                    <a:tint val="75000"/>
                  </a:schemeClr>
                </a:solidFill>
              </a:defRPr>
            </a:lvl1pPr>
          </a:lstStyle>
          <a:p>
            <a:endParaRPr lang="en-ID"/>
          </a:p>
        </p:txBody>
      </p:sp>
      <p:sp>
        <p:nvSpPr>
          <p:cNvPr id="5" name="Footer Placeholder 4"/>
          <p:cNvSpPr>
            <a:spLocks noGrp="1"/>
          </p:cNvSpPr>
          <p:nvPr>
            <p:ph type="ftr" sz="quarter" idx="3"/>
          </p:nvPr>
        </p:nvSpPr>
        <p:spPr>
          <a:xfrm>
            <a:off x="666574" y="6659483"/>
            <a:ext cx="6197572" cy="402483"/>
          </a:xfrm>
          <a:prstGeom prst="rect">
            <a:avLst/>
          </a:prstGeom>
        </p:spPr>
        <p:txBody>
          <a:bodyPr vert="horz" lIns="91440" tIns="45720" rIns="91440" bIns="45720" rtlCol="0" anchor="ctr"/>
          <a:lstStyle>
            <a:lvl1pPr algn="l">
              <a:defRPr sz="88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54197" y="6659483"/>
            <a:ext cx="672484" cy="402483"/>
          </a:xfrm>
          <a:prstGeom prst="rect">
            <a:avLst/>
          </a:prstGeom>
        </p:spPr>
        <p:txBody>
          <a:bodyPr vert="horz" lIns="91440" tIns="45720" rIns="91440" bIns="45720" rtlCol="0" anchor="ctr"/>
          <a:lstStyle>
            <a:lvl1pPr algn="r">
              <a:defRPr sz="886">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pic>
        <p:nvPicPr>
          <p:cNvPr id="18" name="Picture 17">
            <a:extLst>
              <a:ext uri="{FF2B5EF4-FFF2-40B4-BE49-F238E27FC236}">
                <a16:creationId xmlns:a16="http://schemas.microsoft.com/office/drawing/2014/main" id="{8ACE5DFA-254D-43C5-ABCE-3F98D046962F}"/>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Tree>
    <p:extLst>
      <p:ext uri="{BB962C8B-B14F-4D97-AF65-F5344CB8AC3E}">
        <p14:creationId xmlns:p14="http://schemas.microsoft.com/office/powerpoint/2010/main" val="3829626353"/>
      </p:ext>
    </p:extLst>
  </p:cSld>
  <p:clrMap bg1="lt1" tx1="dk1" bg2="lt2" tx2="dk2" accent1="accent1" accent2="accent2" accent3="accent3" accent4="accent4" accent5="accent5" accent6="accent6" hlink="hlink" folHlink="folHlink"/>
  <p:sldLayoutIdLst>
    <p:sldLayoutId id="2147483692" r:id="rId1"/>
    <p:sldLayoutId id="2147483676" r:id="rId2"/>
    <p:sldLayoutId id="2147483693"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4" r:id="rId17"/>
    <p:sldLayoutId id="2147483695" r:id="rId18"/>
  </p:sldLayoutIdLst>
  <p:hf hdr="0" ftr="0" dt="0"/>
  <p:txStyles>
    <p:titleStyle>
      <a:lvl1pPr algn="l" defTabSz="449931" rtl="0" eaLnBrk="1" latinLnBrk="0" hangingPunct="1">
        <a:spcBef>
          <a:spcPct val="0"/>
        </a:spcBef>
        <a:buNone/>
        <a:defRPr sz="3543"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37448" indent="-337448" algn="l" defTabSz="449931" rtl="0" eaLnBrk="1" latinLnBrk="0" hangingPunct="1">
        <a:spcBef>
          <a:spcPts val="984"/>
        </a:spcBef>
        <a:spcAft>
          <a:spcPts val="0"/>
        </a:spcAft>
        <a:buClr>
          <a:schemeClr val="accent1"/>
        </a:buClr>
        <a:buSzPct val="80000"/>
        <a:buFont typeface="Wingdings 3" charset="2"/>
        <a:buChar char=""/>
        <a:defRPr sz="1771" kern="1200">
          <a:solidFill>
            <a:schemeClr val="tx1">
              <a:lumMod val="75000"/>
              <a:lumOff val="25000"/>
            </a:schemeClr>
          </a:solidFill>
          <a:latin typeface="+mn-lt"/>
          <a:ea typeface="+mn-ea"/>
          <a:cs typeface="+mn-cs"/>
        </a:defRPr>
      </a:lvl1pPr>
      <a:lvl2pPr marL="731137" indent="-281207" algn="l" defTabSz="449931" rtl="0" eaLnBrk="1" latinLnBrk="0" hangingPunct="1">
        <a:spcBef>
          <a:spcPts val="984"/>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2pPr>
      <a:lvl3pPr marL="1124826" indent="-224965" algn="l" defTabSz="449931" rtl="0" eaLnBrk="1" latinLnBrk="0" hangingPunct="1">
        <a:spcBef>
          <a:spcPts val="984"/>
        </a:spcBef>
        <a:spcAft>
          <a:spcPts val="0"/>
        </a:spcAft>
        <a:buClr>
          <a:schemeClr val="accent1"/>
        </a:buClr>
        <a:buSzPct val="80000"/>
        <a:buFont typeface="Wingdings 3" charset="2"/>
        <a:buChar char=""/>
        <a:defRPr sz="1378" kern="1200">
          <a:solidFill>
            <a:schemeClr val="tx1">
              <a:lumMod val="75000"/>
              <a:lumOff val="25000"/>
            </a:schemeClr>
          </a:solidFill>
          <a:latin typeface="+mn-lt"/>
          <a:ea typeface="+mn-ea"/>
          <a:cs typeface="+mn-cs"/>
        </a:defRPr>
      </a:lvl3pPr>
      <a:lvl4pPr marL="157475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4pPr>
      <a:lvl5pPr marL="202468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5pPr>
      <a:lvl6pPr marL="247461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6pPr>
      <a:lvl7pPr marL="292454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7pPr>
      <a:lvl8pPr marL="337447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8pPr>
      <a:lvl9pPr marL="382440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9pPr>
    </p:bodyStyle>
    <p:otherStyle>
      <a:defPPr>
        <a:defRPr lang="en-US"/>
      </a:defPPr>
      <a:lvl1pPr marL="0" algn="l" defTabSz="449931" rtl="0" eaLnBrk="1" latinLnBrk="0" hangingPunct="1">
        <a:defRPr sz="1771" kern="1200">
          <a:solidFill>
            <a:schemeClr val="tx1"/>
          </a:solidFill>
          <a:latin typeface="+mn-lt"/>
          <a:ea typeface="+mn-ea"/>
          <a:cs typeface="+mn-cs"/>
        </a:defRPr>
      </a:lvl1pPr>
      <a:lvl2pPr marL="449931" algn="l" defTabSz="449931" rtl="0" eaLnBrk="1" latinLnBrk="0" hangingPunct="1">
        <a:defRPr sz="1771" kern="1200">
          <a:solidFill>
            <a:schemeClr val="tx1"/>
          </a:solidFill>
          <a:latin typeface="+mn-lt"/>
          <a:ea typeface="+mn-ea"/>
          <a:cs typeface="+mn-cs"/>
        </a:defRPr>
      </a:lvl2pPr>
      <a:lvl3pPr marL="899861" algn="l" defTabSz="449931" rtl="0" eaLnBrk="1" latinLnBrk="0" hangingPunct="1">
        <a:defRPr sz="1771" kern="1200">
          <a:solidFill>
            <a:schemeClr val="tx1"/>
          </a:solidFill>
          <a:latin typeface="+mn-lt"/>
          <a:ea typeface="+mn-ea"/>
          <a:cs typeface="+mn-cs"/>
        </a:defRPr>
      </a:lvl3pPr>
      <a:lvl4pPr marL="1349792" algn="l" defTabSz="449931" rtl="0" eaLnBrk="1" latinLnBrk="0" hangingPunct="1">
        <a:defRPr sz="1771" kern="1200">
          <a:solidFill>
            <a:schemeClr val="tx1"/>
          </a:solidFill>
          <a:latin typeface="+mn-lt"/>
          <a:ea typeface="+mn-ea"/>
          <a:cs typeface="+mn-cs"/>
        </a:defRPr>
      </a:lvl4pPr>
      <a:lvl5pPr marL="1799722" algn="l" defTabSz="449931" rtl="0" eaLnBrk="1" latinLnBrk="0" hangingPunct="1">
        <a:defRPr sz="1771" kern="1200">
          <a:solidFill>
            <a:schemeClr val="tx1"/>
          </a:solidFill>
          <a:latin typeface="+mn-lt"/>
          <a:ea typeface="+mn-ea"/>
          <a:cs typeface="+mn-cs"/>
        </a:defRPr>
      </a:lvl5pPr>
      <a:lvl6pPr marL="2249653" algn="l" defTabSz="449931" rtl="0" eaLnBrk="1" latinLnBrk="0" hangingPunct="1">
        <a:defRPr sz="1771" kern="1200">
          <a:solidFill>
            <a:schemeClr val="tx1"/>
          </a:solidFill>
          <a:latin typeface="+mn-lt"/>
          <a:ea typeface="+mn-ea"/>
          <a:cs typeface="+mn-cs"/>
        </a:defRPr>
      </a:lvl6pPr>
      <a:lvl7pPr marL="2699583" algn="l" defTabSz="449931" rtl="0" eaLnBrk="1" latinLnBrk="0" hangingPunct="1">
        <a:defRPr sz="1771" kern="1200">
          <a:solidFill>
            <a:schemeClr val="tx1"/>
          </a:solidFill>
          <a:latin typeface="+mn-lt"/>
          <a:ea typeface="+mn-ea"/>
          <a:cs typeface="+mn-cs"/>
        </a:defRPr>
      </a:lvl7pPr>
      <a:lvl8pPr marL="3149514" algn="l" defTabSz="449931" rtl="0" eaLnBrk="1" latinLnBrk="0" hangingPunct="1">
        <a:defRPr sz="1771" kern="1200">
          <a:solidFill>
            <a:schemeClr val="tx1"/>
          </a:solidFill>
          <a:latin typeface="+mn-lt"/>
          <a:ea typeface="+mn-ea"/>
          <a:cs typeface="+mn-cs"/>
        </a:defRPr>
      </a:lvl8pPr>
      <a:lvl9pPr marL="3599444" algn="l" defTabSz="449931" rtl="0" eaLnBrk="1" latinLnBrk="0" hangingPunct="1">
        <a:defRPr sz="177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1463051" y="-211292"/>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dirty="0" err="1">
                <a:solidFill>
                  <a:srgbClr val="1B75BC"/>
                </a:solidFill>
              </a:rPr>
              <a:t>Pengantar</a:t>
            </a:r>
            <a:r>
              <a:rPr lang="en-US" sz="5600" b="1" dirty="0">
                <a:solidFill>
                  <a:srgbClr val="1B75BC"/>
                </a:solidFill>
              </a:rPr>
              <a:t> Framework</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Model</a:t>
            </a:r>
            <a:endParaRPr lang="id-ID" sz="4400" b="0" strike="noStrike" spc="-1">
              <a:latin typeface="Arial"/>
            </a:endParaRPr>
          </a:p>
        </p:txBody>
      </p:sp>
      <p:pic>
        <p:nvPicPr>
          <p:cNvPr id="149" name="Picture 2"/>
          <p:cNvPicPr/>
          <p:nvPr/>
        </p:nvPicPr>
        <p:blipFill>
          <a:blip r:embed="rId3"/>
          <a:stretch/>
        </p:blipFill>
        <p:spPr>
          <a:xfrm>
            <a:off x="3921840" y="2332440"/>
            <a:ext cx="4151880" cy="4037760"/>
          </a:xfrm>
          <a:prstGeom prst="rect">
            <a:avLst/>
          </a:prstGeom>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View</a:t>
            </a:r>
            <a:endParaRPr lang="id-ID" sz="4400" b="0" strike="noStrike" spc="-1">
              <a:latin typeface="Arial"/>
            </a:endParaRPr>
          </a:p>
        </p:txBody>
      </p:sp>
      <p:pic>
        <p:nvPicPr>
          <p:cNvPr id="151" name="Picture 3"/>
          <p:cNvPicPr/>
          <p:nvPr/>
        </p:nvPicPr>
        <p:blipFill>
          <a:blip r:embed="rId3"/>
          <a:stretch/>
        </p:blipFill>
        <p:spPr>
          <a:xfrm>
            <a:off x="3954600" y="2322360"/>
            <a:ext cx="4086360" cy="3943440"/>
          </a:xfrm>
          <a:prstGeom prst="rect">
            <a:avLst/>
          </a:prstGeom>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Controller</a:t>
            </a:r>
            <a:endParaRPr lang="id-ID" sz="4400" b="0" strike="noStrike" spc="-1">
              <a:latin typeface="Arial"/>
            </a:endParaRPr>
          </a:p>
        </p:txBody>
      </p:sp>
      <p:pic>
        <p:nvPicPr>
          <p:cNvPr id="153" name="Picture 2"/>
          <p:cNvPicPr/>
          <p:nvPr/>
        </p:nvPicPr>
        <p:blipFill>
          <a:blip r:embed="rId3"/>
          <a:stretch/>
        </p:blipFill>
        <p:spPr>
          <a:xfrm>
            <a:off x="3939840" y="2154960"/>
            <a:ext cx="4116240" cy="3992400"/>
          </a:xfrm>
          <a:prstGeom prst="rect">
            <a:avLst/>
          </a:prstGeom>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Library – Pustaka Program</a:t>
            </a:r>
            <a:endParaRPr lang="id-ID" sz="4400" b="0" strike="noStrike" spc="-1">
              <a:latin typeface="Arial"/>
            </a:endParaRPr>
          </a:p>
        </p:txBody>
      </p:sp>
      <p:sp>
        <p:nvSpPr>
          <p:cNvPr id="155" name="CustomShape 2"/>
          <p:cNvSpPr/>
          <p:nvPr/>
        </p:nvSpPr>
        <p:spPr>
          <a:xfrm>
            <a:off x="599040" y="2926800"/>
            <a:ext cx="10797840" cy="252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id-ID" sz="3200" b="0" strike="noStrike" spc="-1">
                <a:solidFill>
                  <a:srgbClr val="000000"/>
                </a:solidFill>
                <a:latin typeface="Times New Roman"/>
                <a:ea typeface="Times New Roman"/>
              </a:rPr>
              <a:t>Pustaka program sangat berperan pada suatu software frameworks, paling tidak pengembang software frameworks dalam membuat softwarenya tidak mulai dari nol, tetapi telah ada software-software lain berbentuk pustaka program </a:t>
            </a:r>
            <a:r>
              <a:rPr lang="id-ID" sz="3200" b="0" i="1" strike="noStrike" spc="-1">
                <a:solidFill>
                  <a:srgbClr val="000000"/>
                </a:solidFill>
                <a:latin typeface="Times New Roman"/>
                <a:ea typeface="Times New Roman"/>
              </a:rPr>
              <a:t>(libraries)</a:t>
            </a:r>
            <a:r>
              <a:rPr lang="id-ID" sz="3200" b="0" strike="noStrike" spc="-1">
                <a:solidFill>
                  <a:srgbClr val="000000"/>
                </a:solidFill>
                <a:latin typeface="Times New Roman"/>
                <a:ea typeface="Times New Roman"/>
              </a:rPr>
              <a:t> yang membantu dalam pengembangannya.</a:t>
            </a: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Framework Aplikasi Web</a:t>
            </a:r>
            <a:endParaRPr lang="id-ID" sz="4400" b="0" strike="noStrike" spc="-1">
              <a:latin typeface="Arial"/>
            </a:endParaRPr>
          </a:p>
        </p:txBody>
      </p:sp>
      <p:sp>
        <p:nvSpPr>
          <p:cNvPr id="157" name="CustomShape 2"/>
          <p:cNvSpPr/>
          <p:nvPr/>
        </p:nvSpPr>
        <p:spPr>
          <a:xfrm>
            <a:off x="398880" y="2592720"/>
            <a:ext cx="10797840" cy="35379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id-ID" sz="3200" b="0" strike="noStrike" spc="-1">
                <a:solidFill>
                  <a:srgbClr val="000000"/>
                </a:solidFill>
                <a:latin typeface="Times New Roman"/>
                <a:ea typeface="Times New Roman"/>
              </a:rPr>
              <a:t>Berkembangnya teknologi web menimbulkan banyak frameworks yang dikembangkan khusus untuk membuat aplikasi web. Pola desain MVC menjadi banyak pilihan yang dapat ditemui pada pemrograman di sisi server seperti PHP, Java dan Python. Sedangkan disisi client beberapa framework web juga tersedia dalam mendukung kelincahan dan tampilan desain yang menarik seperti JavaScript, CSS, dan Fonts.</a:t>
            </a: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8"/>
          <p:cNvSpPr txBox="1"/>
          <p:nvPr/>
        </p:nvSpPr>
        <p:spPr>
          <a:xfrm>
            <a:off x="599040" y="121320"/>
            <a:ext cx="10798560" cy="1262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strike="noStrike">
                <a:solidFill>
                  <a:srgbClr val="FFFFFF"/>
                </a:solidFill>
                <a:latin typeface="Arial"/>
                <a:ea typeface="Arial"/>
                <a:cs typeface="Arial"/>
                <a:sym typeface="Arial"/>
              </a:rPr>
              <a:t>Tujuan</a:t>
            </a:r>
            <a:endParaRPr sz="4400" b="1" strike="noStrike">
              <a:solidFill>
                <a:srgbClr val="FFFFFF"/>
              </a:solidFill>
              <a:latin typeface="Arial"/>
              <a:ea typeface="Arial"/>
              <a:cs typeface="Arial"/>
              <a:sym typeface="Arial"/>
            </a:endParaRPr>
          </a:p>
        </p:txBody>
      </p:sp>
      <p:sp>
        <p:nvSpPr>
          <p:cNvPr id="149" name="Google Shape;149;p28"/>
          <p:cNvSpPr txBox="1"/>
          <p:nvPr/>
        </p:nvSpPr>
        <p:spPr>
          <a:xfrm>
            <a:off x="365760" y="1920240"/>
            <a:ext cx="10972800" cy="4663440"/>
          </a:xfrm>
          <a:prstGeom prst="rect">
            <a:avLst/>
          </a:prstGeom>
          <a:noFill/>
          <a:ln>
            <a:noFill/>
          </a:ln>
        </p:spPr>
        <p:txBody>
          <a:bodyPr spcFirstLastPara="1" wrap="square" lIns="0" tIns="0" rIns="0" bIns="0" anchor="t" anchorCtr="0">
            <a:noAutofit/>
          </a:bodyPr>
          <a:lstStyle/>
          <a:p>
            <a:pPr marL="108000" algn="ctr">
              <a:lnSpc>
                <a:spcPct val="100000"/>
              </a:lnSpc>
              <a:spcAft>
                <a:spcPts val="1406"/>
              </a:spcAft>
            </a:pPr>
            <a:r>
              <a:rPr lang="id-ID" sz="3200" b="0" strike="noStrike" spc="-1" dirty="0">
                <a:solidFill>
                  <a:srgbClr val="000000"/>
                </a:solidFill>
                <a:latin typeface="Times New Roman"/>
                <a:ea typeface="DejaVu Sans"/>
              </a:rPr>
              <a:t>Setelah mengikuti pelatihan framework Laravel  ini peserta diharapkan memahami dan mengerti tentang konsep dan cara kerja framework Laravel dan mampu membuat aplikasi web menggunakan framework Laravel.</a:t>
            </a:r>
            <a:endParaRPr lang="id-ID" sz="3200" b="0" strike="noStrike" spc="-1" dirty="0">
              <a:latin typeface="Arial"/>
            </a:endParaRPr>
          </a:p>
        </p:txBody>
      </p:sp>
      <p:sp>
        <p:nvSpPr>
          <p:cNvPr id="150" name="Google Shape;150;p28"/>
          <p:cNvSpPr txBox="1">
            <a:spLocks noGrp="1"/>
          </p:cNvSpPr>
          <p:nvPr>
            <p:ph type="sldNum" sz="quarter" idx="4294967295"/>
          </p:nvPr>
        </p:nvSpPr>
        <p:spPr>
          <a:xfrm>
            <a:off x="8454197" y="6659483"/>
            <a:ext cx="672484" cy="402483"/>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Apa itu Framework</a:t>
            </a:r>
            <a:endParaRPr lang="id-ID" sz="4400" b="0" strike="noStrike" spc="-1">
              <a:latin typeface="Arial"/>
            </a:endParaRPr>
          </a:p>
        </p:txBody>
      </p:sp>
      <p:sp>
        <p:nvSpPr>
          <p:cNvPr id="137" name="CustomShape 2"/>
          <p:cNvSpPr/>
          <p:nvPr/>
        </p:nvSpPr>
        <p:spPr>
          <a:xfrm>
            <a:off x="599040" y="2036520"/>
            <a:ext cx="10797840" cy="47536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spcBef>
                <a:spcPts val="601"/>
              </a:spcBef>
            </a:pPr>
            <a:r>
              <a:rPr lang="id-ID" sz="3200" b="0" strike="noStrike" spc="-1">
                <a:solidFill>
                  <a:srgbClr val="000000"/>
                </a:solidFill>
                <a:latin typeface="Times New Roman"/>
                <a:ea typeface="DejaVu Sans"/>
              </a:rPr>
              <a:t>Framework adalah kumpulan </a:t>
            </a:r>
            <a:r>
              <a:rPr lang="id-ID" sz="3200" spc="-1">
                <a:solidFill>
                  <a:srgbClr val="000000"/>
                </a:solidFill>
                <a:latin typeface="Times New Roman"/>
              </a:rPr>
              <a:t>program berupa </a:t>
            </a:r>
            <a:r>
              <a:rPr lang="id-ID" sz="3200" b="0" strike="noStrike" spc="-1">
                <a:solidFill>
                  <a:srgbClr val="000000"/>
                </a:solidFill>
                <a:latin typeface="Times New Roman"/>
                <a:ea typeface="DejaVu Sans"/>
              </a:rPr>
              <a:t>file </a:t>
            </a:r>
            <a:r>
              <a:rPr lang="id-ID" sz="3200" spc="-1">
                <a:solidFill>
                  <a:srgbClr val="000000"/>
                </a:solidFill>
                <a:latin typeface="Times New Roman"/>
              </a:rPr>
              <a:t>pustaka (</a:t>
            </a:r>
            <a:r>
              <a:rPr lang="id-ID" sz="3200" i="1" spc="-1">
                <a:solidFill>
                  <a:srgbClr val="000000"/>
                </a:solidFill>
                <a:latin typeface="Times New Roman"/>
              </a:rPr>
              <a:t>libraries</a:t>
            </a:r>
            <a:r>
              <a:rPr lang="id-ID" sz="3200" spc="-1">
                <a:solidFill>
                  <a:srgbClr val="000000"/>
                </a:solidFill>
                <a:latin typeface="Times New Roman"/>
              </a:rPr>
              <a:t>) </a:t>
            </a:r>
            <a:r>
              <a:rPr lang="id-ID" sz="3200" b="0" strike="noStrike" spc="-1">
                <a:solidFill>
                  <a:srgbClr val="000000"/>
                </a:solidFill>
                <a:latin typeface="Times New Roman"/>
                <a:ea typeface="DejaVu Sans"/>
              </a:rPr>
              <a:t>atau class-class yang mendukung dalam pengembangan aplikasi secara terstruktur dan independen terhadap aplikasi.</a:t>
            </a:r>
            <a:endParaRPr lang="id-ID" sz="3200" b="0" strike="noStrike" spc="-1">
              <a:latin typeface="Arial"/>
            </a:endParaRPr>
          </a:p>
          <a:p>
            <a:pPr algn="just">
              <a:lnSpc>
                <a:spcPct val="100000"/>
              </a:lnSpc>
              <a:spcBef>
                <a:spcPts val="601"/>
              </a:spcBef>
            </a:pPr>
            <a:endParaRPr lang="id-ID" sz="3200" b="0" strike="noStrike" spc="-1">
              <a:latin typeface="Arial"/>
            </a:endParaRPr>
          </a:p>
          <a:p>
            <a:pPr algn="just">
              <a:lnSpc>
                <a:spcPct val="100000"/>
              </a:lnSpc>
              <a:spcBef>
                <a:spcPts val="601"/>
              </a:spcBef>
            </a:pPr>
            <a:r>
              <a:rPr lang="id-ID" sz="3200" b="0" strike="noStrike" spc="-1">
                <a:solidFill>
                  <a:srgbClr val="000000"/>
                </a:solidFill>
                <a:latin typeface="Times New Roman"/>
                <a:ea typeface="DejaVu Sans"/>
              </a:rPr>
              <a:t>Software Framework adalah sebuah desain yang bisa digunakan berulang-ulang (re-usable design) untuk sebuah sistem atau sub sistem piranti lunak.</a:t>
            </a:r>
            <a:endParaRPr lang="id-ID" sz="3200" b="0" strike="noStrike" spc="-1">
              <a:latin typeface="Arial"/>
            </a:endParaRPr>
          </a:p>
          <a:p>
            <a:pPr algn="just">
              <a:lnSpc>
                <a:spcPct val="100000"/>
              </a:lnSpc>
              <a:spcBef>
                <a:spcPts val="601"/>
              </a:spcBef>
            </a:pP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Manfaat Framework</a:t>
            </a:r>
            <a:endParaRPr lang="id-ID" sz="4400" b="0" strike="noStrike" spc="-1">
              <a:latin typeface="Arial"/>
            </a:endParaRPr>
          </a:p>
        </p:txBody>
      </p:sp>
      <p:sp>
        <p:nvSpPr>
          <p:cNvPr id="139" name="CustomShape 2"/>
          <p:cNvSpPr/>
          <p:nvPr/>
        </p:nvSpPr>
        <p:spPr>
          <a:xfrm>
            <a:off x="857160" y="2137680"/>
            <a:ext cx="10539720" cy="447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gn="just">
              <a:lnSpc>
                <a:spcPct val="100000"/>
              </a:lnSpc>
              <a:buClr>
                <a:srgbClr val="000000"/>
              </a:buClr>
              <a:buFont typeface="Arial"/>
              <a:buChar char="•"/>
            </a:pPr>
            <a:r>
              <a:rPr lang="id-ID" sz="2400" b="0" strike="noStrike" spc="-1" dirty="0">
                <a:solidFill>
                  <a:srgbClr val="000000"/>
                </a:solidFill>
                <a:latin typeface="Times New Roman"/>
                <a:ea typeface="DejaVu Sans"/>
              </a:rPr>
              <a:t>Mempercepat proses pembuatan aplikasi baik itu aplikasi berbasis desktop, mobile ataupun web.</a:t>
            </a:r>
            <a:endParaRPr lang="id-ID" sz="2400" b="0" strike="noStrike" spc="-1" dirty="0">
              <a:latin typeface="Arial"/>
            </a:endParaRPr>
          </a:p>
          <a:p>
            <a:pPr marL="343080" indent="-342720" algn="just">
              <a:lnSpc>
                <a:spcPct val="100000"/>
              </a:lnSpc>
              <a:buClr>
                <a:srgbClr val="000000"/>
              </a:buClr>
              <a:buFont typeface="Arial"/>
              <a:buChar char="•"/>
            </a:pPr>
            <a:r>
              <a:rPr lang="id-ID" sz="2400" b="0" strike="noStrike" spc="-1" dirty="0">
                <a:solidFill>
                  <a:srgbClr val="000000"/>
                </a:solidFill>
                <a:latin typeface="Times New Roman"/>
                <a:ea typeface="DejaVu Sans"/>
              </a:rPr>
              <a:t>Membantu para developer dalam perencanaan, pembuatan dan pemeliharaan sebuah aplikasi.</a:t>
            </a:r>
            <a:endParaRPr lang="id-ID" sz="2400" b="0" strike="noStrike" spc="-1" dirty="0">
              <a:latin typeface="Arial"/>
            </a:endParaRPr>
          </a:p>
          <a:p>
            <a:pPr marL="343080" indent="-342720" algn="just">
              <a:lnSpc>
                <a:spcPct val="100000"/>
              </a:lnSpc>
              <a:buClr>
                <a:srgbClr val="000000"/>
              </a:buClr>
              <a:buFont typeface="Arial"/>
              <a:buChar char="•"/>
            </a:pPr>
            <a:r>
              <a:rPr lang="id-ID" sz="2400" b="0" strike="noStrike" spc="-1" dirty="0">
                <a:solidFill>
                  <a:srgbClr val="000000"/>
                </a:solidFill>
                <a:latin typeface="Times New Roman"/>
                <a:ea typeface="DejaVu Sans"/>
              </a:rPr>
              <a:t>Aplikasi yang dihasilkan menjadi lebih stabil dan handal, hal ini dikarenakan Framework sudah melalui proses uji baik itu stabilitas dan juga kehandalannya.</a:t>
            </a:r>
            <a:endParaRPr lang="id-ID" sz="2400" b="0" strike="noStrike" spc="-1" dirty="0">
              <a:latin typeface="Arial"/>
            </a:endParaRPr>
          </a:p>
          <a:p>
            <a:pPr marL="343080" indent="-342720" algn="just">
              <a:lnSpc>
                <a:spcPct val="100000"/>
              </a:lnSpc>
              <a:buClr>
                <a:srgbClr val="000000"/>
              </a:buClr>
              <a:buFont typeface="Arial"/>
              <a:buChar char="•"/>
            </a:pPr>
            <a:r>
              <a:rPr lang="id-ID" sz="2400" b="0" strike="noStrike" spc="-1" dirty="0">
                <a:solidFill>
                  <a:srgbClr val="000000"/>
                </a:solidFill>
                <a:latin typeface="Times New Roman"/>
                <a:ea typeface="DejaVu Sans"/>
              </a:rPr>
              <a:t>Memudahkan para developer dalam membaca code program dan lebih mudah dalam mencari bugs.</a:t>
            </a:r>
            <a:endParaRPr lang="id-ID" sz="2400" b="0" strike="noStrike" spc="-1" dirty="0">
              <a:latin typeface="Arial"/>
            </a:endParaRPr>
          </a:p>
          <a:p>
            <a:pPr marL="343080" indent="-342720" algn="just">
              <a:lnSpc>
                <a:spcPct val="100000"/>
              </a:lnSpc>
              <a:buClr>
                <a:srgbClr val="000000"/>
              </a:buClr>
              <a:buFont typeface="Arial"/>
              <a:buChar char="•"/>
            </a:pPr>
            <a:r>
              <a:rPr lang="id-ID" sz="2400" b="0" strike="noStrike" spc="-1" dirty="0">
                <a:solidFill>
                  <a:srgbClr val="000000"/>
                </a:solidFill>
                <a:latin typeface="Times New Roman"/>
                <a:ea typeface="DejaVu Sans"/>
              </a:rPr>
              <a:t>Memiliki tingkat keamanan yang lebih, hal ini dikarenakan Framework telah mengantisipasi cela – cela keamanan yang mungkin timbul.</a:t>
            </a:r>
            <a:endParaRPr lang="id-ID" sz="2400" b="0" strike="noStrike" spc="-1" dirty="0">
              <a:latin typeface="Arial"/>
            </a:endParaRPr>
          </a:p>
          <a:p>
            <a:pPr marL="343080" indent="-342720" algn="just">
              <a:lnSpc>
                <a:spcPct val="100000"/>
              </a:lnSpc>
              <a:buClr>
                <a:srgbClr val="000000"/>
              </a:buClr>
              <a:buFont typeface="Arial"/>
              <a:buChar char="•"/>
            </a:pPr>
            <a:r>
              <a:rPr lang="id-ID" sz="2400" b="0" strike="noStrike" spc="-1" dirty="0">
                <a:solidFill>
                  <a:srgbClr val="000000"/>
                </a:solidFill>
                <a:latin typeface="Times New Roman"/>
                <a:ea typeface="DejaVu Sans"/>
              </a:rPr>
              <a:t>Mempermudah developer dalam mendokumentasikan aplikasi-aplikasi yang sedang dibangun.</a:t>
            </a:r>
            <a:endParaRPr lang="id-ID" sz="2400" b="0" strike="noStrike" spc="-1" dirty="0">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Aturan Framework</a:t>
            </a:r>
            <a:endParaRPr lang="id-ID" sz="4400" b="0" strike="noStrike" spc="-1">
              <a:latin typeface="Arial"/>
            </a:endParaRPr>
          </a:p>
        </p:txBody>
      </p:sp>
      <p:sp>
        <p:nvSpPr>
          <p:cNvPr id="141" name="CustomShape 2"/>
          <p:cNvSpPr/>
          <p:nvPr/>
        </p:nvSpPr>
        <p:spPr>
          <a:xfrm>
            <a:off x="443520" y="2282760"/>
            <a:ext cx="11111040" cy="418430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spcBef>
                <a:spcPts val="601"/>
              </a:spcBef>
            </a:pPr>
            <a:r>
              <a:rPr lang="id-ID" sz="3200" b="1" strike="noStrike" spc="-1">
                <a:solidFill>
                  <a:srgbClr val="000000"/>
                </a:solidFill>
                <a:latin typeface="Times New Roman"/>
                <a:ea typeface="DejaVu Sans"/>
              </a:rPr>
              <a:t>Frameworks</a:t>
            </a:r>
            <a:r>
              <a:rPr lang="id-ID" sz="3200" b="0" strike="noStrike" spc="-1">
                <a:solidFill>
                  <a:srgbClr val="000000"/>
                </a:solidFill>
                <a:latin typeface="Times New Roman"/>
                <a:ea typeface="DejaVu Sans"/>
              </a:rPr>
              <a:t> (kerangka kerja)  digunakan untuk membangun aplikasi, dengan aturan-aturan dalam proses pengembangan aplikasi mengikuti ketetapan yang ada pada framework.</a:t>
            </a:r>
            <a:endParaRPr lang="id-ID" sz="3200" b="0" strike="noStrike" spc="-1">
              <a:latin typeface="Arial"/>
            </a:endParaRPr>
          </a:p>
          <a:p>
            <a:pPr marL="328680" indent="-320400">
              <a:lnSpc>
                <a:spcPct val="100000"/>
              </a:lnSpc>
              <a:spcBef>
                <a:spcPts val="601"/>
              </a:spcBef>
            </a:pPr>
            <a:r>
              <a:rPr lang="id-ID" sz="3200" b="0" strike="noStrike" spc="-1">
                <a:solidFill>
                  <a:srgbClr val="000000"/>
                </a:solidFill>
                <a:latin typeface="Times New Roman"/>
                <a:ea typeface="DejaVu Sans"/>
              </a:rPr>
              <a:t>Aturan-aturan dalam Framework meliputi :</a:t>
            </a:r>
            <a:endParaRPr lang="id-ID" sz="3200" b="0" strike="noStrike" spc="-1">
              <a:latin typeface="Arial"/>
            </a:endParaRPr>
          </a:p>
          <a:p>
            <a:pPr marL="328680" indent="-320400">
              <a:lnSpc>
                <a:spcPct val="100000"/>
              </a:lnSpc>
              <a:spcBef>
                <a:spcPts val="601"/>
              </a:spcBef>
            </a:pPr>
            <a:endParaRPr lang="id-ID" sz="3200" b="0" strike="noStrike" spc="-1">
              <a:latin typeface="Arial"/>
            </a:endParaRPr>
          </a:p>
          <a:p>
            <a:pPr marL="1207800" lvl="1" indent="-456840">
              <a:lnSpc>
                <a:spcPct val="100000"/>
              </a:lnSpc>
              <a:buClr>
                <a:srgbClr val="00B0F0"/>
              </a:buClr>
              <a:buSzPct val="150000"/>
              <a:buFont typeface="Arial"/>
              <a:buChar char="•"/>
            </a:pPr>
            <a:r>
              <a:rPr lang="id-ID" sz="3200" b="0" strike="noStrike" spc="-1">
                <a:solidFill>
                  <a:srgbClr val="000000"/>
                </a:solidFill>
                <a:latin typeface="Times New Roman"/>
                <a:ea typeface="DejaVu Sans"/>
              </a:rPr>
              <a:t>Kode Standard</a:t>
            </a:r>
            <a:endParaRPr lang="id-ID" sz="3200" b="0" strike="noStrike" spc="-1">
              <a:latin typeface="Arial"/>
            </a:endParaRPr>
          </a:p>
          <a:p>
            <a:pPr marL="1207800" lvl="1" indent="-456840">
              <a:lnSpc>
                <a:spcPct val="100000"/>
              </a:lnSpc>
              <a:buClr>
                <a:srgbClr val="00B0F0"/>
              </a:buClr>
              <a:buSzPct val="150000"/>
              <a:buFont typeface="Arial"/>
              <a:buChar char="•"/>
            </a:pPr>
            <a:r>
              <a:rPr lang="id-ID" sz="3200" b="0" strike="noStrike" spc="-1">
                <a:solidFill>
                  <a:srgbClr val="000000"/>
                </a:solidFill>
                <a:latin typeface="Times New Roman"/>
                <a:ea typeface="DejaVu Sans"/>
              </a:rPr>
              <a:t>Konfigurasi program</a:t>
            </a:r>
            <a:endParaRPr lang="id-ID" sz="3200" b="0" strike="noStrike" spc="-1">
              <a:latin typeface="Arial"/>
            </a:endParaRPr>
          </a:p>
          <a:p>
            <a:pPr marL="1207800" lvl="1" indent="-456840">
              <a:lnSpc>
                <a:spcPct val="100000"/>
              </a:lnSpc>
              <a:buClr>
                <a:srgbClr val="00B0F0"/>
              </a:buClr>
              <a:buSzPct val="150000"/>
              <a:buFont typeface="Arial"/>
              <a:buChar char="•"/>
            </a:pPr>
            <a:r>
              <a:rPr lang="id-ID" sz="3200" b="0" strike="noStrike" spc="-1">
                <a:solidFill>
                  <a:srgbClr val="000000"/>
                </a:solidFill>
                <a:latin typeface="Times New Roman"/>
                <a:ea typeface="DejaVu Sans"/>
              </a:rPr>
              <a:t>Alur kerja</a:t>
            </a: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Jenis Framework</a:t>
            </a:r>
            <a:endParaRPr lang="id-ID" sz="4400" b="0" strike="noStrike" spc="-1">
              <a:latin typeface="Arial"/>
            </a:endParaRPr>
          </a:p>
        </p:txBody>
      </p:sp>
      <p:sp>
        <p:nvSpPr>
          <p:cNvPr id="143" name="CustomShape 2"/>
          <p:cNvSpPr/>
          <p:nvPr/>
        </p:nvSpPr>
        <p:spPr>
          <a:xfrm>
            <a:off x="480447" y="1782305"/>
            <a:ext cx="10916433" cy="501530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id-ID" sz="3200" b="0" strike="noStrike" spc="-1">
                <a:solidFill>
                  <a:srgbClr val="333333"/>
                </a:solidFill>
                <a:latin typeface="Times New Roman"/>
                <a:ea typeface="DejaVu Sans"/>
              </a:rPr>
              <a:t>Dalam dunia pemrograman, ada tiga jenis Framework yaitu:</a:t>
            </a:r>
            <a:endParaRPr lang="id-ID" sz="3200" b="0" strike="noStrike" spc="-1">
              <a:latin typeface="Arial"/>
            </a:endParaRPr>
          </a:p>
          <a:p>
            <a:pPr marL="457200" indent="-456840" algn="just">
              <a:lnSpc>
                <a:spcPct val="100000"/>
              </a:lnSpc>
              <a:buClr>
                <a:srgbClr val="333333"/>
              </a:buClr>
              <a:buFont typeface="Arial"/>
              <a:buChar char="•"/>
            </a:pPr>
            <a:r>
              <a:rPr lang="id-ID" sz="3200" b="1" i="1" strike="noStrike" spc="-1">
                <a:solidFill>
                  <a:srgbClr val="333333"/>
                </a:solidFill>
                <a:latin typeface="Times New Roman"/>
                <a:ea typeface="DejaVu Sans"/>
              </a:rPr>
              <a:t>Desktop Framework</a:t>
            </a:r>
            <a:endParaRPr lang="id-ID" sz="3200" b="0" strike="noStrike" spc="-1">
              <a:latin typeface="Arial"/>
            </a:endParaRPr>
          </a:p>
          <a:p>
            <a:pPr marL="457200" indent="-456840" algn="just">
              <a:lnSpc>
                <a:spcPct val="100000"/>
              </a:lnSpc>
              <a:buClr>
                <a:srgbClr val="333333"/>
              </a:buClr>
              <a:buFont typeface="Arial"/>
              <a:buChar char="•"/>
            </a:pPr>
            <a:r>
              <a:rPr lang="id-ID" sz="3200" b="1" i="1" strike="noStrike" spc="-1">
                <a:solidFill>
                  <a:srgbClr val="333333"/>
                </a:solidFill>
                <a:latin typeface="Times New Roman"/>
                <a:ea typeface="DejaVu Sans"/>
              </a:rPr>
              <a:t>Web Framework</a:t>
            </a:r>
          </a:p>
          <a:p>
            <a:pPr marL="457200" indent="-456840" algn="just">
              <a:lnSpc>
                <a:spcPct val="100000"/>
              </a:lnSpc>
              <a:buClr>
                <a:srgbClr val="333333"/>
              </a:buClr>
              <a:buFont typeface="Arial"/>
              <a:buChar char="•"/>
            </a:pPr>
            <a:r>
              <a:rPr lang="id-ID" sz="3200" b="1" i="1" spc="-1">
                <a:solidFill>
                  <a:srgbClr val="333333"/>
                </a:solidFill>
                <a:latin typeface="Times New Roman"/>
                <a:ea typeface="DejaVu Sans"/>
              </a:rPr>
              <a:t>Mobile Framework</a:t>
            </a:r>
            <a:endParaRPr lang="id-ID" sz="3200" b="0" strike="noStrike" spc="-1">
              <a:latin typeface="Arial"/>
            </a:endParaRPr>
          </a:p>
          <a:p>
            <a:pPr algn="just">
              <a:lnSpc>
                <a:spcPct val="100000"/>
              </a:lnSpc>
            </a:pPr>
            <a:endParaRPr lang="id-ID" sz="3200" b="0" strike="noStrike" spc="-1">
              <a:latin typeface="Arial"/>
            </a:endParaRPr>
          </a:p>
          <a:p>
            <a:pPr algn="just">
              <a:lnSpc>
                <a:spcPct val="100000"/>
              </a:lnSpc>
            </a:pPr>
            <a:r>
              <a:rPr lang="id-ID" sz="3200" b="0" strike="noStrike" spc="-1">
                <a:solidFill>
                  <a:srgbClr val="333333"/>
                </a:solidFill>
                <a:latin typeface="Times New Roman"/>
                <a:ea typeface="DejaVu Sans"/>
              </a:rPr>
              <a:t>Masing-masing jenis framework tersebut memiliki fungsi yang </a:t>
            </a:r>
            <a:r>
              <a:rPr lang="id-ID" sz="3200" spc="-1">
                <a:solidFill>
                  <a:srgbClr val="333333"/>
                </a:solidFill>
                <a:latin typeface="Times New Roman"/>
              </a:rPr>
              <a:t>berbeda. Desktop Framewok digunakan untuk membangun aplikasi berbasis desktop. Web </a:t>
            </a:r>
            <a:r>
              <a:rPr lang="id-ID" sz="3200" b="0" strike="noStrike" spc="-1">
                <a:solidFill>
                  <a:srgbClr val="333333"/>
                </a:solidFill>
                <a:latin typeface="Times New Roman"/>
                <a:ea typeface="DejaVu Sans"/>
              </a:rPr>
              <a:t>Framewok digunakan untuk membangun aplikasi berbasis web. Mobile Framewok digunakan untuk membangun aplikasi </a:t>
            </a:r>
            <a:r>
              <a:rPr lang="id-ID" sz="3200" spc="-1">
                <a:solidFill>
                  <a:srgbClr val="333333"/>
                </a:solidFill>
                <a:latin typeface="Times New Roman"/>
                <a:ea typeface="DejaVu Sans"/>
              </a:rPr>
              <a:t>mobile (smartphone, tablet, dll</a:t>
            </a:r>
            <a:r>
              <a:rPr lang="id-ID" sz="3200" b="0" strike="noStrike" spc="-1">
                <a:solidFill>
                  <a:srgbClr val="333333"/>
                </a:solidFill>
                <a:latin typeface="Times New Roman"/>
                <a:ea typeface="DejaVu Sans"/>
              </a:rPr>
              <a:t>.) </a:t>
            </a: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Menggunakan Framework</a:t>
            </a:r>
            <a:endParaRPr lang="id-ID" sz="4400" b="0" strike="noStrike" spc="-1">
              <a:latin typeface="Arial"/>
            </a:endParaRPr>
          </a:p>
        </p:txBody>
      </p:sp>
      <p:graphicFrame>
        <p:nvGraphicFramePr>
          <p:cNvPr id="2" name="Diagram1"/>
          <p:cNvGraphicFramePr/>
          <p:nvPr/>
        </p:nvGraphicFramePr>
        <p:xfrm>
          <a:off x="1028880" y="2290680"/>
          <a:ext cx="10368360" cy="3314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599040" y="121320"/>
            <a:ext cx="10797840" cy="1261440"/>
          </a:xfrm>
          <a:prstGeom prst="rect">
            <a:avLst/>
          </a:prstGeom>
          <a:noFill/>
          <a:ln>
            <a:noFill/>
          </a:ln>
          <a:effectLst>
            <a:outerShdw blurRad="40000" dist="2016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Arsitektur Framework</a:t>
            </a:r>
            <a:endParaRPr lang="id-ID" sz="4400" b="0" strike="noStrike" spc="-1">
              <a:latin typeface="Arial"/>
            </a:endParaRPr>
          </a:p>
        </p:txBody>
      </p:sp>
      <p:graphicFrame>
        <p:nvGraphicFramePr>
          <p:cNvPr id="2" name="Diagram2"/>
          <p:cNvGraphicFramePr/>
          <p:nvPr/>
        </p:nvGraphicFramePr>
        <p:xfrm>
          <a:off x="1299240" y="2428920"/>
          <a:ext cx="9397080" cy="3759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599040" y="121320"/>
            <a:ext cx="10797840" cy="1261440"/>
          </a:xfrm>
          <a:prstGeom prst="rect">
            <a:avLst/>
          </a:prstGeom>
          <a:noFill/>
          <a:ln>
            <a:noFill/>
          </a:ln>
          <a:effectLst>
            <a:outerShdw blurRad="40000" dist="2016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MVC Framework</a:t>
            </a:r>
            <a:endParaRPr lang="id-ID" sz="4400" b="0" strike="noStrike" spc="-1">
              <a:latin typeface="Arial"/>
            </a:endParaRPr>
          </a:p>
        </p:txBody>
      </p:sp>
      <p:pic>
        <p:nvPicPr>
          <p:cNvPr id="147" name="Picture 3"/>
          <p:cNvPicPr/>
          <p:nvPr/>
        </p:nvPicPr>
        <p:blipFill>
          <a:blip r:embed="rId3"/>
          <a:stretch/>
        </p:blipFill>
        <p:spPr>
          <a:xfrm>
            <a:off x="2233080" y="2289240"/>
            <a:ext cx="7531920" cy="365328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667</TotalTime>
  <Words>1631</Words>
  <Application>Microsoft Office PowerPoint</Application>
  <PresentationFormat>Custom</PresentationFormat>
  <Paragraphs>126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Wingdings 3</vt:lpstr>
      <vt:lpstr>Times New Roman</vt:lpstr>
      <vt:lpstr>Trebuchet MS</vt:lpstr>
      <vt:lpstr>Noto Sans Symbols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92</cp:revision>
  <dcterms:modified xsi:type="dcterms:W3CDTF">2023-02-16T20:36:24Z</dcterms:modified>
</cp:coreProperties>
</file>