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92" r:id="rId3"/>
    <p:sldId id="532" r:id="rId4"/>
    <p:sldId id="533" r:id="rId5"/>
    <p:sldId id="534" r:id="rId6"/>
    <p:sldId id="535" r:id="rId7"/>
    <p:sldId id="537" r:id="rId8"/>
    <p:sldId id="536" r:id="rId9"/>
    <p:sldId id="540" r:id="rId10"/>
    <p:sldId id="539" r:id="rId11"/>
    <p:sldId id="541" r:id="rId12"/>
    <p:sldId id="542" r:id="rId13"/>
    <p:sldId id="543" r:id="rId14"/>
    <p:sldId id="685" r:id="rId15"/>
    <p:sldId id="544" r:id="rId16"/>
  </p:sldIdLst>
  <p:sldSz cx="11998325" cy="7559675"/>
  <p:notesSz cx="7559675" cy="10691813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74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69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72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681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906463"/>
            <a:ext cx="5329237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72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85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gambar visualisasi MVC Laravel di dalam slide dapat dijelaskan sebagai berikut: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User mengakses aplikasi melalui route tertentu.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Route tersebut oleh aplikasi telah dipetakan ke controller action.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Controller action akan menggunakan model untuk mengakses data. Atau langsung mengembalikan view tanpa data (langsung ke step 5).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Model berinteraksi ke database untuk mendapatkan data atau menyimpan data.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Setelah berhasil mendapatkan data melalui model, controller akan mengembalikan sebuah view sekaligus data jika ada.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View tersebut pada akhirnya yang dilihat oleh user. </a:t>
            </a:r>
            <a:endParaRPr lang="id-ID" sz="1300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id-ID" sz="13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3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48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1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95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94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34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84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1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80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05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6986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98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78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4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58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45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6" r:id="rId2"/>
    <p:sldLayoutId id="2147483693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4" r:id="rId17"/>
    <p:sldLayoutId id="2147483695" r:id="rId18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rgbClr val="1B75BC"/>
                </a:solidFill>
              </a:rPr>
              <a:t>Routing </a:t>
            </a:r>
            <a:r>
              <a:rPr lang="en-US" sz="5600" b="1" dirty="0">
                <a:solidFill>
                  <a:srgbClr val="1B75BC"/>
                </a:solidFill>
              </a:rPr>
              <a:t>Laravel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View, Blade &amp; Array(2)</a:t>
            </a:r>
            <a:endParaRPr lang="id-ID" sz="40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A4DD4-2FFE-4140-BBFF-F4EAF736864C}"/>
              </a:ext>
            </a:extLst>
          </p:cNvPr>
          <p:cNvSpPr txBox="1"/>
          <p:nvPr/>
        </p:nvSpPr>
        <p:spPr>
          <a:xfrm>
            <a:off x="477463" y="1700433"/>
            <a:ext cx="1104339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{{--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resources/views/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nilai.blade.php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--}}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//array scalar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Fawwaz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Bedu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Siti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Deden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Keterangan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//array </a:t>
            </a:r>
            <a:r>
              <a:rPr lang="en-US" sz="2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assoc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8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View, Blade &amp; Array(3)</a:t>
            </a:r>
            <a:endParaRPr lang="id-ID" sz="40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A4DD4-2FFE-4140-BBFF-F4EAF736864C}"/>
              </a:ext>
            </a:extLst>
          </p:cNvPr>
          <p:cNvSpPr txBox="1"/>
          <p:nvPr/>
        </p:nvSpPr>
        <p:spPr>
          <a:xfrm>
            <a:off x="477463" y="1700433"/>
            <a:ext cx="11043397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{{--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Lanjutan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Slide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Sebelumnya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--}}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cellpadding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jdl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jdl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endforeach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Lulus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Gagal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warna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warna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']}}&lt;/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endforeach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5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58564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Controller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839755" y="2841118"/>
            <a:ext cx="1015170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/mahasiswa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MahasiswaController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dataMahasiswa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9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02818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Controller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1314773" y="2020024"/>
            <a:ext cx="936877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file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//app/Http/Controllers/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MahasiswaController.php</a:t>
            </a: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Illuminate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MahasiswaController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dataMahasiswa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mhs1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Fawwaz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asal1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mhs2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Inaya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asal2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Depok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data_mahasiswa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mhs1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mhs2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asal1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asal2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816733" y="1744538"/>
            <a:ext cx="10364858" cy="4524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80" b="1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238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Tambahkan</a:t>
            </a:r>
            <a:r>
              <a:rPr lang="en-US" sz="2380" b="1" dirty="0">
                <a:solidFill>
                  <a:srgbClr val="00B050"/>
                </a:solidFill>
                <a:latin typeface="Consolas" panose="020B0609020204030204" pitchFamily="49" charset="0"/>
              </a:rPr>
              <a:t> route </a:t>
            </a:r>
            <a:r>
              <a:rPr lang="en-US" sz="238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baru</a:t>
            </a:r>
            <a:r>
              <a:rPr lang="en-US" sz="2380" b="1" dirty="0">
                <a:solidFill>
                  <a:srgbClr val="00B050"/>
                </a:solidFill>
                <a:latin typeface="Consolas" panose="020B0609020204030204" pitchFamily="49" charset="0"/>
              </a:rPr>
              <a:t> di routes/</a:t>
            </a:r>
            <a:r>
              <a:rPr lang="en-US" sz="238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web</a:t>
            </a:r>
            <a:r>
              <a:rPr lang="en-US" sz="2380" b="1" err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sz="2380" b="1">
                <a:solidFill>
                  <a:srgbClr val="00B050"/>
                </a:solidFill>
                <a:latin typeface="Consolas" panose="020B0609020204030204" pitchFamily="49" charset="0"/>
              </a:rPr>
              <a:t>php (cara 1)</a:t>
            </a:r>
            <a:endParaRPr lang="en-US" sz="238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2380">
                <a:solidFill>
                  <a:srgbClr val="005CC5"/>
                </a:solidFill>
                <a:latin typeface="Consolas" panose="020B0609020204030204" pitchFamily="49" charset="0"/>
              </a:rPr>
              <a:t>Route</a:t>
            </a:r>
            <a:r>
              <a:rPr lang="en-US" sz="2380">
                <a:solidFill>
                  <a:srgbClr val="D73A49"/>
                </a:solidFill>
                <a:latin typeface="Consolas" panose="020B0609020204030204" pitchFamily="49" charset="0"/>
              </a:rPr>
              <a:t>::</a:t>
            </a:r>
            <a:r>
              <a:rPr lang="en-US" sz="2380">
                <a:solidFill>
                  <a:srgbClr val="6F42C1"/>
                </a:solidFill>
                <a:latin typeface="Consolas" panose="020B0609020204030204" pitchFamily="49" charset="0"/>
              </a:rPr>
              <a:t>get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2380">
                <a:solidFill>
                  <a:srgbClr val="032F62"/>
                </a:solidFill>
                <a:latin typeface="Consolas" panose="020B0609020204030204" pitchFamily="49" charset="0"/>
              </a:rPr>
              <a:t>'mahasiswa'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2380">
                <a:solidFill>
                  <a:srgbClr val="032F62"/>
                </a:solidFill>
                <a:latin typeface="Consolas" panose="020B0609020204030204" pitchFamily="49" charset="0"/>
              </a:rPr>
              <a:t>'App\Http\Controllers\MahasiswaController@dataMahasiswa’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38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380" b="1">
                <a:solidFill>
                  <a:srgbClr val="00B050"/>
                </a:solidFill>
                <a:latin typeface="Consolas" panose="020B0609020204030204" pitchFamily="49" charset="0"/>
              </a:rPr>
              <a:t>//Atau cara 2 (pilih salah satu saja)</a:t>
            </a:r>
          </a:p>
          <a:p>
            <a:r>
              <a:rPr lang="en-US" sz="2380">
                <a:solidFill>
                  <a:srgbClr val="D73A49"/>
                </a:solidFill>
                <a:latin typeface="Consolas" panose="020B0609020204030204" pitchFamily="49" charset="0"/>
              </a:rPr>
              <a:t>use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380">
                <a:solidFill>
                  <a:srgbClr val="005CC5"/>
                </a:solidFill>
                <a:latin typeface="Consolas" panose="020B0609020204030204" pitchFamily="49" charset="0"/>
              </a:rPr>
              <a:t>App\Http\Controllers\MahasiswaController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80">
                <a:solidFill>
                  <a:srgbClr val="005CC5"/>
                </a:solidFill>
                <a:latin typeface="Consolas" panose="020B0609020204030204" pitchFamily="49" charset="0"/>
              </a:rPr>
              <a:t>Route</a:t>
            </a:r>
            <a:r>
              <a:rPr lang="en-US" sz="2380">
                <a:solidFill>
                  <a:srgbClr val="D73A49"/>
                </a:solidFill>
                <a:latin typeface="Consolas" panose="020B0609020204030204" pitchFamily="49" charset="0"/>
              </a:rPr>
              <a:t>::</a:t>
            </a:r>
            <a:r>
              <a:rPr lang="en-US" sz="2380">
                <a:solidFill>
                  <a:srgbClr val="6F42C1"/>
                </a:solidFill>
                <a:latin typeface="Consolas" panose="020B0609020204030204" pitchFamily="49" charset="0"/>
              </a:rPr>
              <a:t>get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380">
                <a:solidFill>
                  <a:srgbClr val="032F62"/>
                </a:solidFill>
                <a:latin typeface="Consolas" panose="020B0609020204030204" pitchFamily="49" charset="0"/>
              </a:rPr>
              <a:t>'/mahasiswa'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    [</a:t>
            </a:r>
            <a:r>
              <a:rPr lang="en-US" sz="2380">
                <a:solidFill>
                  <a:srgbClr val="005CC5"/>
                </a:solidFill>
                <a:latin typeface="Consolas" panose="020B0609020204030204" pitchFamily="49" charset="0"/>
              </a:rPr>
              <a:t>MahasiswaController</a:t>
            </a:r>
            <a:r>
              <a:rPr lang="en-US" sz="2380">
                <a:solidFill>
                  <a:srgbClr val="D73A49"/>
                </a:solidFill>
                <a:latin typeface="Consolas" panose="020B0609020204030204" pitchFamily="49" charset="0"/>
              </a:rPr>
              <a:t>::class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2380">
                <a:solidFill>
                  <a:srgbClr val="032F62"/>
                </a:solidFill>
                <a:latin typeface="Consolas" panose="020B0609020204030204" pitchFamily="49" charset="0"/>
              </a:rPr>
              <a:t>'dataMahasiswa'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99" b="1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en-US" sz="2499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CFBE5672-2588-373F-699A-E312A98F958B}"/>
              </a:ext>
            </a:extLst>
          </p:cNvPr>
          <p:cNvSpPr/>
          <p:nvPr/>
        </p:nvSpPr>
        <p:spPr>
          <a:xfrm>
            <a:off x="589854" y="-166255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</a:rPr>
              <a:t>Controller</a:t>
            </a: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(3)</a:t>
            </a:r>
            <a:endParaRPr lang="id-ID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1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11159" y="-187036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</a:rPr>
              <a:t>Controller</a:t>
            </a: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(4)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817046" y="2411909"/>
            <a:ext cx="105809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{{-- 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di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resources/views/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nilai.blade.php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--}}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mhs1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Asal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asal1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mhs2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Asal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asal2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5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00120" y="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Konsep </a:t>
            </a: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Route &amp; </a:t>
            </a: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MVC Laravel</a:t>
            </a:r>
            <a:endParaRPr lang="id-ID" sz="4400" b="0" strike="noStrike" spc="-1">
              <a:latin typeface="Arial"/>
            </a:endParaRPr>
          </a:p>
        </p:txBody>
      </p:sp>
      <p:pic>
        <p:nvPicPr>
          <p:cNvPr id="197" name="Picture 1"/>
          <p:cNvPicPr/>
          <p:nvPr/>
        </p:nvPicPr>
        <p:blipFill>
          <a:blip r:embed="rId3"/>
          <a:stretch/>
        </p:blipFill>
        <p:spPr>
          <a:xfrm>
            <a:off x="2535480" y="1794600"/>
            <a:ext cx="6927120" cy="4894560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72E80-E3B1-0E61-A4A0-4CABF4D63137}"/>
              </a:ext>
            </a:extLst>
          </p:cNvPr>
          <p:cNvCxnSpPr/>
          <p:nvPr/>
        </p:nvCxnSpPr>
        <p:spPr>
          <a:xfrm>
            <a:off x="7033846" y="1794600"/>
            <a:ext cx="0" cy="4894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00120" y="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FB17C-1C31-490A-9CF4-FBB97825A0ED}"/>
              </a:ext>
            </a:extLst>
          </p:cNvPr>
          <p:cNvSpPr txBox="1"/>
          <p:nvPr/>
        </p:nvSpPr>
        <p:spPr>
          <a:xfrm>
            <a:off x="786733" y="3048104"/>
            <a:ext cx="10797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4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Assalamu'alaikum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Sobat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Selamat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Belajar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Laravel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8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205273" y="3096217"/>
            <a:ext cx="116072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4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/staff/{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}/{divisi}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divisi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 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Departemen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divisi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5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1697328" y="3114610"/>
            <a:ext cx="89022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kondisi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10348-E6ED-41E8-B65C-E2CF36FF3576}"/>
              </a:ext>
            </a:extLst>
          </p:cNvPr>
          <p:cNvSpPr txBox="1"/>
          <p:nvPr/>
        </p:nvSpPr>
        <p:spPr>
          <a:xfrm>
            <a:off x="1088407" y="2734808"/>
            <a:ext cx="1012008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</a:p>
          <a:p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resources/views/</a:t>
            </a: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kondisi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.php</a:t>
            </a:r>
            <a:endParaRPr lang="en-US" sz="24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Bedu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Hai 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Apa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?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Blade(1)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1548038" y="2915046"/>
            <a:ext cx="89022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8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&amp; Blade(2)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10348-E6ED-41E8-B65C-E2CF36FF3576}"/>
              </a:ext>
            </a:extLst>
          </p:cNvPr>
          <p:cNvSpPr txBox="1"/>
          <p:nvPr/>
        </p:nvSpPr>
        <p:spPr>
          <a:xfrm>
            <a:off x="939118" y="1615134"/>
            <a:ext cx="10120088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{{--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resources/views/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nilai.blade.php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--}}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Budi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{{--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struktur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kendali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--}}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Lulus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Gagal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endif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dinyatakan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0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View, Blade &amp; Array(1)</a:t>
            </a:r>
            <a:endParaRPr lang="id-ID" sz="40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1548038" y="2915046"/>
            <a:ext cx="89022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daftarnilai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448C27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448C27"/>
                </a:solidFill>
                <a:latin typeface="Consolas" panose="020B0609020204030204" pitchFamily="49" charset="0"/>
              </a:rPr>
              <a:t>daftar_nilai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5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1232</Words>
  <Application>Microsoft Office PowerPoint</Application>
  <PresentationFormat>Custom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Wingdings 3</vt:lpstr>
      <vt:lpstr>Times New Roman</vt:lpstr>
      <vt:lpstr>Trebuchet MS</vt:lpstr>
      <vt:lpstr>Consolas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96</cp:revision>
  <dcterms:modified xsi:type="dcterms:W3CDTF">2023-02-16T20:46:43Z</dcterms:modified>
</cp:coreProperties>
</file>