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485" r:id="rId3"/>
    <p:sldId id="532" r:id="rId4"/>
    <p:sldId id="493" r:id="rId5"/>
    <p:sldId id="533" r:id="rId6"/>
    <p:sldId id="495" r:id="rId7"/>
    <p:sldId id="534" r:id="rId8"/>
    <p:sldId id="504" r:id="rId9"/>
    <p:sldId id="494" r:id="rId10"/>
    <p:sldId id="492" r:id="rId11"/>
    <p:sldId id="488" r:id="rId12"/>
    <p:sldId id="491" r:id="rId13"/>
    <p:sldId id="368" r:id="rId14"/>
  </p:sldIdLst>
  <p:sldSz cx="11998325" cy="7559675"/>
  <p:notesSz cx="7559675" cy="10691813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5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57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 to excel pada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aplikasi, ikuti langkah-langkah sebagai berikut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Hidupkan service apache/web server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CMD, lalu masuk ke folder aplikasi web Laravel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CMD ketikkan perintah: </a:t>
            </a:r>
            <a:r>
              <a:rPr lang="id-ID" sz="13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artisan serve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salah satu web browser kesukaan Anda, misal: Google Chrome atau Firefox.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alamat web/url akan terlihat request http://localhost:</a:t>
            </a:r>
            <a:r>
              <a:rPr lang="id-ID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8000/</a:t>
            </a:r>
            <a:r>
              <a:rPr lang="en-US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id-ID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unduh</a:t>
            </a:r>
            <a:r>
              <a:rPr lang="en-US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 pegawai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excel.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Selamat Anda sudah berhasil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 to excel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aplikasi framework Laravel Anda.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834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November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 202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to excel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maatwebsite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/excel.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-Langkah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terminal/CMD.</a:t>
            </a: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 ke folder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Laravel di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Root web server Anda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ketikkan perintah: composer 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maatwebsite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/excel.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dieksekusi perintah tersebut maka secara otomatis akan </a:t>
            </a:r>
            <a:r>
              <a:rPr lang="id-ID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maatwebsite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/excel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melalui internet.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5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to excel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maatwebsite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/excel.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-Langkah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terminal/CMD.</a:t>
            </a: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 ke folder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Laravel di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Root web server Anda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ketikkan perintah: composer 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maatwebsite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/excel.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dieksekusi perintah tersebut maka secara otomatis akan </a:t>
            </a:r>
            <a:r>
              <a:rPr lang="id-ID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maatwebsite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/excel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melalui internet.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0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excel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maatwebsite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/excel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composer,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config/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app.php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dan alias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Maatwebsite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\Excel\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ExcelServiceProvider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::class</a:t>
            </a:r>
            <a:endParaRPr lang="id-ID" sz="13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aliases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alias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: 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‘Excel’ =&gt; 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Maatwebsite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\Excel\Facade\Excel::class</a:t>
            </a:r>
            <a:endParaRPr lang="id-ID" sz="13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4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4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koleksi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diexport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 excel,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jalankan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CMD:</a:t>
            </a:r>
          </a:p>
          <a:p>
            <a:pPr defTabSz="961034">
              <a:lnSpc>
                <a:spcPct val="150000"/>
              </a:lnSpc>
              <a:defRPr/>
            </a:pPr>
            <a:endParaRPr lang="en-US" dirty="0">
              <a:solidFill>
                <a:schemeClr val="tx1"/>
              </a:solidFill>
            </a:endParaRPr>
          </a:p>
          <a:p>
            <a:pPr defTabSz="961034">
              <a:lnSpc>
                <a:spcPct val="150000"/>
              </a:lnSpc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php artisan make:export PegawaiExport --model=Pegawai</a:t>
            </a:r>
            <a:endParaRPr lang="en-US" sz="12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61034">
              <a:lnSpc>
                <a:spcPct val="150000"/>
              </a:lnSpc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61034">
              <a:lnSpc>
                <a:spcPct val="150000"/>
              </a:lnSpc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class PegawaiExport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koleksi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diexport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excel.</a:t>
            </a:r>
          </a:p>
          <a:p>
            <a:pPr defTabSz="961034"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71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koleksi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diexport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 excel,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jalankan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CMD:</a:t>
            </a:r>
          </a:p>
          <a:p>
            <a:pPr defTabSz="961034">
              <a:lnSpc>
                <a:spcPct val="150000"/>
              </a:lnSpc>
              <a:defRPr/>
            </a:pPr>
            <a:endParaRPr lang="en-US" dirty="0">
              <a:solidFill>
                <a:schemeClr val="tx1"/>
              </a:solidFill>
            </a:endParaRPr>
          </a:p>
          <a:p>
            <a:pPr defTabSz="961034">
              <a:lnSpc>
                <a:spcPct val="150000"/>
              </a:lnSpc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php artisan make:export PegawaiExport --model=Pegawai</a:t>
            </a:r>
            <a:endParaRPr lang="en-US" sz="12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61034">
              <a:lnSpc>
                <a:spcPct val="150000"/>
              </a:lnSpc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61034">
              <a:lnSpc>
                <a:spcPct val="150000"/>
              </a:lnSpc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class PegawaiExport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koleksi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diexport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excel.</a:t>
            </a:r>
          </a:p>
          <a:p>
            <a:pPr defTabSz="961034"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42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61034">
              <a:lnSpc>
                <a:spcPct val="150000"/>
              </a:lnSpc>
              <a:defRPr/>
            </a:pPr>
            <a:endParaRPr lang="en-US" dirty="0">
              <a:solidFill>
                <a:schemeClr val="tx1"/>
              </a:solidFill>
            </a:endParaRPr>
          </a:p>
          <a:p>
            <a:pPr defTabSz="961034"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6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5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57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44438" y="4003828"/>
            <a:ext cx="7109759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7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5805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2129659"/>
            <a:ext cx="8460106" cy="2861014"/>
          </a:xfrm>
        </p:spPr>
        <p:txBody>
          <a:bodyPr anchor="b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9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6986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05" y="671971"/>
            <a:ext cx="8451776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accent1"/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15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79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1103" y="671971"/>
            <a:ext cx="1284017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575" y="671971"/>
            <a:ext cx="6947997" cy="57887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08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98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08998" y="654077"/>
            <a:ext cx="11180329" cy="8417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08998" y="1693854"/>
            <a:ext cx="11180329" cy="502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599938" lvl="0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1199876" lvl="1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799814" lvl="2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2399751" lvl="3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999689" lvl="4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3599627" lvl="5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4199565" lvl="6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4799503" lvl="7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5399441" lvl="8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1117159" y="6853777"/>
            <a:ext cx="719978" cy="578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782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798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516DB-95A3-42EB-B7D0-981CA89F4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99791" y="806366"/>
            <a:ext cx="8398828" cy="3830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44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5234-B47E-463D-BC3C-C500248D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0B030-9895-41A5-AB41-34D7EE8D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273F-D276-4762-88AC-872DC714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1592-F8D2-45DA-B708-2180B25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4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11" y="2382084"/>
            <a:ext cx="4119133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011" y="3017306"/>
            <a:ext cx="4119133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7552" y="2382084"/>
            <a:ext cx="4119128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7553" y="3017306"/>
            <a:ext cx="4119127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9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61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1651933"/>
            <a:ext cx="3793297" cy="1409272"/>
          </a:xfrm>
        </p:spPr>
        <p:txBody>
          <a:bodyPr anchor="b">
            <a:normAutofit/>
          </a:bodyPr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39" y="567609"/>
            <a:ext cx="4441842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4" y="3061205"/>
            <a:ext cx="3793297" cy="2848876"/>
          </a:xfrm>
        </p:spPr>
        <p:txBody>
          <a:bodyPr>
            <a:normAutofit/>
          </a:bodyPr>
          <a:lstStyle>
            <a:lvl1pPr marL="0" indent="0">
              <a:buNone/>
              <a:defRPr sz="1378"/>
            </a:lvl1pPr>
            <a:lvl2pPr marL="449796" indent="0">
              <a:buNone/>
              <a:defRPr sz="1378"/>
            </a:lvl2pPr>
            <a:lvl3pPr marL="899591" indent="0">
              <a:buNone/>
              <a:defRPr sz="1181"/>
            </a:lvl3pPr>
            <a:lvl4pPr marL="1349387" indent="0">
              <a:buNone/>
              <a:defRPr sz="984"/>
            </a:lvl4pPr>
            <a:lvl5pPr marL="1799182" indent="0">
              <a:buNone/>
              <a:defRPr sz="984"/>
            </a:lvl5pPr>
            <a:lvl6pPr marL="2248978" indent="0">
              <a:buNone/>
              <a:defRPr sz="984"/>
            </a:lvl6pPr>
            <a:lvl7pPr marL="2698773" indent="0">
              <a:buNone/>
              <a:defRPr sz="984"/>
            </a:lvl7pPr>
            <a:lvl8pPr marL="3148569" indent="0">
              <a:buNone/>
              <a:defRPr sz="984"/>
            </a:lvl8pPr>
            <a:lvl9pPr marL="3598365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58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5291772"/>
            <a:ext cx="8460105" cy="624724"/>
          </a:xfrm>
        </p:spPr>
        <p:txBody>
          <a:bodyPr anchor="b">
            <a:normAutofit/>
          </a:bodyPr>
          <a:lstStyle>
            <a:lvl1pPr algn="l">
              <a:defRPr sz="236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574" y="671971"/>
            <a:ext cx="8460106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/>
            </a:lvl1pPr>
            <a:lvl2pPr marL="449931" indent="0">
              <a:buNone/>
              <a:defRPr sz="1575"/>
            </a:lvl2pPr>
            <a:lvl3pPr marL="899861" indent="0">
              <a:buNone/>
              <a:defRPr sz="1575"/>
            </a:lvl3pPr>
            <a:lvl4pPr marL="1349792" indent="0">
              <a:buNone/>
              <a:defRPr sz="1575"/>
            </a:lvl4pPr>
            <a:lvl5pPr marL="1799722" indent="0">
              <a:buNone/>
              <a:defRPr sz="1575"/>
            </a:lvl5pPr>
            <a:lvl6pPr marL="2249653" indent="0">
              <a:buNone/>
              <a:defRPr sz="1575"/>
            </a:lvl6pPr>
            <a:lvl7pPr marL="2699583" indent="0">
              <a:buNone/>
              <a:defRPr sz="1575"/>
            </a:lvl7pPr>
            <a:lvl8pPr marL="3149514" indent="0">
              <a:buNone/>
              <a:defRPr sz="1575"/>
            </a:lvl8pPr>
            <a:lvl9pPr marL="3599444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5" y="5916496"/>
            <a:ext cx="8460105" cy="742987"/>
          </a:xfrm>
        </p:spPr>
        <p:txBody>
          <a:bodyPr>
            <a:normAutofit/>
          </a:bodyPr>
          <a:lstStyle>
            <a:lvl1pPr marL="0" indent="0">
              <a:buNone/>
              <a:defRPr sz="1181"/>
            </a:lvl1pPr>
            <a:lvl2pPr marL="449931" indent="0">
              <a:buNone/>
              <a:defRPr sz="1181"/>
            </a:lvl2pPr>
            <a:lvl3pPr marL="899861" indent="0">
              <a:buNone/>
              <a:defRPr sz="984"/>
            </a:lvl3pPr>
            <a:lvl4pPr marL="1349792" indent="0">
              <a:buNone/>
              <a:defRPr sz="886"/>
            </a:lvl4pPr>
            <a:lvl5pPr marL="1799722" indent="0">
              <a:buNone/>
              <a:defRPr sz="886"/>
            </a:lvl5pPr>
            <a:lvl6pPr marL="2249653" indent="0">
              <a:buNone/>
              <a:defRPr sz="886"/>
            </a:lvl6pPr>
            <a:lvl7pPr marL="2699583" indent="0">
              <a:buNone/>
              <a:defRPr sz="886"/>
            </a:lvl7pPr>
            <a:lvl8pPr marL="3149514" indent="0">
              <a:buNone/>
              <a:defRPr sz="886"/>
            </a:lvl8pPr>
            <a:lvl9pPr marL="3599444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5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671971"/>
            <a:ext cx="8460106" cy="3751839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45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3"/>
            <a:ext cx="11998325" cy="756900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4" y="2381650"/>
            <a:ext cx="8460106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0677" y="6659483"/>
            <a:ext cx="8974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574" y="6659483"/>
            <a:ext cx="61975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4197" y="6659483"/>
            <a:ext cx="6724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CE5DFA-254D-43C5-ABCE-3F98D046962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6" r:id="rId2"/>
    <p:sldLayoutId id="2147483693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4" r:id="rId17"/>
    <p:sldLayoutId id="2147483695" r:id="rId18"/>
    <p:sldLayoutId id="2147483696" r:id="rId19"/>
  </p:sldLayoutIdLst>
  <p:hf hdr="0" ftr="0" dt="0"/>
  <p:txStyles>
    <p:titleStyle>
      <a:lvl1pPr algn="l" defTabSz="449931" rtl="0" eaLnBrk="1" latinLnBrk="0" hangingPunct="1">
        <a:spcBef>
          <a:spcPct val="0"/>
        </a:spcBef>
        <a:buNone/>
        <a:defRPr sz="354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448" indent="-337448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137" indent="-281207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24826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7475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2468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7461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2454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7447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2440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4993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89986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4979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79972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4965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69958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4951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1B75BC"/>
                </a:solidFill>
              </a:rPr>
              <a:t>Excel Laravel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</a:t>
            </a:r>
            <a:r>
              <a:rPr lang="en-US" sz="4400" b="1" spc="-1">
                <a:solidFill>
                  <a:srgbClr val="FFFFFF"/>
                </a:solidFill>
              </a:rPr>
              <a:t>Excel(9)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ED6F07-B123-4004-8C90-148C68907F56}"/>
              </a:ext>
            </a:extLst>
          </p:cNvPr>
          <p:cNvSpPr/>
          <p:nvPr/>
        </p:nvSpPr>
        <p:spPr>
          <a:xfrm>
            <a:off x="600062" y="3112913"/>
            <a:ext cx="103473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800">
                <a:solidFill>
                  <a:srgbClr val="448C27"/>
                </a:solidFill>
                <a:latin typeface="Consolas" panose="020B0609020204030204" pitchFamily="49" charset="0"/>
              </a:rPr>
              <a:t>pegawai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-excel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	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1">
                <a:solidFill>
                  <a:srgbClr val="7A3E9D"/>
                </a:solidFill>
                <a:latin typeface="Consolas" panose="020B0609020204030204" pitchFamily="49" charset="0"/>
              </a:rPr>
              <a:t>Pegawai</a:t>
            </a:r>
            <a:r>
              <a:rPr lang="en-US" sz="2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448C27"/>
                </a:solidFill>
                <a:latin typeface="Consolas" panose="020B0609020204030204" pitchFamily="49" charset="0"/>
              </a:rPr>
              <a:t>pegawai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20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Menambahkan Link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FF5C1-F230-9267-AF2E-8CC907D4196C}"/>
              </a:ext>
            </a:extLst>
          </p:cNvPr>
          <p:cNvSpPr txBox="1"/>
          <p:nvPr/>
        </p:nvSpPr>
        <p:spPr>
          <a:xfrm>
            <a:off x="838200" y="2995007"/>
            <a:ext cx="105600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 btn-success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Export to Excel Pegawai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i="1">
                <a:solidFill>
                  <a:srgbClr val="91B3E0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{{ url('pegawai-excel') }}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bi bi-file-earmark-excel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&amp;nbsp;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89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Tampilan Extensions Export to Excel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9DE59-92E9-4F40-1B99-CE250737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78341"/>
            <a:ext cx="11998325" cy="598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9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599040" y="2040840"/>
            <a:ext cx="10738800" cy="3091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https://laravel.com/</a:t>
            </a:r>
            <a:endParaRPr lang="id-ID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https://id-laravel.com/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spc="-1" dirty="0">
                <a:solidFill>
                  <a:srgbClr val="000000"/>
                </a:solidFill>
                <a:latin typeface="Times New Roman"/>
                <a:ea typeface="DejaVu Sans"/>
              </a:rPr>
              <a:t>https://itsolutionstuff.com/</a:t>
            </a: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Laravel The PHP Framework For Web Artisan, Muhammad Azamuddin dan Hafid Mukhlasin, 2018</a:t>
            </a:r>
            <a:endParaRPr lang="id-ID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855338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Excel(</a:t>
            </a:r>
            <a:r>
              <a:rPr lang="en-US" sz="4400" b="1" spc="-1">
                <a:solidFill>
                  <a:srgbClr val="FFFFFF"/>
                </a:solidFill>
              </a:rPr>
              <a:t>1) - Laravel 9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3421C-A007-43EE-7CE1-2150A242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24" y="1898650"/>
            <a:ext cx="8677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8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</a:t>
            </a:r>
            <a:r>
              <a:rPr lang="en-US" sz="4400" b="1" spc="-1">
                <a:solidFill>
                  <a:srgbClr val="FFFFFF"/>
                </a:solidFill>
              </a:rPr>
              <a:t>Excel(2) – </a:t>
            </a:r>
          </a:p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di bawah Laravel versi 9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E3C02-29EE-194A-56BC-C08EBAAA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08" y="1990725"/>
            <a:ext cx="9445908" cy="46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5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</a:t>
            </a:r>
            <a:r>
              <a:rPr lang="en-US" sz="4400" b="1" spc="-1">
                <a:solidFill>
                  <a:srgbClr val="FFFFFF"/>
                </a:solidFill>
              </a:rPr>
              <a:t>Excel(3)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03B07-F750-481E-84A4-812A93A4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71" y="3086222"/>
            <a:ext cx="8436781" cy="32998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B46E0-3CA4-71CF-1DF8-FEB1528B5167}"/>
              </a:ext>
            </a:extLst>
          </p:cNvPr>
          <p:cNvSpPr txBox="1"/>
          <p:nvPr/>
        </p:nvSpPr>
        <p:spPr>
          <a:xfrm>
            <a:off x="600062" y="1869411"/>
            <a:ext cx="1079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Jika Anda pengguna Laravel versi 9 ke bawah, maka konfigurasi di </a:t>
            </a:r>
            <a:r>
              <a:rPr lang="en-US" sz="2800" b="1"/>
              <a:t>config/app.php</a:t>
            </a:r>
          </a:p>
        </p:txBody>
      </p:sp>
    </p:spTree>
    <p:extLst>
      <p:ext uri="{BB962C8B-B14F-4D97-AF65-F5344CB8AC3E}">
        <p14:creationId xmlns:p14="http://schemas.microsoft.com/office/powerpoint/2010/main" val="112834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</a:t>
            </a:r>
            <a:r>
              <a:rPr lang="en-US" sz="4400" b="1" spc="-1">
                <a:solidFill>
                  <a:srgbClr val="FFFFFF"/>
                </a:solidFill>
              </a:rPr>
              <a:t>Excel(4)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40A6B-B954-BFDC-3ED7-D62F0CD5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21" y="3284537"/>
            <a:ext cx="1092788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81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</a:t>
            </a:r>
            <a:r>
              <a:rPr lang="en-US" sz="4400" b="1" spc="-1">
                <a:solidFill>
                  <a:srgbClr val="FFFFFF"/>
                </a:solidFill>
              </a:rPr>
              <a:t>Excel(5) – Cara1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CE30A-C8EF-516F-9530-880EEAF668D3}"/>
              </a:ext>
            </a:extLst>
          </p:cNvPr>
          <p:cNvSpPr txBox="1"/>
          <p:nvPr/>
        </p:nvSpPr>
        <p:spPr>
          <a:xfrm>
            <a:off x="495293" y="1650365"/>
            <a:ext cx="1100773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App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Maatwebsite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Concerns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FromCollection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Maatwebsite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Concerns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WithHeadings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Use DB;</a:t>
            </a:r>
            <a:b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PegawaiExport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FromCollection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WithHeadings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//return Pegawai::all();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ar_pegawai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jabatan.id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pegawai.jabatan_id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divisi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divisi.id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pegawai.divisi_id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pegawai.nip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pegawai.nama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pegawai.gender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                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jabatan.nama AS posisi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divisi.nama AS bagian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pegawai.tmp_lahir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pegawai.tgl_lahir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pegawai.alamat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ar_pegawai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9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</a:t>
            </a:r>
            <a:r>
              <a:rPr lang="en-US" sz="4400" b="1" spc="-1">
                <a:solidFill>
                  <a:srgbClr val="FFFFFF"/>
                </a:solidFill>
              </a:rPr>
              <a:t>Excel(6) – Cara2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CE30A-C8EF-516F-9530-880EEAF668D3}"/>
              </a:ext>
            </a:extLst>
          </p:cNvPr>
          <p:cNvSpPr txBox="1"/>
          <p:nvPr/>
        </p:nvSpPr>
        <p:spPr>
          <a:xfrm>
            <a:off x="495293" y="1650365"/>
            <a:ext cx="1100773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App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Maatwebsite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Concerns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FromCollection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Maatwebsite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Concerns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WithHeadings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Use DB;</a:t>
            </a:r>
            <a:b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PegawaiExport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FromCollection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WithHeadings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//return Pegawai::all();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ar_pegawai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jabatan.id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pegawai.jabatan_id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divisi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divisi.id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pegawai.divisi_id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pegawai.nip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pegawai.nama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pegawai.gender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                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jabatan.nama AS posisi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divisi.nama AS bagian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pegawai.tmp_lahir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pegawai.tgl_lahir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pegawai.alamat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ar_pegawai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41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</a:t>
            </a:r>
            <a:r>
              <a:rPr lang="en-US" sz="4400" b="1" spc="-1">
                <a:solidFill>
                  <a:srgbClr val="FFFFFF"/>
                </a:solidFill>
              </a:rPr>
              <a:t>Excel(7)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140C1-6DA9-7AA7-6D82-7321499E8B7C}"/>
              </a:ext>
            </a:extLst>
          </p:cNvPr>
          <p:cNvSpPr txBox="1"/>
          <p:nvPr/>
        </p:nvSpPr>
        <p:spPr>
          <a:xfrm>
            <a:off x="600062" y="3128630"/>
            <a:ext cx="10798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headings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NIP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Jenis Kelamin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Divisi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Tempat lahir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Tanggal Lahir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Alamat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8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</a:t>
            </a:r>
            <a:r>
              <a:rPr lang="en-US" sz="4400" b="1" spc="-1">
                <a:solidFill>
                  <a:srgbClr val="FFFFFF"/>
                </a:solidFill>
              </a:rPr>
              <a:t>Excel(8)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BFA241-13FE-41C1-B903-6BA31C29CE47}"/>
              </a:ext>
            </a:extLst>
          </p:cNvPr>
          <p:cNvSpPr/>
          <p:nvPr/>
        </p:nvSpPr>
        <p:spPr>
          <a:xfrm>
            <a:off x="600063" y="1656180"/>
            <a:ext cx="11112966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&lt;?php</a:t>
            </a:r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sz="2400" b="1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Http</a:t>
            </a:r>
            <a:r>
              <a:rPr lang="en-US" sz="2400" b="1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Controllers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Illuminate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Http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App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</a:rPr>
              <a:t>Models\Pegawai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App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Exports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</a:rPr>
              <a:t>PegawaiExport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Maatwebsite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Excel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Facades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Excel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</a:rPr>
              <a:t>PegawaiController</a:t>
            </a:r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>
                <a:solidFill>
                  <a:srgbClr val="4B69C6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pegawaiExcel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PegawaiExport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data_pegawai.xlsx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4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1371</Words>
  <Application>Microsoft Office PowerPoint</Application>
  <PresentationFormat>Custom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Wingdings 3</vt:lpstr>
      <vt:lpstr>Courier New</vt:lpstr>
      <vt:lpstr>Times New Roman</vt:lpstr>
      <vt:lpstr>Trebuchet MS</vt:lpstr>
      <vt:lpstr>Wingdings</vt:lpstr>
      <vt:lpstr>Consolas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111</cp:revision>
  <dcterms:modified xsi:type="dcterms:W3CDTF">2023-06-08T01:13:48Z</dcterms:modified>
</cp:coreProperties>
</file>