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8"/>
  </p:notesMasterIdLst>
  <p:sldIdLst>
    <p:sldId id="256" r:id="rId2"/>
    <p:sldId id="484" r:id="rId3"/>
    <p:sldId id="501" r:id="rId4"/>
    <p:sldId id="502" r:id="rId5"/>
    <p:sldId id="506" r:id="rId6"/>
    <p:sldId id="505" r:id="rId7"/>
    <p:sldId id="500" r:id="rId8"/>
    <p:sldId id="532" r:id="rId9"/>
    <p:sldId id="519" r:id="rId10"/>
    <p:sldId id="520" r:id="rId11"/>
    <p:sldId id="503" r:id="rId12"/>
    <p:sldId id="507" r:id="rId13"/>
    <p:sldId id="515" r:id="rId14"/>
    <p:sldId id="513" r:id="rId15"/>
    <p:sldId id="511" r:id="rId16"/>
    <p:sldId id="522" r:id="rId17"/>
    <p:sldId id="525" r:id="rId18"/>
    <p:sldId id="517" r:id="rId19"/>
    <p:sldId id="518" r:id="rId20"/>
    <p:sldId id="509" r:id="rId21"/>
    <p:sldId id="514" r:id="rId22"/>
    <p:sldId id="516" r:id="rId23"/>
    <p:sldId id="512" r:id="rId24"/>
    <p:sldId id="523" r:id="rId25"/>
    <p:sldId id="524" r:id="rId26"/>
    <p:sldId id="368" r:id="rId27"/>
  </p:sldIdLst>
  <p:sldSz cx="11998325" cy="7559675"/>
  <p:notesSz cx="7559675" cy="10691813"/>
  <p:embeddedFontLs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Trebuchet MS" panose="020B0603020202020204" pitchFamily="34" charset="0"/>
      <p:regular r:id="rId33"/>
      <p:bold r:id="rId34"/>
      <p:italic r:id="rId35"/>
      <p:boldItalic r:id="rId36"/>
    </p:embeddedFont>
    <p:embeddedFont>
      <p:font typeface="Wingdings 3" panose="05040102010807070707" pitchFamily="18" charset="2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99" autoAdjust="0"/>
  </p:normalViewPr>
  <p:slideViewPr>
    <p:cSldViewPr snapToGrid="0">
      <p:cViewPr varScale="1">
        <p:scale>
          <a:sx n="46" d="100"/>
          <a:sy n="46" d="100"/>
        </p:scale>
        <p:origin x="14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17200" y="1009440"/>
            <a:ext cx="5943600" cy="373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009650"/>
            <a:ext cx="5934075" cy="373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961034">
              <a:lnSpc>
                <a:spcPct val="150000"/>
              </a:lnSpc>
              <a:defRPr/>
            </a:pP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dibuatkan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degenerate pula vies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otentikasi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 di folder resources/views/auth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file-file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0194" indent="-180194" defTabSz="9610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login.blade.php</a:t>
            </a:r>
            <a:endParaRPr lang="en-US" sz="1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 defTabSz="9610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register.blade.php</a:t>
            </a:r>
            <a:endParaRPr lang="en-US" sz="1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 defTabSz="9610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Verify.blade.php</a:t>
            </a:r>
            <a:endParaRPr lang="en-US" sz="1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 defTabSz="9610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1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61034">
              <a:lnSpc>
                <a:spcPct val="150000"/>
              </a:lnSpc>
              <a:defRPr/>
            </a:pP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degenerate pula folder passwords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file:</a:t>
            </a:r>
          </a:p>
          <a:p>
            <a:pPr marL="180194" indent="-180194" defTabSz="9610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confirm.blade.php</a:t>
            </a:r>
            <a:endParaRPr lang="en-US" sz="1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 defTabSz="9610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email.blade.php</a:t>
            </a:r>
            <a:endParaRPr lang="en-US" sz="1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 defTabSz="9610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reset.blade.php</a:t>
            </a:r>
            <a:endParaRPr lang="en-US" sz="1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088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otentikasi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pada Laravel,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memigrasi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otentikasi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-Langkah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defTabSz="961034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id-ID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Buka terminal/CMD.</a:t>
            </a:r>
          </a:p>
          <a:p>
            <a:pPr marL="160425" indent="-160046" defTabSz="961034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id-ID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Masuk ke folder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Laravel di</a:t>
            </a:r>
            <a:r>
              <a:rPr lang="id-ID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Document Root web server Anda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60425" indent="-160046" defTabSz="961034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ketikkan perintah: 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artisan migrate. </a:t>
            </a:r>
          </a:p>
          <a:p>
            <a:pPr marL="160425" indent="-160046" defTabSz="961034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id-ID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 dieksekusi perintah tersebut maka secara otomatis akan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dimigrasi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tabel-tabel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id-ID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otentikasi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</a:t>
            </a:r>
            <a:r>
              <a:rPr lang="id-ID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04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961034">
              <a:lnSpc>
                <a:spcPct val="150000"/>
              </a:lnSpc>
              <a:defRPr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 proses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migrasi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sekarang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lihatlah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Anda,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penambahan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tabel-tabel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defTabSz="961034">
              <a:lnSpc>
                <a:spcPct val="150000"/>
              </a:lnSpc>
              <a:defRPr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 defTabSz="9610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failed_jobs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80194" indent="-180194" defTabSz="9610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migrations.</a:t>
            </a:r>
          </a:p>
          <a:p>
            <a:pPr marL="180194" indent="-180194" defTabSz="9610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password_resets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80194" indent="-180194" defTabSz="9610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users.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899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memodifikasi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field-field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keperluan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otorisasi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yang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Isactive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menandakan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aktif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foto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upload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foto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user.</a:t>
            </a:r>
          </a:p>
        </p:txBody>
      </p:sp>
    </p:spTree>
    <p:extLst>
      <p:ext uri="{BB962C8B-B14F-4D97-AF65-F5344CB8AC3E}">
        <p14:creationId xmlns:p14="http://schemas.microsoft.com/office/powerpoint/2010/main" val="1947767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 defTabSz="961034">
              <a:lnSpc>
                <a:spcPct val="150000"/>
              </a:lnSpc>
              <a:defRPr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mengarahkan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(landing page)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login, Anda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mengubahkan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file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LoginController.php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folder app/Http/Controllers/Auth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tampak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300" b="1" dirty="0">
                <a:latin typeface="Consolas" panose="020B0609020204030204" pitchFamily="49" charset="0"/>
              </a:rPr>
              <a:t>protected $</a:t>
            </a:r>
            <a:r>
              <a:rPr lang="en-US" sz="1300" b="1" dirty="0" err="1">
                <a:latin typeface="Consolas" panose="020B0609020204030204" pitchFamily="49" charset="0"/>
              </a:rPr>
              <a:t>redirectTo</a:t>
            </a:r>
            <a:r>
              <a:rPr lang="en-US" sz="1300" b="1" dirty="0">
                <a:latin typeface="Consolas" panose="020B0609020204030204" pitchFamily="49" charset="0"/>
              </a:rPr>
              <a:t> </a:t>
            </a:r>
            <a:r>
              <a:rPr lang="en-US" sz="1300" b="1">
                <a:latin typeface="Consolas" panose="020B0609020204030204" pitchFamily="49" charset="0"/>
              </a:rPr>
              <a:t>= ’/dashboard’;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landing page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diarahkan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index.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blade.php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folder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views/dashboard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139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961034">
              <a:lnSpc>
                <a:spcPct val="150000"/>
              </a:lnSpc>
              <a:defRPr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otentikasi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username dan password,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isactive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yes pada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Laravel,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menambahkan fungsi credentials seperti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tampak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defTabSz="961034">
              <a:lnSpc>
                <a:spcPct val="150000"/>
              </a:lnSpc>
              <a:defRPr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protected function credentials(Request $request)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credentials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request.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return </a:t>
            </a:r>
            <a:r>
              <a:rPr lang="en-US" sz="1300" b="1" dirty="0" err="1">
                <a:latin typeface="Consolas" panose="020B0609020204030204" pitchFamily="49" charset="0"/>
              </a:rPr>
              <a:t>array_merge</a:t>
            </a:r>
            <a:r>
              <a:rPr lang="en-US" sz="1300" b="1" dirty="0">
                <a:latin typeface="Consolas" panose="020B0609020204030204" pitchFamily="49" charset="0"/>
              </a:rPr>
              <a:t>(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gabungan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$request-&gt;only($this-&gt;username(), 'password’)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memverifikasi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dan password.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['</a:t>
            </a:r>
            <a:r>
              <a:rPr lang="en-US" sz="1300" b="1" dirty="0" err="1">
                <a:latin typeface="Consolas" panose="020B0609020204030204" pitchFamily="49" charset="0"/>
              </a:rPr>
              <a:t>isactive</a:t>
            </a:r>
            <a:r>
              <a:rPr lang="en-US" sz="1300" b="1" dirty="0">
                <a:latin typeface="Consolas" panose="020B0609020204030204" pitchFamily="49" charset="0"/>
              </a:rPr>
              <a:t>' =&gt; 'yes’]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tambahannya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aktif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pPr defTabSz="961034">
              <a:defRPr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26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mencoba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login pada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aplikasi, ikuti langkah-langkah sebagai berikut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id-ID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Hidupkan service apache/web server Anda.</a:t>
            </a: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Buka CMD, lalu masuk ke folder aplikasi web Laravel Anda.</a:t>
            </a: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CMD ketikkan perintah: </a:t>
            </a:r>
            <a:r>
              <a:rPr lang="id-ID" sz="1300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artisan serve</a:t>
            </a:r>
            <a:endParaRPr lang="id-ID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Buka salah satu web browser kesukaan Anda, misal: Google Chrome atau Firefox.</a:t>
            </a: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Panggil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alamat web/url akan terlihat request http://localhost:8000/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form login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 dan password user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terdaftar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login.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671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 defTabSz="961034">
              <a:lnSpc>
                <a:spcPct val="150000"/>
              </a:lnSpc>
              <a:defRPr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Ketika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defTabSz="961034">
              <a:lnSpc>
                <a:spcPct val="150000"/>
              </a:lnSpc>
              <a:defRPr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perhatikan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topbar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yang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 dan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dropdown menu:</a:t>
            </a:r>
          </a:p>
          <a:p>
            <a:pPr algn="just" defTabSz="961034">
              <a:lnSpc>
                <a:spcPct val="150000"/>
              </a:lnSpc>
              <a:defRPr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 algn="just" defTabSz="9610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user</a:t>
            </a:r>
          </a:p>
          <a:p>
            <a:pPr marL="180194" indent="-180194" algn="just" defTabSz="9610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Kelola user</a:t>
            </a:r>
          </a:p>
          <a:p>
            <a:pPr marL="180194" indent="-180194" algn="just" defTabSz="9610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logout</a:t>
            </a:r>
          </a:p>
          <a:p>
            <a:pPr algn="just" defTabSz="961034">
              <a:lnSpc>
                <a:spcPct val="150000"/>
              </a:lnSpc>
              <a:defRPr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61034">
              <a:lnSpc>
                <a:spcPct val="150000"/>
              </a:lnSpc>
              <a:defRPr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Selamat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otentikasi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pada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Anda.</a:t>
            </a:r>
          </a:p>
        </p:txBody>
      </p:sp>
    </p:spTree>
    <p:extLst>
      <p:ext uri="{BB962C8B-B14F-4D97-AF65-F5344CB8AC3E}">
        <p14:creationId xmlns:p14="http://schemas.microsoft.com/office/powerpoint/2010/main" val="1333732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 defTabSz="961034">
              <a:lnSpc>
                <a:spcPct val="150000"/>
              </a:lnSpc>
              <a:defRPr/>
            </a:pP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Anda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otentikasi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user, Langkah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mencetak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yang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 pada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Kita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menambahkannya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misal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topbar.blade.php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tampak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defTabSz="961034">
              <a:lnSpc>
                <a:spcPct val="150000"/>
              </a:lnSpc>
              <a:defRPr/>
            </a:pPr>
            <a:endParaRPr lang="en-US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&lt;span </a:t>
            </a:r>
            <a:r>
              <a:rPr lang="en-US" sz="1300" b="1" i="1" dirty="0">
                <a:latin typeface="Consolas" panose="020B0609020204030204" pitchFamily="49" charset="0"/>
              </a:rPr>
              <a:t>class</a:t>
            </a:r>
            <a:r>
              <a:rPr lang="en-US" sz="1300" b="1" dirty="0">
                <a:latin typeface="Consolas" panose="020B0609020204030204" pitchFamily="49" charset="0"/>
              </a:rPr>
              <a:t>="mr-2 d-none d-lg-inline text-gray-600 small"&gt;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 menu.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@if(empty(Auth::user()-&gt;name)){{ ‘’ }}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usernya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@else {{ Auth::user()-&gt;name }} @endif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usernya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 defTabSz="9610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00" b="1" dirty="0">
                <a:latin typeface="Consolas" panose="020B0609020204030204" pitchFamily="49" charset="0"/>
              </a:rPr>
              <a:t>&lt;/span&gt;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 menu.</a:t>
            </a:r>
            <a:endParaRPr lang="en-US" sz="1300" b="1" dirty="0">
              <a:latin typeface="Consolas" panose="020B0609020204030204" pitchFamily="49" charset="0"/>
            </a:endParaRPr>
          </a:p>
          <a:p>
            <a:endParaRPr lang="en-US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773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mengakhir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session login, Anda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logout pada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Anda.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logout, Anda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mengarahkan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logout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routing logout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bawaan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tampak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&lt;a </a:t>
            </a:r>
            <a:r>
              <a:rPr lang="en-US" sz="1300" b="1" i="1" dirty="0">
                <a:latin typeface="Consolas" panose="020B0609020204030204" pitchFamily="49" charset="0"/>
              </a:rPr>
              <a:t>class</a:t>
            </a:r>
            <a:r>
              <a:rPr lang="en-US" sz="1300" b="1" dirty="0">
                <a:latin typeface="Consolas" panose="020B0609020204030204" pitchFamily="49" charset="0"/>
              </a:rPr>
              <a:t>="dropdown-item" </a:t>
            </a:r>
            <a:r>
              <a:rPr lang="en-US" sz="1300" b="1" i="1" dirty="0" err="1">
                <a:latin typeface="Consolas" panose="020B0609020204030204" pitchFamily="49" charset="0"/>
              </a:rPr>
              <a:t>href</a:t>
            </a:r>
            <a:r>
              <a:rPr lang="en-US" sz="1300" b="1" dirty="0">
                <a:latin typeface="Consolas" panose="020B0609020204030204" pitchFamily="49" charset="0"/>
              </a:rPr>
              <a:t>="{{ route('logout') }}“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mengarahkan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logout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routing logout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bawaan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i="1" dirty="0">
                <a:latin typeface="Consolas" panose="020B0609020204030204" pitchFamily="49" charset="0"/>
              </a:rPr>
              <a:t>onclick</a:t>
            </a:r>
            <a:r>
              <a:rPr lang="en-US" sz="1300" b="1" dirty="0">
                <a:latin typeface="Consolas" panose="020B0609020204030204" pitchFamily="49" charset="0"/>
              </a:rPr>
              <a:t>="</a:t>
            </a:r>
            <a:r>
              <a:rPr lang="en-US" sz="1300" b="1" dirty="0" err="1">
                <a:latin typeface="Consolas" panose="020B0609020204030204" pitchFamily="49" charset="0"/>
              </a:rPr>
              <a:t>event.preventDefault</a:t>
            </a:r>
            <a:r>
              <a:rPr lang="en-US" sz="1300" b="1" dirty="0">
                <a:latin typeface="Consolas" panose="020B0609020204030204" pitchFamily="49" charset="0"/>
              </a:rPr>
              <a:t>(); </a:t>
            </a:r>
            <a:r>
              <a:rPr lang="en-US" sz="1300" b="1" dirty="0" err="1">
                <a:latin typeface="Consolas" panose="020B0609020204030204" pitchFamily="49" charset="0"/>
              </a:rPr>
              <a:t>document.getElementById</a:t>
            </a:r>
            <a:r>
              <a:rPr lang="en-US" sz="1300" b="1" dirty="0">
                <a:latin typeface="Consolas" panose="020B0609020204030204" pitchFamily="49" charset="0"/>
              </a:rPr>
              <a:t>('logout-form').submit();"&gt;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handler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Ketika form di submit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logout-form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{{ __('Logout') }}</a:t>
            </a: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&lt;/a&gt;</a:t>
            </a: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&lt;form </a:t>
            </a:r>
            <a:r>
              <a:rPr lang="en-US" sz="1300" b="1" i="1" dirty="0">
                <a:latin typeface="Consolas" panose="020B0609020204030204" pitchFamily="49" charset="0"/>
              </a:rPr>
              <a:t>id</a:t>
            </a:r>
            <a:r>
              <a:rPr lang="en-US" sz="1300" b="1" dirty="0">
                <a:latin typeface="Consolas" panose="020B0609020204030204" pitchFamily="49" charset="0"/>
              </a:rPr>
              <a:t>="logout-form" </a:t>
            </a:r>
            <a:r>
              <a:rPr lang="en-US" sz="1300" b="1" i="1" dirty="0">
                <a:latin typeface="Consolas" panose="020B0609020204030204" pitchFamily="49" charset="0"/>
              </a:rPr>
              <a:t>action</a:t>
            </a:r>
            <a:r>
              <a:rPr lang="en-US" sz="1300" b="1" dirty="0">
                <a:latin typeface="Consolas" panose="020B0609020204030204" pitchFamily="49" charset="0"/>
              </a:rPr>
              <a:t>="{{ route('logout') }}" </a:t>
            </a:r>
            <a:r>
              <a:rPr lang="en-US" sz="1300" b="1" i="1" dirty="0">
                <a:latin typeface="Consolas" panose="020B0609020204030204" pitchFamily="49" charset="0"/>
              </a:rPr>
              <a:t>method</a:t>
            </a:r>
            <a:r>
              <a:rPr lang="en-US" sz="1300" b="1" dirty="0">
                <a:latin typeface="Consolas" panose="020B0609020204030204" pitchFamily="49" charset="0"/>
              </a:rPr>
              <a:t>="POST" </a:t>
            </a:r>
            <a:r>
              <a:rPr lang="en-US" sz="1300" b="1" i="1" dirty="0">
                <a:latin typeface="Consolas" panose="020B0609020204030204" pitchFamily="49" charset="0"/>
              </a:rPr>
              <a:t>style</a:t>
            </a:r>
            <a:r>
              <a:rPr lang="en-US" sz="1300" b="1" dirty="0">
                <a:latin typeface="Consolas" panose="020B0609020204030204" pitchFamily="49" charset="0"/>
              </a:rPr>
              <a:t>="display: none;"&gt; @</a:t>
            </a:r>
            <a:r>
              <a:rPr lang="en-US" sz="1300" b="1" dirty="0" err="1">
                <a:latin typeface="Consolas" panose="020B0609020204030204" pitchFamily="49" charset="0"/>
              </a:rPr>
              <a:t>csrf</a:t>
            </a:r>
            <a:r>
              <a:rPr lang="en-US" sz="1300" b="1" dirty="0">
                <a:latin typeface="Consolas" panose="020B0609020204030204" pitchFamily="49" charset="0"/>
              </a:rPr>
              <a:t> &lt;/form&gt;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form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ditambahkan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logout-form dan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@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csrf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56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80194" indent="-1801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diidentifikasi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otentikasi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kredensial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apapun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80194" indent="-1801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kredential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sandi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nantinya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dicocokkan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80194" indent="-1801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Sebagian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terbiasa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sandi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seharusnya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diketahui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80194" indent="-1801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sandi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otentikasi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80194" indent="-1801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otentikasi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otentikasi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otentikasi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multifaktor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9487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 defTabSz="961034">
              <a:lnSpc>
                <a:spcPct val="150000"/>
              </a:lnSpc>
              <a:defRPr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otentikasi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routing di routes/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web.php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bertujuang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membatasi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defTabSz="961034">
              <a:lnSpc>
                <a:spcPct val="150000"/>
              </a:lnSpc>
              <a:defRPr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Route::get(‘</a:t>
            </a:r>
            <a:r>
              <a:rPr lang="en-US" sz="1300" b="1" dirty="0" err="1">
                <a:latin typeface="Consolas" panose="020B0609020204030204" pitchFamily="49" charset="0"/>
              </a:rPr>
              <a:t>buku</a:t>
            </a:r>
            <a:r>
              <a:rPr lang="en-US" sz="1300" b="1" dirty="0">
                <a:latin typeface="Consolas" panose="020B0609020204030204" pitchFamily="49" charset="0"/>
              </a:rPr>
              <a:t>','</a:t>
            </a:r>
            <a:r>
              <a:rPr lang="en-US" sz="1300" b="1" dirty="0" err="1">
                <a:latin typeface="Consolas" panose="020B0609020204030204" pitchFamily="49" charset="0"/>
              </a:rPr>
              <a:t>BukuController</a:t>
            </a:r>
            <a:r>
              <a:rPr lang="en-US" sz="1300" b="1" dirty="0">
                <a:latin typeface="Consolas" panose="020B0609020204030204" pitchFamily="49" charset="0"/>
              </a:rPr>
              <a:t>’)-&gt;middleware(‘auth’);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terlebih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dahulu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80194" indent="-1801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Jika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perhatikan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routing yang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middleware(‘auth’),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mengaksesnya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terlebih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dahulu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710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 defTabSz="961034">
              <a:lnSpc>
                <a:spcPct val="150000"/>
              </a:lnSpc>
              <a:defRPr/>
            </a:pP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Anda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otentikasi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user, Langkah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registrasi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yang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Laravel/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Yang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ubah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landing page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registrasi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Registerusers.php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folder vendor/Laravel/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/auth-backend. </a:t>
            </a:r>
          </a:p>
          <a:p>
            <a:pPr algn="just" defTabSz="961034">
              <a:lnSpc>
                <a:spcPct val="150000"/>
              </a:lnSpc>
              <a:defRPr/>
            </a:pPr>
            <a:endParaRPr lang="en-US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61034">
              <a:lnSpc>
                <a:spcPct val="150000"/>
              </a:lnSpc>
              <a:defRPr/>
            </a:pP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file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redirect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Anda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inginkan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 defTabSz="961034">
              <a:lnSpc>
                <a:spcPct val="150000"/>
              </a:lnSpc>
              <a:defRPr/>
            </a:pPr>
            <a:endParaRPr lang="en-US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61034">
              <a:lnSpc>
                <a:spcPct val="150000"/>
              </a:lnSpc>
              <a:defRPr/>
            </a:pPr>
            <a:r>
              <a:rPr lang="en-US" sz="1300" b="1" dirty="0">
                <a:latin typeface="Consolas" panose="020B0609020204030204" pitchFamily="49" charset="0"/>
              </a:rPr>
              <a:t>protected $</a:t>
            </a:r>
            <a:r>
              <a:rPr lang="en-US" sz="1300" b="1" dirty="0" err="1">
                <a:latin typeface="Consolas" panose="020B0609020204030204" pitchFamily="49" charset="0"/>
              </a:rPr>
              <a:t>redirectTo</a:t>
            </a:r>
            <a:r>
              <a:rPr lang="en-US" sz="1300" b="1" dirty="0">
                <a:latin typeface="Consolas" panose="020B0609020204030204" pitchFamily="49" charset="0"/>
              </a:rPr>
              <a:t> = '/</a:t>
            </a:r>
            <a:r>
              <a:rPr lang="en-US" sz="1300" b="1" dirty="0" err="1">
                <a:latin typeface="Consolas" panose="020B0609020204030204" pitchFamily="49" charset="0"/>
              </a:rPr>
              <a:t>afterregister</a:t>
            </a:r>
            <a:r>
              <a:rPr lang="en-US" sz="1300" b="1" dirty="0">
                <a:latin typeface="Consolas" panose="020B0609020204030204" pitchFamily="49" charset="0"/>
              </a:rPr>
              <a:t>’;</a:t>
            </a:r>
          </a:p>
          <a:p>
            <a:pPr algn="just" defTabSz="961034">
              <a:lnSpc>
                <a:spcPct val="150000"/>
              </a:lnSpc>
              <a:defRPr/>
            </a:pPr>
            <a:endParaRPr lang="en-US" sz="13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defTabSz="961034">
              <a:lnSpc>
                <a:spcPct val="150000"/>
              </a:lnSpc>
              <a:defRPr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views/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afterRegister.blade.php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088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misal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afterRegister.blade.php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@extends('layouts.index2’)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web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menginduk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layouts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index2.blade.php</a:t>
            </a: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@section('content’)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 class="container"&gt; </a:t>
            </a: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 class="jumbotron"&gt;</a:t>
            </a: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{{-- content--}}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endsection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285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 defTabSz="961034">
              <a:lnSpc>
                <a:spcPct val="150000"/>
              </a:lnSpc>
              <a:defRPr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Ketika user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default Laravel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menjadikannya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 user.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mengubahnya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persetujuan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mengubahnya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file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Registerusers.php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folder vendor/Laravel/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/auth-backend. Agar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 user, Anda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menonaktifkan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mengkomen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baris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 defTabSz="961034">
              <a:lnSpc>
                <a:spcPct val="150000"/>
              </a:lnSpc>
              <a:defRPr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61034">
              <a:lnSpc>
                <a:spcPct val="150000"/>
              </a:lnSpc>
              <a:defRPr/>
            </a:pPr>
            <a:r>
              <a:rPr lang="en-US" sz="1300" b="1" i="1" dirty="0">
                <a:latin typeface="Consolas" panose="020B0609020204030204" pitchFamily="49" charset="0"/>
              </a:rPr>
              <a:t>//$this-&gt;guard()-&gt;login($user);</a:t>
            </a:r>
            <a:endParaRPr lang="en-US" sz="1300" b="1" dirty="0">
              <a:latin typeface="Consolas" panose="020B0609020204030204" pitchFamily="49" charset="0"/>
            </a:endParaRPr>
          </a:p>
          <a:p>
            <a:pPr algn="just" defTabSz="961034">
              <a:lnSpc>
                <a:spcPct val="150000"/>
              </a:lnSpc>
              <a:defRPr/>
            </a:pPr>
            <a:endParaRPr lang="en-US" sz="1300" b="1" dirty="0">
              <a:latin typeface="Consolas" panose="020B0609020204030204" pitchFamily="49" charset="0"/>
            </a:endParaRPr>
          </a:p>
          <a:p>
            <a:pPr algn="just" defTabSz="961034">
              <a:lnSpc>
                <a:spcPct val="150000"/>
              </a:lnSpc>
              <a:defRPr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menonaktifkan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baris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yang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 user,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menunggu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approval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admin.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255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mencoba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user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aplikasi, ikuti langkah-langkah sebagai berikut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id-ID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Hidupkan service apache/web server Anda.</a:t>
            </a: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Buka CMD, lalu masuk ke folder aplikasi web Laravel Anda.</a:t>
            </a: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CMD ketikkan perintah: </a:t>
            </a:r>
            <a:r>
              <a:rPr lang="id-ID" sz="1300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artisan serve</a:t>
            </a:r>
            <a:endParaRPr lang="id-ID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Buka salah satu web browser kesukaan Anda, misal: Google Chrome atau Firefox.</a:t>
            </a: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alamat web/url akan terlihat request http://localhost:8000/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form register user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data-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634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Anda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mengisi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data-data user di form register,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di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arahkan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afterRegister.blade.php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@extends('layouts.index2')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@section('content')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&lt;div </a:t>
            </a:r>
            <a:r>
              <a:rPr lang="en-US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="container"&gt;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&lt;div </a:t>
            </a:r>
            <a:r>
              <a:rPr lang="en-US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="jumbotron"&gt;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&lt;h2&gt;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Terima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Kasih 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sudah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Register&lt;/h2&gt;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&lt;p&gt;Mohon 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tunggu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approval 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Administrator Kami&lt;/p&gt;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endsection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300" dirty="0"/>
            </a:br>
            <a:endParaRPr lang="en-US" sz="1300" dirty="0"/>
          </a:p>
          <a:p>
            <a:pPr algn="just">
              <a:lnSpc>
                <a:spcPct val="150000"/>
              </a:lnSpc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4931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02423" indent="-202044"/>
            <a:r>
              <a:rPr lang="id-ID" sz="1300" spc="-1" dirty="0">
                <a:solidFill>
                  <a:srgbClr val="000000"/>
                </a:solidFill>
                <a:latin typeface="Times New Roman"/>
              </a:rPr>
              <a:t>Referensi web diakses terakhir melalui websitenya 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pada </a:t>
            </a:r>
            <a:r>
              <a:rPr lang="en-US" sz="1300" spc="-1">
                <a:solidFill>
                  <a:srgbClr val="000000"/>
                </a:solidFill>
                <a:latin typeface="Times New Roman"/>
              </a:rPr>
              <a:t>November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 202</a:t>
            </a:r>
            <a:r>
              <a:rPr lang="en-US" sz="1300" spc="-1">
                <a:solidFill>
                  <a:srgbClr val="000000"/>
                </a:solidFill>
                <a:latin typeface="Times New Roman"/>
              </a:rPr>
              <a:t>2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.</a:t>
            </a: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364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961034">
              <a:lnSpc>
                <a:spcPct val="150000"/>
              </a:lnSpc>
              <a:defRPr/>
            </a:pP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otentikasi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</a:t>
            </a:r>
            <a:r>
              <a:rPr lang="en-US" sz="13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Laravel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extension Laravel/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Kita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installasi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vendor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composer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-Langkah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defTabSz="961034">
              <a:lnSpc>
                <a:spcPct val="150000"/>
              </a:lnSpc>
              <a:defRPr/>
            </a:pPr>
            <a:endParaRPr lang="en-US" sz="1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defTabSz="961034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id-ID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Buka terminal/CMD.</a:t>
            </a:r>
          </a:p>
          <a:p>
            <a:pPr marL="160425" indent="-160046" defTabSz="961034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id-ID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Masuk ke folder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Laravel di</a:t>
            </a:r>
            <a:r>
              <a:rPr lang="id-ID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Document Root web server Anda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60425" indent="-160046" defTabSz="961034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ketikkan perintah: composer 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1300" spc="-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defTabSz="961034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id-ID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 dieksekusi perintah tersebut maka secara otomatis akan mendownload 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vendor Laravel/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id-ID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melalui internet.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539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961034">
              <a:lnSpc>
                <a:spcPct val="150000"/>
              </a:lnSpc>
              <a:defRPr/>
            </a:pP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installasi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vendor Laravel/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vendor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langkah-langkah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defTabSz="961034">
              <a:lnSpc>
                <a:spcPct val="150000"/>
              </a:lnSpc>
              <a:defRPr/>
            </a:pPr>
            <a:endParaRPr lang="en-US" sz="1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defTabSz="961034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id-ID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Buka terminal/CMD.</a:t>
            </a:r>
          </a:p>
          <a:p>
            <a:pPr marL="160425" indent="-160046" defTabSz="961034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id-ID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Masuk ke folder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Laravel di</a:t>
            </a:r>
            <a:r>
              <a:rPr lang="id-ID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Document Root web server Anda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60425" indent="-160046" defTabSz="961034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ketikkan perintah: 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artisan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--help.</a:t>
            </a:r>
            <a:endParaRPr lang="id-ID" sz="1300" spc="-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defTabSz="961034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id-ID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 dieksekusi perintah tersebut maka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perintah-perintah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vendor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60425" indent="-160046" defTabSz="961034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Perhatikan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–auth yang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installasi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otentikasi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pada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1300" spc="-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147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961034">
              <a:lnSpc>
                <a:spcPct val="150000"/>
              </a:lnSpc>
              <a:defRPr/>
            </a:pP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Langkah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selanjutkan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installasi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otentikasi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pada Laravel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Langkah-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d-ID" sz="1300" spc="-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defTabSz="961034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id-ID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Buka terminal/CMD.</a:t>
            </a:r>
          </a:p>
          <a:p>
            <a:pPr marL="160425" indent="-160046" defTabSz="961034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id-ID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Masuk ke folder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Laravel di</a:t>
            </a:r>
            <a:r>
              <a:rPr lang="id-ID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Document Root web server Anda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60425" indent="-160046" defTabSz="961034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ketikkan perintah: 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artisan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bootstrap --auth.</a:t>
            </a:r>
          </a:p>
          <a:p>
            <a:pPr marL="160425" indent="-160046" defTabSz="961034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intefacesnya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bootstrap,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react.</a:t>
            </a:r>
            <a:endParaRPr lang="id-ID" sz="1300" spc="-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defTabSz="961034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id-ID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 dieksekusi perintah tersebut maka secara otomatis akan mendownload 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</a:t>
            </a:r>
            <a:r>
              <a:rPr lang="en-US" sz="13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otentikasi</a:t>
            </a:r>
            <a:r>
              <a:rPr lang="en-US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id-ID" sz="13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melalui internet.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193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35013" y="1077913"/>
            <a:ext cx="6335712" cy="3992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41676" y="5442047"/>
            <a:ext cx="6215424" cy="479086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27016" indent="-227016" algn="just">
              <a:lnSpc>
                <a:spcPct val="150000"/>
              </a:lnSpc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menginstall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otentikasi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user, pada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Laravel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dibutuhkan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node.js.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menginstall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Node.js pada MS Windows,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mendownload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7016" indent="-227016" algn="just">
              <a:lnSpc>
                <a:spcPct val="150000"/>
              </a:lnSpc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Node.js pada situs web </a:t>
            </a:r>
            <a:r>
              <a:rPr lang="en-US" sz="13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https://nodejs.org/en/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227016" indent="-227016" algn="just">
              <a:lnSpc>
                <a:spcPct val="150000"/>
              </a:lnSpc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menginstall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Node.js pada Linux Ubuntu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langkah-langkahnya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3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 apt update</a:t>
            </a:r>
          </a:p>
          <a:p>
            <a:pPr>
              <a:lnSpc>
                <a:spcPct val="150000"/>
              </a:lnSpc>
            </a:pPr>
            <a:r>
              <a:rPr lang="en-US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3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 apt install </a:t>
            </a:r>
            <a:r>
              <a:rPr lang="en-US" sz="13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endParaRPr lang="en-US" sz="13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manager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juga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3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 apt install </a:t>
            </a:r>
            <a:r>
              <a:rPr lang="en-US" sz="13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endParaRPr lang="en-US" sz="13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menginstall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memeriksa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defTabSz="961034">
              <a:lnSpc>
                <a:spcPct val="150000"/>
              </a:lnSpc>
            </a:pPr>
            <a:r>
              <a:rPr lang="en-US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3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en-US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 -v</a:t>
            </a:r>
          </a:p>
          <a:p>
            <a:pPr defTabSz="961034">
              <a:lnSpc>
                <a:spcPct val="150000"/>
              </a:lnSpc>
            </a:pPr>
            <a:r>
              <a:rPr lang="en-US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3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 -v</a:t>
            </a:r>
          </a:p>
          <a:p>
            <a:pPr marL="227016" indent="-227016" algn="just">
              <a:lnSpc>
                <a:spcPct val="150000"/>
              </a:lnSpc>
            </a:pPr>
            <a:endParaRPr lang="id-ID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469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perintah: 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artisan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bootstrap --auth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menginstall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otentikasi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node.js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-Langkah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defTabSz="961034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Buka terminal/CMD.</a:t>
            </a:r>
          </a:p>
          <a:p>
            <a:pPr marL="160425" indent="-160046" defTabSz="961034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Masuk ke folder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Laravel di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 Root web server Anda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60425" indent="-160046" defTabSz="961034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ketikkan perintah: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&amp;&amp;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dev. </a:t>
            </a:r>
          </a:p>
          <a:p>
            <a:pPr marL="160425" indent="-160046" defTabSz="961034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dieksekusi perintah tersebut maka secara otomatis akan mendownload 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dan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dijalankan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otentikasi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melalui internet.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583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lalu jalankan 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id-ID" sz="1300" spc="-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spc="-1">
                <a:latin typeface="Times New Roman" panose="02020603050405020304" pitchFamily="18" charset="0"/>
                <a:cs typeface="Times New Roman" panose="02020603050405020304" pitchFamily="18" charset="0"/>
              </a:rPr>
              <a:t>npm run build, untuk membuat assets login Laravel-ui pada folder public</a:t>
            </a:r>
            <a:endParaRPr lang="id-ID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743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961034">
              <a:lnSpc>
                <a:spcPct val="150000"/>
              </a:lnSpc>
              <a:defRPr/>
            </a:pP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installasi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vendor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dibuatkan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otentikasi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 di folder app/Controllers/Auth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file-file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defTabSz="961034">
              <a:lnSpc>
                <a:spcPct val="150000"/>
              </a:lnSpc>
              <a:defRPr/>
            </a:pPr>
            <a:endParaRPr lang="en-US" sz="1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 defTabSz="9610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ConfirmPasswordController.php</a:t>
            </a:r>
            <a:endParaRPr lang="en-US" sz="1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 defTabSz="9610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ForgotPasswordController.php</a:t>
            </a:r>
            <a:endParaRPr lang="en-US" sz="1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 defTabSz="9610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LoginController.php</a:t>
            </a:r>
            <a:endParaRPr lang="en-US" sz="1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 defTabSz="9610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RegisterController.php</a:t>
            </a:r>
            <a:endParaRPr lang="en-US" sz="1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 defTabSz="9610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ResetPasswordController.php</a:t>
            </a:r>
            <a:endParaRPr lang="en-US" sz="1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 defTabSz="9610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VerificationController.php</a:t>
            </a:r>
            <a:endParaRPr lang="en-US" sz="1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85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257193-2205-4B30-B559-E07C09436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2" y="6721475"/>
            <a:ext cx="2527300" cy="838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867F2F-6375-469F-9B2F-C4F560497541}"/>
              </a:ext>
            </a:extLst>
          </p:cNvPr>
          <p:cNvSpPr/>
          <p:nvPr userDrawn="1"/>
        </p:nvSpPr>
        <p:spPr>
          <a:xfrm>
            <a:off x="0" y="-1"/>
            <a:ext cx="11998325" cy="16362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1575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40" y="671971"/>
            <a:ext cx="7965555" cy="3331857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44438" y="4003828"/>
            <a:ext cx="7109759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57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31" indent="0">
              <a:buFontTx/>
              <a:buNone/>
              <a:defRPr/>
            </a:lvl2pPr>
            <a:lvl3pPr marL="899861" indent="0">
              <a:buFontTx/>
              <a:buNone/>
              <a:defRPr/>
            </a:lvl3pPr>
            <a:lvl4pPr marL="1349792" indent="0">
              <a:buFontTx/>
              <a:buNone/>
              <a:defRPr/>
            </a:lvl4pPr>
            <a:lvl5pPr marL="179972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27788"/>
            <a:ext cx="8460106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3262" y="871246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51742" y="3181894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78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85805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5" y="2129659"/>
            <a:ext cx="8460106" cy="2861014"/>
          </a:xfrm>
        </p:spPr>
        <p:txBody>
          <a:bodyPr anchor="b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90673"/>
            <a:ext cx="8460106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898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40" y="671971"/>
            <a:ext cx="7965555" cy="3331857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6573" y="4423810"/>
            <a:ext cx="8460107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6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FontTx/>
              <a:buNone/>
              <a:defRPr/>
            </a:lvl2pPr>
            <a:lvl3pPr marL="899861" indent="0">
              <a:buFontTx/>
              <a:buNone/>
              <a:defRPr/>
            </a:lvl3pPr>
            <a:lvl4pPr marL="1349792" indent="0">
              <a:buFontTx/>
              <a:buNone/>
              <a:defRPr/>
            </a:lvl4pPr>
            <a:lvl5pPr marL="179972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90673"/>
            <a:ext cx="8460106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3262" y="871246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51742" y="3181894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69865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905" y="671971"/>
            <a:ext cx="8451776" cy="3331857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6573" y="4423810"/>
            <a:ext cx="8460107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62">
                <a:solidFill>
                  <a:schemeClr val="accent1"/>
                </a:solidFill>
              </a:defRPr>
            </a:lvl1pPr>
            <a:lvl2pPr marL="449931" indent="0">
              <a:buFontTx/>
              <a:buNone/>
              <a:defRPr/>
            </a:lvl2pPr>
            <a:lvl3pPr marL="899861" indent="0">
              <a:buFontTx/>
              <a:buNone/>
              <a:defRPr/>
            </a:lvl3pPr>
            <a:lvl4pPr marL="1349792" indent="0">
              <a:buFontTx/>
              <a:buNone/>
              <a:defRPr/>
            </a:lvl4pPr>
            <a:lvl5pPr marL="179972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90673"/>
            <a:ext cx="8460106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6157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6795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1103" y="671971"/>
            <a:ext cx="1284017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575" y="671971"/>
            <a:ext cx="6947997" cy="57887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0087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8989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08998" y="654077"/>
            <a:ext cx="11180329" cy="84172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408998" y="1693854"/>
            <a:ext cx="11180329" cy="5021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599938" lvl="0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1199876" lvl="1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799814" lvl="2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2399751" lvl="3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999689" lvl="4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3599627" lvl="5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4199565" lvl="6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4799503" lvl="7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5399441" lvl="8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11117159" y="6853777"/>
            <a:ext cx="719978" cy="5784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3782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798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516DB-95A3-42EB-B7D0-981CA89F48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499791" y="806366"/>
            <a:ext cx="8398828" cy="3830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2440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5234-B47E-463D-BC3C-C500248D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0B030-9895-41A5-AB41-34D7EE8D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C273F-D276-4762-88AC-872DC714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C1592-F8D2-45DA-B708-2180B25C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57193-2205-4B30-B559-E07C09436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2" y="6721475"/>
            <a:ext cx="2527300" cy="838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867F2F-6375-469F-9B2F-C4F560497541}"/>
              </a:ext>
            </a:extLst>
          </p:cNvPr>
          <p:cNvSpPr/>
          <p:nvPr userDrawn="1"/>
        </p:nvSpPr>
        <p:spPr>
          <a:xfrm>
            <a:off x="0" y="-1"/>
            <a:ext cx="11998325" cy="16362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0424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011" y="2382084"/>
            <a:ext cx="4119133" cy="635222"/>
          </a:xfrm>
        </p:spPr>
        <p:txBody>
          <a:bodyPr anchor="b">
            <a:noAutofit/>
          </a:bodyPr>
          <a:lstStyle>
            <a:lvl1pPr marL="0" indent="0">
              <a:buNone/>
              <a:defRPr sz="2362" b="0"/>
            </a:lvl1pPr>
            <a:lvl2pPr marL="449931" indent="0">
              <a:buNone/>
              <a:defRPr sz="1968" b="1"/>
            </a:lvl2pPr>
            <a:lvl3pPr marL="899861" indent="0">
              <a:buNone/>
              <a:defRPr sz="1771" b="1"/>
            </a:lvl3pPr>
            <a:lvl4pPr marL="1349792" indent="0">
              <a:buNone/>
              <a:defRPr sz="1575" b="1"/>
            </a:lvl4pPr>
            <a:lvl5pPr marL="1799722" indent="0">
              <a:buNone/>
              <a:defRPr sz="1575" b="1"/>
            </a:lvl5pPr>
            <a:lvl6pPr marL="2249653" indent="0">
              <a:buNone/>
              <a:defRPr sz="1575" b="1"/>
            </a:lvl6pPr>
            <a:lvl7pPr marL="2699583" indent="0">
              <a:buNone/>
              <a:defRPr sz="1575" b="1"/>
            </a:lvl7pPr>
            <a:lvl8pPr marL="3149514" indent="0">
              <a:buNone/>
              <a:defRPr sz="1575" b="1"/>
            </a:lvl8pPr>
            <a:lvl9pPr marL="3599444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5011" y="3017306"/>
            <a:ext cx="4119133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7552" y="2382084"/>
            <a:ext cx="4119128" cy="635222"/>
          </a:xfrm>
        </p:spPr>
        <p:txBody>
          <a:bodyPr anchor="b">
            <a:noAutofit/>
          </a:bodyPr>
          <a:lstStyle>
            <a:lvl1pPr marL="0" indent="0">
              <a:buNone/>
              <a:defRPr sz="2362" b="0"/>
            </a:lvl1pPr>
            <a:lvl2pPr marL="449931" indent="0">
              <a:buNone/>
              <a:defRPr sz="1968" b="1"/>
            </a:lvl2pPr>
            <a:lvl3pPr marL="899861" indent="0">
              <a:buNone/>
              <a:defRPr sz="1771" b="1"/>
            </a:lvl3pPr>
            <a:lvl4pPr marL="1349792" indent="0">
              <a:buNone/>
              <a:defRPr sz="1575" b="1"/>
            </a:lvl4pPr>
            <a:lvl5pPr marL="1799722" indent="0">
              <a:buNone/>
              <a:defRPr sz="1575" b="1"/>
            </a:lvl5pPr>
            <a:lvl6pPr marL="2249653" indent="0">
              <a:buNone/>
              <a:defRPr sz="1575" b="1"/>
            </a:lvl6pPr>
            <a:lvl7pPr marL="2699583" indent="0">
              <a:buNone/>
              <a:defRPr sz="1575" b="1"/>
            </a:lvl7pPr>
            <a:lvl8pPr marL="3149514" indent="0">
              <a:buNone/>
              <a:defRPr sz="1575" b="1"/>
            </a:lvl8pPr>
            <a:lvl9pPr marL="3599444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07553" y="3017306"/>
            <a:ext cx="4119127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09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4" y="671971"/>
            <a:ext cx="8460106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0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8619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4" y="1651933"/>
            <a:ext cx="3793297" cy="1409272"/>
          </a:xfrm>
        </p:spPr>
        <p:txBody>
          <a:bodyPr anchor="b">
            <a:normAutofit/>
          </a:bodyPr>
          <a:lstStyle>
            <a:lvl1pPr>
              <a:defRPr sz="1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839" y="567609"/>
            <a:ext cx="4441842" cy="609187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574" y="3061205"/>
            <a:ext cx="3793297" cy="2848876"/>
          </a:xfrm>
        </p:spPr>
        <p:txBody>
          <a:bodyPr>
            <a:normAutofit/>
          </a:bodyPr>
          <a:lstStyle>
            <a:lvl1pPr marL="0" indent="0">
              <a:buNone/>
              <a:defRPr sz="1378"/>
            </a:lvl1pPr>
            <a:lvl2pPr marL="449796" indent="0">
              <a:buNone/>
              <a:defRPr sz="1378"/>
            </a:lvl2pPr>
            <a:lvl3pPr marL="899591" indent="0">
              <a:buNone/>
              <a:defRPr sz="1181"/>
            </a:lvl3pPr>
            <a:lvl4pPr marL="1349387" indent="0">
              <a:buNone/>
              <a:defRPr sz="984"/>
            </a:lvl4pPr>
            <a:lvl5pPr marL="1799182" indent="0">
              <a:buNone/>
              <a:defRPr sz="984"/>
            </a:lvl5pPr>
            <a:lvl6pPr marL="2248978" indent="0">
              <a:buNone/>
              <a:defRPr sz="984"/>
            </a:lvl6pPr>
            <a:lvl7pPr marL="2698773" indent="0">
              <a:buNone/>
              <a:defRPr sz="984"/>
            </a:lvl7pPr>
            <a:lvl8pPr marL="3148569" indent="0">
              <a:buNone/>
              <a:defRPr sz="984"/>
            </a:lvl8pPr>
            <a:lvl9pPr marL="3598365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758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5" y="5291772"/>
            <a:ext cx="8460105" cy="624724"/>
          </a:xfrm>
        </p:spPr>
        <p:txBody>
          <a:bodyPr anchor="b">
            <a:normAutofit/>
          </a:bodyPr>
          <a:lstStyle>
            <a:lvl1pPr algn="l">
              <a:defRPr sz="236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6574" y="671971"/>
            <a:ext cx="8460106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/>
            </a:lvl1pPr>
            <a:lvl2pPr marL="449931" indent="0">
              <a:buNone/>
              <a:defRPr sz="1575"/>
            </a:lvl2pPr>
            <a:lvl3pPr marL="899861" indent="0">
              <a:buNone/>
              <a:defRPr sz="1575"/>
            </a:lvl3pPr>
            <a:lvl4pPr marL="1349792" indent="0">
              <a:buNone/>
              <a:defRPr sz="1575"/>
            </a:lvl4pPr>
            <a:lvl5pPr marL="1799722" indent="0">
              <a:buNone/>
              <a:defRPr sz="1575"/>
            </a:lvl5pPr>
            <a:lvl6pPr marL="2249653" indent="0">
              <a:buNone/>
              <a:defRPr sz="1575"/>
            </a:lvl6pPr>
            <a:lvl7pPr marL="2699583" indent="0">
              <a:buNone/>
              <a:defRPr sz="1575"/>
            </a:lvl7pPr>
            <a:lvl8pPr marL="3149514" indent="0">
              <a:buNone/>
              <a:defRPr sz="1575"/>
            </a:lvl8pPr>
            <a:lvl9pPr marL="3599444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575" y="5916496"/>
            <a:ext cx="8460105" cy="742987"/>
          </a:xfrm>
        </p:spPr>
        <p:txBody>
          <a:bodyPr>
            <a:normAutofit/>
          </a:bodyPr>
          <a:lstStyle>
            <a:lvl1pPr marL="0" indent="0">
              <a:buNone/>
              <a:defRPr sz="1181"/>
            </a:lvl1pPr>
            <a:lvl2pPr marL="449931" indent="0">
              <a:buNone/>
              <a:defRPr sz="1181"/>
            </a:lvl2pPr>
            <a:lvl3pPr marL="899861" indent="0">
              <a:buNone/>
              <a:defRPr sz="984"/>
            </a:lvl3pPr>
            <a:lvl4pPr marL="1349792" indent="0">
              <a:buNone/>
              <a:defRPr sz="886"/>
            </a:lvl4pPr>
            <a:lvl5pPr marL="1799722" indent="0">
              <a:buNone/>
              <a:defRPr sz="886"/>
            </a:lvl5pPr>
            <a:lvl6pPr marL="2249653" indent="0">
              <a:buNone/>
              <a:defRPr sz="886"/>
            </a:lvl6pPr>
            <a:lvl7pPr marL="2699583" indent="0">
              <a:buNone/>
              <a:defRPr sz="886"/>
            </a:lvl7pPr>
            <a:lvl8pPr marL="3149514" indent="0">
              <a:buNone/>
              <a:defRPr sz="886"/>
            </a:lvl8pPr>
            <a:lvl9pPr marL="3599444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8855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5" y="671971"/>
            <a:ext cx="8460106" cy="3751839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27788"/>
            <a:ext cx="8460106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945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9333"/>
            <a:ext cx="11998325" cy="7569008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574" y="671971"/>
            <a:ext cx="8460106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4" y="2381650"/>
            <a:ext cx="8460106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90677" y="6659483"/>
            <a:ext cx="89745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574" y="6659483"/>
            <a:ext cx="619757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4197" y="6659483"/>
            <a:ext cx="6724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CE5DFA-254D-43C5-ABCE-3F98D046962F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2" y="6721475"/>
            <a:ext cx="25273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2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76" r:id="rId2"/>
    <p:sldLayoutId id="2147483693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4" r:id="rId17"/>
    <p:sldLayoutId id="2147483695" r:id="rId18"/>
    <p:sldLayoutId id="2147483696" r:id="rId19"/>
  </p:sldLayoutIdLst>
  <p:hf hdr="0" ftr="0" dt="0"/>
  <p:txStyles>
    <p:titleStyle>
      <a:lvl1pPr algn="l" defTabSz="449931" rtl="0" eaLnBrk="1" latinLnBrk="0" hangingPunct="1">
        <a:spcBef>
          <a:spcPct val="0"/>
        </a:spcBef>
        <a:buNone/>
        <a:defRPr sz="3543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37448" indent="-337448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7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137" indent="-281207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24826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7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74757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24687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474618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24548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374479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24409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49931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2pPr>
      <a:lvl3pPr marL="899861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3pPr>
      <a:lvl4pPr marL="1349792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4pPr>
      <a:lvl5pPr marL="1799722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5pPr>
      <a:lvl6pPr marL="2249653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6pPr>
      <a:lvl7pPr marL="2699583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7pPr>
      <a:lvl8pPr marL="3149514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8pPr>
      <a:lvl9pPr marL="3599444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1463051" y="-211292"/>
            <a:ext cx="10948800" cy="4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 err="1">
                <a:solidFill>
                  <a:srgbClr val="1B75BC"/>
                </a:solidFill>
              </a:rPr>
              <a:t>Otentikasi</a:t>
            </a:r>
            <a:r>
              <a:rPr lang="en-US" sz="5600" b="1" dirty="0">
                <a:solidFill>
                  <a:srgbClr val="1B75BC"/>
                </a:solidFill>
              </a:rPr>
              <a:t> Laravel</a:t>
            </a:r>
            <a:endParaRPr sz="5600" b="1" dirty="0">
              <a:solidFill>
                <a:srgbClr val="1B75BC"/>
              </a:solidFill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Proses </a:t>
            </a:r>
            <a:r>
              <a:rPr lang="en-US" sz="4400" b="1" spc="-1" dirty="0" err="1">
                <a:solidFill>
                  <a:srgbClr val="FFFFFF"/>
                </a:solidFill>
              </a:rPr>
              <a:t>Otentikasi</a:t>
            </a:r>
            <a:r>
              <a:rPr lang="en-US" sz="4400" b="1" spc="-1" dirty="0">
                <a:solidFill>
                  <a:srgbClr val="FFFFFF"/>
                </a:solidFill>
              </a:rPr>
              <a:t> User(6)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C92323-B41B-427F-8041-987EDB554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343" y="1999342"/>
            <a:ext cx="3556566" cy="420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87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 err="1">
                <a:solidFill>
                  <a:srgbClr val="FFFFFF"/>
                </a:solidFill>
              </a:rPr>
              <a:t>Migrasi</a:t>
            </a:r>
            <a:r>
              <a:rPr lang="en-US" sz="4400" b="1" spc="-1" dirty="0">
                <a:solidFill>
                  <a:srgbClr val="FFFFFF"/>
                </a:solidFill>
              </a:rPr>
              <a:t> Database(1)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478E4-18E7-BDE4-9653-808D14E67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62" y="2741961"/>
            <a:ext cx="107442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8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 err="1">
                <a:solidFill>
                  <a:srgbClr val="FFFFFF"/>
                </a:solidFill>
              </a:rPr>
              <a:t>Migrasi</a:t>
            </a:r>
            <a:r>
              <a:rPr lang="en-US" sz="4400" b="1" spc="-1" dirty="0">
                <a:solidFill>
                  <a:srgbClr val="FFFFFF"/>
                </a:solidFill>
              </a:rPr>
              <a:t> Database(2)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76E11-5E27-205D-81F4-630749178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819" y="2151293"/>
            <a:ext cx="2602686" cy="463278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7615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267AB8-8081-4156-9180-630DB4BDD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888" y="1923142"/>
            <a:ext cx="4746548" cy="46953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B2FF28-70DA-4744-8F19-5334A726D9CE}"/>
              </a:ext>
            </a:extLst>
          </p:cNvPr>
          <p:cNvSpPr/>
          <p:nvPr/>
        </p:nvSpPr>
        <p:spPr>
          <a:xfrm>
            <a:off x="341962" y="438310"/>
            <a:ext cx="55154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4400" b="1" spc="-1" dirty="0" err="1">
                <a:solidFill>
                  <a:srgbClr val="FFFFFF"/>
                </a:solidFill>
              </a:rPr>
              <a:t>Migrasi</a:t>
            </a:r>
            <a:r>
              <a:rPr lang="en-US" sz="4400" b="1" spc="-1" dirty="0">
                <a:solidFill>
                  <a:srgbClr val="FFFFFF"/>
                </a:solidFill>
              </a:rPr>
              <a:t> Database(3)</a:t>
            </a:r>
            <a:endParaRPr lang="id-ID" sz="4400" spc="-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80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742608-3E8E-4CA8-843F-50C1769DD086}"/>
              </a:ext>
            </a:extLst>
          </p:cNvPr>
          <p:cNvSpPr/>
          <p:nvPr/>
        </p:nvSpPr>
        <p:spPr>
          <a:xfrm>
            <a:off x="290693" y="2244175"/>
            <a:ext cx="114169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AuthenticatesUsers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800" i="1" dirty="0">
                <a:solidFill>
                  <a:srgbClr val="448C27"/>
                </a:solidFill>
                <a:latin typeface="Consolas" panose="020B0609020204030204" pitchFamily="49" charset="0"/>
              </a:rPr>
              <a:t>/**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i="1" dirty="0">
                <a:solidFill>
                  <a:srgbClr val="448C27"/>
                </a:solidFill>
                <a:latin typeface="Consolas" panose="020B0609020204030204" pitchFamily="49" charset="0"/>
              </a:rPr>
              <a:t>     * Where to redirect users after login.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i="1" dirty="0">
                <a:solidFill>
                  <a:srgbClr val="448C27"/>
                </a:solidFill>
                <a:latin typeface="Consolas" panose="020B0609020204030204" pitchFamily="49" charset="0"/>
              </a:rPr>
              <a:t>     *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i="1" dirty="0">
                <a:solidFill>
                  <a:srgbClr val="448C27"/>
                </a:solidFill>
                <a:latin typeface="Consolas" panose="020B0609020204030204" pitchFamily="49" charset="0"/>
              </a:rPr>
              <a:t>     * </a:t>
            </a:r>
            <a:r>
              <a:rPr lang="en-US" sz="2800" i="1" dirty="0">
                <a:solidFill>
                  <a:srgbClr val="4B69C6"/>
                </a:solidFill>
                <a:latin typeface="Consolas" panose="020B0609020204030204" pitchFamily="49" charset="0"/>
              </a:rPr>
              <a:t>@var</a:t>
            </a:r>
            <a:r>
              <a:rPr lang="en-US" sz="2800" i="1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800" i="1" dirty="0">
                <a:solidFill>
                  <a:srgbClr val="4B69C6"/>
                </a:solidFill>
                <a:latin typeface="Consolas" panose="020B0609020204030204" pitchFamily="49" charset="0"/>
              </a:rPr>
              <a:t>string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i="1" dirty="0">
                <a:solidFill>
                  <a:srgbClr val="448C27"/>
                </a:solidFill>
                <a:latin typeface="Consolas" panose="020B0609020204030204" pitchFamily="49" charset="0"/>
              </a:rPr>
              <a:t>     */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sz="2800" i="1" dirty="0">
                <a:solidFill>
                  <a:srgbClr val="AAAAAA"/>
                </a:solidFill>
                <a:latin typeface="Consolas" panose="020B0609020204030204" pitchFamily="49" charset="0"/>
              </a:rPr>
              <a:t>//protected $</a:t>
            </a:r>
            <a:r>
              <a:rPr lang="en-US" sz="2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redirectTo</a:t>
            </a:r>
            <a:r>
              <a:rPr lang="en-US" sz="2800" i="1" dirty="0">
                <a:solidFill>
                  <a:srgbClr val="AAAAAA"/>
                </a:solidFill>
                <a:latin typeface="Consolas" panose="020B0609020204030204" pitchFamily="49" charset="0"/>
              </a:rPr>
              <a:t> = </a:t>
            </a:r>
            <a:r>
              <a:rPr lang="en-US" sz="2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RouteServiceProvider</a:t>
            </a:r>
            <a:r>
              <a:rPr lang="en-US" sz="2800" i="1" dirty="0">
                <a:solidFill>
                  <a:srgbClr val="AAAAAA"/>
                </a:solidFill>
                <a:latin typeface="Consolas" panose="020B0609020204030204" pitchFamily="49" charset="0"/>
              </a:rPr>
              <a:t>::HOME;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4B69C6"/>
                </a:solidFill>
                <a:latin typeface="Consolas" panose="020B0609020204030204" pitchFamily="49" charset="0"/>
              </a:rPr>
              <a:t>protected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rgbClr val="7A3E9D"/>
                </a:solidFill>
                <a:latin typeface="Consolas" panose="020B0609020204030204" pitchFamily="49" charset="0"/>
              </a:rPr>
              <a:t>redirectTo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8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>
                <a:solidFill>
                  <a:srgbClr val="777777"/>
                </a:solidFill>
                <a:latin typeface="Consolas" panose="020B0609020204030204" pitchFamily="49" charset="0"/>
              </a:rPr>
              <a:t>’</a:t>
            </a:r>
            <a:r>
              <a:rPr lang="en-US" sz="2800">
                <a:solidFill>
                  <a:srgbClr val="448C27"/>
                </a:solidFill>
                <a:latin typeface="Consolas" panose="020B0609020204030204" pitchFamily="49" charset="0"/>
              </a:rPr>
              <a:t>/dashboard</a:t>
            </a:r>
            <a:r>
              <a:rPr lang="en-US" sz="280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151318-8EEB-488D-B464-0E25A22E1B3B}"/>
              </a:ext>
            </a:extLst>
          </p:cNvPr>
          <p:cNvSpPr/>
          <p:nvPr/>
        </p:nvSpPr>
        <p:spPr>
          <a:xfrm>
            <a:off x="755619" y="492359"/>
            <a:ext cx="55856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Redirect After Login</a:t>
            </a:r>
            <a:endParaRPr lang="id-ID" sz="4400" spc="-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25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623CFE-0E55-4AB4-BD65-408687670C79}"/>
              </a:ext>
            </a:extLst>
          </p:cNvPr>
          <p:cNvSpPr/>
          <p:nvPr/>
        </p:nvSpPr>
        <p:spPr>
          <a:xfrm>
            <a:off x="518879" y="492359"/>
            <a:ext cx="46357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4400" b="1" spc="-1" dirty="0" err="1">
                <a:solidFill>
                  <a:srgbClr val="FFFFFF"/>
                </a:solidFill>
              </a:rPr>
              <a:t>Modifikasi</a:t>
            </a:r>
            <a:r>
              <a:rPr lang="en-US" sz="4400" b="1" spc="-1" dirty="0">
                <a:solidFill>
                  <a:srgbClr val="FFFFFF"/>
                </a:solidFill>
              </a:rPr>
              <a:t> Login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AF4AF-E162-AB81-90C1-51E94E9C33F8}"/>
              </a:ext>
            </a:extLst>
          </p:cNvPr>
          <p:cNvSpPr txBox="1"/>
          <p:nvPr/>
        </p:nvSpPr>
        <p:spPr>
          <a:xfrm>
            <a:off x="600062" y="2489630"/>
            <a:ext cx="10798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credentials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array_merge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'),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isactive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0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0F466D-36B1-4C8F-98E1-25B89A2E648E}"/>
              </a:ext>
            </a:extLst>
          </p:cNvPr>
          <p:cNvSpPr/>
          <p:nvPr/>
        </p:nvSpPr>
        <p:spPr>
          <a:xfrm>
            <a:off x="600062" y="492359"/>
            <a:ext cx="31531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View Login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64FFE-D329-5EE0-F19B-A37AB464F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135" y="2176037"/>
            <a:ext cx="8218053" cy="462620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7565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639BB3-13A0-433F-920A-06DB63336B23}"/>
              </a:ext>
            </a:extLst>
          </p:cNvPr>
          <p:cNvSpPr/>
          <p:nvPr/>
        </p:nvSpPr>
        <p:spPr>
          <a:xfrm>
            <a:off x="340500" y="492359"/>
            <a:ext cx="360246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Username(1)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6465B-E545-45A3-8239-D58529C51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734" y="2853124"/>
            <a:ext cx="3350855" cy="294551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815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Username(2)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2679CF-B37E-4888-B9D3-FDC052B45815}"/>
              </a:ext>
            </a:extLst>
          </p:cNvPr>
          <p:cNvSpPr/>
          <p:nvPr/>
        </p:nvSpPr>
        <p:spPr>
          <a:xfrm>
            <a:off x="435429" y="1656180"/>
            <a:ext cx="1096283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nav-link dropdown-toggle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 err="1">
                <a:solidFill>
                  <a:srgbClr val="8190A0"/>
                </a:solidFill>
                <a:latin typeface="Consolas" panose="020B0609020204030204" pitchFamily="49" charset="0"/>
              </a:rPr>
              <a:t>href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#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userDropdown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role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data-toggle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dropdown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aria-</a:t>
            </a:r>
            <a:r>
              <a:rPr lang="en-US" sz="2400" i="1" dirty="0" err="1">
                <a:solidFill>
                  <a:srgbClr val="8190A0"/>
                </a:solidFill>
                <a:latin typeface="Consolas" panose="020B0609020204030204" pitchFamily="49" charset="0"/>
              </a:rPr>
              <a:t>haspopup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aria-expanded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span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mr-2 d-none d-lg-inline text-gray-600 small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@if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empty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Auth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()-&gt;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{{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''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}}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@else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{{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Auth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()-&gt;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}}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@endif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span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4B69C6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-profile rounded-circle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i="1" dirty="0">
                <a:solidFill>
                  <a:srgbClr val="91B3E0"/>
                </a:solidFill>
                <a:latin typeface="Consolas" panose="020B0609020204030204" pitchFamily="49" charset="0"/>
              </a:rPr>
              <a:t>	 	</a:t>
            </a:r>
            <a:r>
              <a:rPr lang="en-US" sz="2400" i="1" dirty="0" err="1">
                <a:solidFill>
                  <a:srgbClr val="8190A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{{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asset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}}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/smile.png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766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4725B2-0660-4FCA-8F5F-519D983230A8}"/>
              </a:ext>
            </a:extLst>
          </p:cNvPr>
          <p:cNvSpPr/>
          <p:nvPr/>
        </p:nvSpPr>
        <p:spPr>
          <a:xfrm>
            <a:off x="1427376" y="2505267"/>
            <a:ext cx="95889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dropdown-item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 err="1">
                <a:solidFill>
                  <a:srgbClr val="8190A0"/>
                </a:solidFill>
                <a:latin typeface="Consolas" panose="020B0609020204030204" pitchFamily="49" charset="0"/>
              </a:rPr>
              <a:t>href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{{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route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logout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}}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onclick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event</a:t>
            </a:r>
            <a:r>
              <a:rPr lang="en-US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preventDefault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document</a:t>
            </a:r>
            <a:r>
              <a:rPr lang="en-US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getElementById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					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logout-form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submit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;"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{{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__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Logout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}}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logout-form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action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{{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route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logout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}}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i="1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style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display: none;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4B69C6"/>
                </a:solidFill>
                <a:latin typeface="Consolas" panose="020B0609020204030204" pitchFamily="49" charset="0"/>
              </a:rPr>
              <a:t>csrf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23EE49-8D3D-4AE9-9C77-77F76812FA3A}"/>
              </a:ext>
            </a:extLst>
          </p:cNvPr>
          <p:cNvSpPr/>
          <p:nvPr/>
        </p:nvSpPr>
        <p:spPr>
          <a:xfrm>
            <a:off x="353199" y="409685"/>
            <a:ext cx="20946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Logout</a:t>
            </a:r>
            <a:endParaRPr lang="id-ID" sz="4400" spc="-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224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 err="1">
                <a:solidFill>
                  <a:srgbClr val="FFFFFF"/>
                </a:solidFill>
              </a:rPr>
              <a:t>Otentikasi</a:t>
            </a:r>
            <a:r>
              <a:rPr lang="en-US" sz="4400" b="1" spc="-1" dirty="0">
                <a:solidFill>
                  <a:srgbClr val="FFFFFF"/>
                </a:solidFill>
              </a:rPr>
              <a:t> User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EDAF3F-8AF4-4510-BF8B-844E88AA9574}"/>
              </a:ext>
            </a:extLst>
          </p:cNvPr>
          <p:cNvSpPr/>
          <p:nvPr/>
        </p:nvSpPr>
        <p:spPr>
          <a:xfrm>
            <a:off x="600062" y="2764176"/>
            <a:ext cx="107981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Otentikasi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tindakan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membuktikan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sesuatu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valid.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otentikasi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kontrol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memeriksa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kredensial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cocok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kredensial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berwenang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server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otentikasi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2585230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Routing </a:t>
            </a:r>
            <a:r>
              <a:rPr lang="en-US" sz="4400" b="1" spc="-1" dirty="0" err="1">
                <a:solidFill>
                  <a:srgbClr val="FFFFFF"/>
                </a:solidFill>
              </a:rPr>
              <a:t>Otentikasi</a:t>
            </a:r>
            <a:r>
              <a:rPr lang="en-US" sz="4400" b="1" spc="-1" dirty="0">
                <a:solidFill>
                  <a:srgbClr val="FFFFFF"/>
                </a:solidFill>
              </a:rPr>
              <a:t> User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77920D-1D2A-40F0-B467-F35294D10FDB}"/>
              </a:ext>
            </a:extLst>
          </p:cNvPr>
          <p:cNvSpPr/>
          <p:nvPr/>
        </p:nvSpPr>
        <p:spPr>
          <a:xfrm>
            <a:off x="257514" y="1434921"/>
            <a:ext cx="1148329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/pengarang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PengarangController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middleware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/buku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BukuController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middleware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generate-pdf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BukuController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generatePDF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'])-&gt;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middleware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');;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bukupdf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BukuController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bukuPDF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'])-&gt;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middleware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bukuexcel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BukuController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bukuExcel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'])-&gt;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middleware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’);</a:t>
            </a:r>
          </a:p>
          <a:p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/home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Controllers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24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HomeController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'])-&gt;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966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8F2AA7-A29F-4A9B-A70A-37013DD1CF3F}"/>
              </a:ext>
            </a:extLst>
          </p:cNvPr>
          <p:cNvSpPr/>
          <p:nvPr/>
        </p:nvSpPr>
        <p:spPr>
          <a:xfrm>
            <a:off x="1024391" y="2427892"/>
            <a:ext cx="99495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RegistersUsers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400" i="1" dirty="0">
                <a:solidFill>
                  <a:srgbClr val="448C27"/>
                </a:solidFill>
                <a:latin typeface="Consolas" panose="020B0609020204030204" pitchFamily="49" charset="0"/>
              </a:rPr>
              <a:t>/**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448C27"/>
                </a:solidFill>
                <a:latin typeface="Consolas" panose="020B0609020204030204" pitchFamily="49" charset="0"/>
              </a:rPr>
              <a:t>     * Where to redirect users after registration.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448C27"/>
                </a:solidFill>
                <a:latin typeface="Consolas" panose="020B0609020204030204" pitchFamily="49" charset="0"/>
              </a:rPr>
              <a:t>     *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448C27"/>
                </a:solidFill>
                <a:latin typeface="Consolas" panose="020B0609020204030204" pitchFamily="49" charset="0"/>
              </a:rPr>
              <a:t>     * </a:t>
            </a:r>
            <a:r>
              <a:rPr lang="en-US" sz="2400" i="1" dirty="0">
                <a:solidFill>
                  <a:srgbClr val="4B69C6"/>
                </a:solidFill>
                <a:latin typeface="Consolas" panose="020B0609020204030204" pitchFamily="49" charset="0"/>
              </a:rPr>
              <a:t>@var</a:t>
            </a:r>
            <a:r>
              <a:rPr lang="en-US" sz="2400" i="1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4B69C6"/>
                </a:solidFill>
                <a:latin typeface="Consolas" panose="020B0609020204030204" pitchFamily="49" charset="0"/>
              </a:rPr>
              <a:t>string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448C27"/>
                </a:solidFill>
                <a:latin typeface="Consolas" panose="020B0609020204030204" pitchFamily="49" charset="0"/>
              </a:rPr>
              <a:t>     */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//protected $</a:t>
            </a:r>
            <a:r>
              <a:rPr lang="en-US" sz="24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redirectTo</a:t>
            </a:r>
            <a:r>
              <a:rPr lang="en-US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 = </a:t>
            </a:r>
            <a:r>
              <a:rPr lang="en-US" sz="24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RouteServiceProvider</a:t>
            </a:r>
            <a:r>
              <a:rPr lang="en-US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::HOME;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redirectTo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afterregister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42AC65-547D-4960-841E-E0E8558DAFE9}"/>
              </a:ext>
            </a:extLst>
          </p:cNvPr>
          <p:cNvSpPr/>
          <p:nvPr/>
        </p:nvSpPr>
        <p:spPr>
          <a:xfrm>
            <a:off x="411087" y="492359"/>
            <a:ext cx="45427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Register User(1)</a:t>
            </a:r>
            <a:endParaRPr lang="id-ID" sz="4400" spc="-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297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3F164C-6468-4B5F-A358-5B8D227131C7}"/>
              </a:ext>
            </a:extLst>
          </p:cNvPr>
          <p:cNvSpPr/>
          <p:nvPr/>
        </p:nvSpPr>
        <p:spPr>
          <a:xfrm>
            <a:off x="1128478" y="1903534"/>
            <a:ext cx="974136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@</a:t>
            </a:r>
            <a:r>
              <a:rPr lang="en-US" sz="2400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en-US" sz="240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777777"/>
                </a:solidFill>
                <a:latin typeface="Consolas" panose="020B0609020204030204" pitchFamily="49" charset="0"/>
              </a:rPr>
              <a:t>‘</a:t>
            </a:r>
            <a:r>
              <a:rPr lang="en-US" sz="2400">
                <a:solidFill>
                  <a:srgbClr val="448C27"/>
                </a:solidFill>
                <a:latin typeface="Consolas" panose="020B0609020204030204" pitchFamily="49" charset="0"/>
              </a:rPr>
              <a:t>landingpage.index</a:t>
            </a:r>
            <a:r>
              <a:rPr lang="en-US" sz="240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40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@section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content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container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jumbotron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h2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Terima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Kasih 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sudah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Register</a:t>
            </a: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h2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Mohon 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tunggu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approval 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dari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Administrator Kami</a:t>
            </a: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4B69C6"/>
                </a:solidFill>
                <a:latin typeface="Consolas" panose="020B0609020204030204" pitchFamily="49" charset="0"/>
              </a:rPr>
              <a:t>endsection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083163-C724-4C5D-8031-BB590D7A72FA}"/>
              </a:ext>
            </a:extLst>
          </p:cNvPr>
          <p:cNvSpPr/>
          <p:nvPr/>
        </p:nvSpPr>
        <p:spPr>
          <a:xfrm>
            <a:off x="411087" y="492359"/>
            <a:ext cx="45427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Register User(2)</a:t>
            </a:r>
            <a:endParaRPr lang="id-ID" sz="4400" spc="-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41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CF863-C700-41CA-B05B-5D769B9E2040}"/>
              </a:ext>
            </a:extLst>
          </p:cNvPr>
          <p:cNvSpPr/>
          <p:nvPr/>
        </p:nvSpPr>
        <p:spPr>
          <a:xfrm>
            <a:off x="411088" y="2071677"/>
            <a:ext cx="1119308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register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Request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request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validator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($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request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all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())-&gt;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validate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event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7A3E9D"/>
                </a:solidFill>
                <a:latin typeface="Consolas" panose="020B0609020204030204" pitchFamily="49" charset="0"/>
              </a:rPr>
              <a:t>Registered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		$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($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request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all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())));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//$this-&gt;guard()-&gt;login($user);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($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response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registered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($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request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response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request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2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wantsJson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7A3E9D"/>
                </a:solidFill>
                <a:latin typeface="Consolas" panose="020B0609020204030204" pitchFamily="49" charset="0"/>
              </a:rPr>
              <a:t>Response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('',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5D27"/>
                </a:solidFill>
                <a:latin typeface="Consolas" panose="020B0609020204030204" pitchFamily="49" charset="0"/>
              </a:rPr>
              <a:t>201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redirect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($</a:t>
            </a:r>
            <a:r>
              <a:rPr lang="en-US" sz="2400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2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redirectPath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38D9CF-34BD-44BF-B3C7-3BF8BB01D15F}"/>
              </a:ext>
            </a:extLst>
          </p:cNvPr>
          <p:cNvSpPr/>
          <p:nvPr/>
        </p:nvSpPr>
        <p:spPr>
          <a:xfrm>
            <a:off x="411087" y="492359"/>
            <a:ext cx="45427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Register User(3)</a:t>
            </a:r>
            <a:endParaRPr lang="id-ID" sz="4400" spc="-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0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200AE4-77BC-4888-838E-A2A9ACD3B3CE}"/>
              </a:ext>
            </a:extLst>
          </p:cNvPr>
          <p:cNvSpPr/>
          <p:nvPr/>
        </p:nvSpPr>
        <p:spPr>
          <a:xfrm>
            <a:off x="309656" y="406673"/>
            <a:ext cx="45427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Register User(4)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358A9-50A7-1809-E57E-520A05F48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149" y="2024101"/>
            <a:ext cx="7058025" cy="44481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4806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ED5F1A-C3A7-4CB8-B724-297EB29C7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237" y="2315709"/>
            <a:ext cx="7181850" cy="38862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E44FCC-B0FE-4FC9-B75D-B81062A42320}"/>
              </a:ext>
            </a:extLst>
          </p:cNvPr>
          <p:cNvSpPr/>
          <p:nvPr/>
        </p:nvSpPr>
        <p:spPr>
          <a:xfrm>
            <a:off x="331428" y="492359"/>
            <a:ext cx="45427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Register User(5)</a:t>
            </a:r>
            <a:endParaRPr lang="id-ID" sz="4400" spc="-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622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Referensi</a:t>
            </a:r>
            <a:endParaRPr lang="id-ID" sz="4400" b="0" strike="noStrike" spc="-1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3"/>
          <p:cNvSpPr/>
          <p:nvPr/>
        </p:nvSpPr>
        <p:spPr>
          <a:xfrm>
            <a:off x="599040" y="2040840"/>
            <a:ext cx="10738800" cy="3091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https://laravel.com/</a:t>
            </a:r>
            <a:endParaRPr lang="id-ID" sz="32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https://id-laravel.com/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spc="-1" dirty="0">
                <a:solidFill>
                  <a:srgbClr val="000000"/>
                </a:solidFill>
                <a:latin typeface="Times New Roman"/>
                <a:ea typeface="DejaVu Sans"/>
              </a:rPr>
              <a:t>https://itsolutionstuff.com/</a:t>
            </a: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Laravel The PHP Framework For Web Artisan, Muhammad Azamuddin dan Hafid Mukhlasin</a:t>
            </a:r>
            <a:r>
              <a:rPr lang="id-ID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, 2018</a:t>
            </a:r>
            <a:endParaRPr lang="id-ID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Proses </a:t>
            </a:r>
            <a:r>
              <a:rPr lang="en-US" sz="4400" b="1" spc="-1" dirty="0" err="1">
                <a:solidFill>
                  <a:srgbClr val="FFFFFF"/>
                </a:solidFill>
              </a:rPr>
              <a:t>Otentikasi</a:t>
            </a:r>
            <a:r>
              <a:rPr lang="en-US" sz="4400" b="1" spc="-1" dirty="0">
                <a:solidFill>
                  <a:srgbClr val="FFFFFF"/>
                </a:solidFill>
              </a:rPr>
              <a:t> User(1)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26D78-1FC2-CF4C-8663-3DA7DDFA9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930" y="1939538"/>
            <a:ext cx="8334463" cy="441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43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Proses </a:t>
            </a:r>
            <a:r>
              <a:rPr lang="en-US" sz="4400" b="1" spc="-1" dirty="0" err="1">
                <a:solidFill>
                  <a:srgbClr val="FFFFFF"/>
                </a:solidFill>
              </a:rPr>
              <a:t>Otentikasi</a:t>
            </a:r>
            <a:r>
              <a:rPr lang="en-US" sz="4400" b="1" spc="-1" dirty="0">
                <a:solidFill>
                  <a:srgbClr val="FFFFFF"/>
                </a:solidFill>
              </a:rPr>
              <a:t> User(2)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FD476E-2A35-437D-A11D-3FF7BD9E2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104" y="1888124"/>
            <a:ext cx="7810115" cy="480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52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Proses </a:t>
            </a:r>
            <a:r>
              <a:rPr lang="en-US" sz="4400" b="1" spc="-1" dirty="0" err="1">
                <a:solidFill>
                  <a:srgbClr val="FFFFFF"/>
                </a:solidFill>
              </a:rPr>
              <a:t>Otentikasi</a:t>
            </a:r>
            <a:r>
              <a:rPr lang="en-US" sz="4400" b="1" spc="-1" dirty="0">
                <a:solidFill>
                  <a:srgbClr val="FFFFFF"/>
                </a:solidFill>
              </a:rPr>
              <a:t> User(3)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18847-1D00-73AD-41AA-FBB45C2B9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62" y="2878610"/>
            <a:ext cx="10030155" cy="229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66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Installasi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Node.js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CD786-B846-56FE-82E0-FBF611077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615" y="1583838"/>
            <a:ext cx="8401050" cy="577215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7889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Proses </a:t>
            </a:r>
            <a:r>
              <a:rPr lang="en-US" sz="4400" b="1" spc="-1" dirty="0" err="1">
                <a:solidFill>
                  <a:srgbClr val="FFFFFF"/>
                </a:solidFill>
              </a:rPr>
              <a:t>Otentikasi</a:t>
            </a:r>
            <a:r>
              <a:rPr lang="en-US" sz="4400" b="1" spc="-1" dirty="0">
                <a:solidFill>
                  <a:srgbClr val="FFFFFF"/>
                </a:solidFill>
              </a:rPr>
              <a:t> User(4)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C96C42-AB78-444D-8317-FDE635055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687" y="2535238"/>
            <a:ext cx="8976198" cy="248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30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Proses </a:t>
            </a:r>
            <a:r>
              <a:rPr lang="en-US" sz="4400" b="1" spc="-1" dirty="0" err="1">
                <a:solidFill>
                  <a:srgbClr val="FFFFFF"/>
                </a:solidFill>
              </a:rPr>
              <a:t>Otentikasi</a:t>
            </a:r>
            <a:r>
              <a:rPr lang="en-US" sz="4400" b="1" spc="-1" dirty="0">
                <a:solidFill>
                  <a:srgbClr val="FFFFFF"/>
                </a:solidFill>
              </a:rPr>
              <a:t> </a:t>
            </a:r>
            <a:r>
              <a:rPr lang="en-US" sz="4400" b="1" spc="-1">
                <a:solidFill>
                  <a:srgbClr val="FFFFFF"/>
                </a:solidFill>
              </a:rPr>
              <a:t>User(5)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08325-1888-CFE6-C7B2-706A1B09E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690" y="2481407"/>
            <a:ext cx="6400944" cy="38212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4376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Proses </a:t>
            </a:r>
            <a:r>
              <a:rPr lang="en-US" sz="4400" b="1" spc="-1" dirty="0" err="1">
                <a:solidFill>
                  <a:srgbClr val="FFFFFF"/>
                </a:solidFill>
              </a:rPr>
              <a:t>Otentikasi</a:t>
            </a:r>
            <a:r>
              <a:rPr lang="en-US" sz="4400" b="1" spc="-1" dirty="0">
                <a:solidFill>
                  <a:srgbClr val="FFFFFF"/>
                </a:solidFill>
              </a:rPr>
              <a:t> User(5)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CB7177-BD49-468E-B292-C3F9D8DBC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114" y="2621189"/>
            <a:ext cx="5003345" cy="35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73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</TotalTime>
  <Words>2979</Words>
  <Application>Microsoft Office PowerPoint</Application>
  <PresentationFormat>Custom</PresentationFormat>
  <Paragraphs>280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Consolas</vt:lpstr>
      <vt:lpstr>Arial</vt:lpstr>
      <vt:lpstr>Wingdings 3</vt:lpstr>
      <vt:lpstr>Courier New</vt:lpstr>
      <vt:lpstr>Times New Roman</vt:lpstr>
      <vt:lpstr>Trebuchet MS</vt:lpstr>
      <vt:lpstr>Wingdings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Asisten Arip</cp:lastModifiedBy>
  <cp:revision>112</cp:revision>
  <dcterms:modified xsi:type="dcterms:W3CDTF">2023-06-08T14:15:15Z</dcterms:modified>
</cp:coreProperties>
</file>