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11"/>
    <p:restoredTop sz="94656"/>
  </p:normalViewPr>
  <p:slideViewPr>
    <p:cSldViewPr snapToGrid="0" snapToObjects="1">
      <p:cViewPr>
        <p:scale>
          <a:sx n="73" d="100"/>
          <a:sy n="73" d="100"/>
        </p:scale>
        <p:origin x="456" y="4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1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7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8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0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6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Exposing Private Information</a:t>
            </a:r>
            <a:br>
              <a:rPr lang="en-US" dirty="0"/>
            </a:br>
            <a:r>
              <a:rPr lang="en-US" dirty="0"/>
              <a:t>by Timing Web Applications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Mads </a:t>
            </a:r>
            <a:r>
              <a:rPr lang="en-US" b="1" dirty="0" err="1" smtClean="0">
                <a:latin typeface="+mj-lt"/>
              </a:rPr>
              <a:t>Rogild</a:t>
            </a:r>
            <a:r>
              <a:rPr lang="en-US" b="1" dirty="0" smtClean="0">
                <a:latin typeface="+mj-lt"/>
              </a:rPr>
              <a:t>, Patrick </a:t>
            </a:r>
            <a:r>
              <a:rPr lang="en-US" b="1" dirty="0" err="1" smtClean="0">
                <a:latin typeface="+mj-lt"/>
              </a:rPr>
              <a:t>Krøll</a:t>
            </a:r>
            <a:r>
              <a:rPr lang="en-US" b="1" dirty="0" smtClean="0">
                <a:latin typeface="+mj-lt"/>
              </a:rPr>
              <a:t> Brandt,</a:t>
            </a:r>
          </a:p>
          <a:p>
            <a:r>
              <a:rPr lang="en-US" b="1" dirty="0" smtClean="0">
                <a:latin typeface="+mj-lt"/>
              </a:rPr>
              <a:t> Emil Sander </a:t>
            </a:r>
            <a:r>
              <a:rPr lang="en-US" b="1" dirty="0" err="1" smtClean="0">
                <a:latin typeface="+mj-lt"/>
              </a:rPr>
              <a:t>Bak</a:t>
            </a:r>
            <a:r>
              <a:rPr lang="en-US" b="1" dirty="0" smtClean="0">
                <a:latin typeface="+mj-lt"/>
              </a:rPr>
              <a:t>, and Mads Gram</a:t>
            </a:r>
          </a:p>
        </p:txBody>
      </p:sp>
    </p:spTree>
    <p:extLst>
      <p:ext uri="{BB962C8B-B14F-4D97-AF65-F5344CB8AC3E}">
        <p14:creationId xmlns:p14="http://schemas.microsoft.com/office/powerpoint/2010/main" val="3668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Architecture, </a:t>
            </a:r>
            <a:br>
              <a:rPr lang="en-US" dirty="0" smtClean="0"/>
            </a:br>
            <a:r>
              <a:rPr lang="en-US" dirty="0" smtClean="0"/>
              <a:t>Direct </a:t>
            </a:r>
            <a:r>
              <a:rPr lang="en-US" dirty="0"/>
              <a:t>timing attacks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</a:t>
            </a:r>
            <a:r>
              <a:rPr lang="en-US" dirty="0" smtClean="0"/>
              <a:t>Boolean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+mj-lt"/>
              </a:rPr>
              <a:t>Testing emails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+mj-lt"/>
              </a:rPr>
              <a:t>Account validity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9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 Example &amp;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20"/>
                </a:solidFill>
              </a:rPr>
              <a:t>if</a:t>
            </a:r>
            <a:r>
              <a:rPr lang="en-US" dirty="0"/>
              <a:t> ( </a:t>
            </a:r>
            <a:r>
              <a:rPr lang="en-US" dirty="0" err="1">
                <a:solidFill>
                  <a:srgbClr val="00702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request</a:t>
            </a:r>
            <a:r>
              <a:rPr lang="en-US" dirty="0" err="1">
                <a:solidFill>
                  <a:srgbClr val="666666"/>
                </a:solidFill>
              </a:rPr>
              <a:t>.</a:t>
            </a:r>
            <a:r>
              <a:rPr lang="en-US" dirty="0" err="1"/>
              <a:t>form</a:t>
            </a:r>
            <a:r>
              <a:rPr lang="en-US" dirty="0"/>
              <a:t>[</a:t>
            </a:r>
            <a:r>
              <a:rPr lang="en-US" dirty="0">
                <a:solidFill>
                  <a:srgbClr val="4070A0"/>
                </a:solidFill>
              </a:rPr>
              <a:t>"password"</a:t>
            </a:r>
            <a:r>
              <a:rPr lang="en-US" dirty="0"/>
              <a:t>]) </a:t>
            </a:r>
            <a:r>
              <a:rPr lang="en-US" dirty="0">
                <a:solidFill>
                  <a:srgbClr val="666666"/>
                </a:solidFill>
              </a:rPr>
              <a:t>==</a:t>
            </a:r>
            <a:r>
              <a:rPr lang="en-US" dirty="0"/>
              <a:t> </a:t>
            </a:r>
            <a:r>
              <a:rPr lang="en-US" dirty="0" err="1">
                <a:solidFill>
                  <a:srgbClr val="00702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secretPassword</a:t>
            </a:r>
            <a:r>
              <a:rPr lang="en-US" dirty="0" smtClean="0"/>
              <a:t>)):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>
                <a:solidFill>
                  <a:srgbClr val="007020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007020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007020"/>
                </a:solidFill>
              </a:rPr>
              <a:t>range</a:t>
            </a:r>
            <a:r>
              <a:rPr lang="en-US" dirty="0"/>
              <a:t>(</a:t>
            </a:r>
            <a:r>
              <a:rPr lang="en-US" dirty="0" err="1">
                <a:solidFill>
                  <a:srgbClr val="00702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request</a:t>
            </a:r>
            <a:r>
              <a:rPr lang="en-US" dirty="0" err="1">
                <a:solidFill>
                  <a:srgbClr val="666666"/>
                </a:solidFill>
              </a:rPr>
              <a:t>.</a:t>
            </a:r>
            <a:r>
              <a:rPr lang="en-US" dirty="0" err="1"/>
              <a:t>form</a:t>
            </a:r>
            <a:r>
              <a:rPr lang="en-US" dirty="0"/>
              <a:t>[</a:t>
            </a:r>
            <a:r>
              <a:rPr lang="en-US" dirty="0">
                <a:solidFill>
                  <a:srgbClr val="4070A0"/>
                </a:solidFill>
              </a:rPr>
              <a:t>"password"</a:t>
            </a:r>
            <a:r>
              <a:rPr lang="en-US" dirty="0"/>
              <a:t>])):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>
                <a:solidFill>
                  <a:srgbClr val="00702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err="1"/>
              <a:t>request</a:t>
            </a:r>
            <a:r>
              <a:rPr lang="en-US" dirty="0" err="1">
                <a:solidFill>
                  <a:srgbClr val="666666"/>
                </a:solidFill>
              </a:rPr>
              <a:t>.</a:t>
            </a:r>
            <a:r>
              <a:rPr lang="en-US" dirty="0" err="1"/>
              <a:t>form</a:t>
            </a:r>
            <a:r>
              <a:rPr lang="en-US" dirty="0"/>
              <a:t>[</a:t>
            </a:r>
            <a:r>
              <a:rPr lang="en-US" dirty="0">
                <a:solidFill>
                  <a:srgbClr val="4070A0"/>
                </a:solidFill>
              </a:rPr>
              <a:t>"password"</a:t>
            </a:r>
            <a:r>
              <a:rPr lang="en-US" dirty="0"/>
              <a:t>][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>
                <a:solidFill>
                  <a:srgbClr val="666666"/>
                </a:solidFill>
              </a:rPr>
              <a:t>==</a:t>
            </a:r>
            <a:r>
              <a:rPr lang="en-US" dirty="0"/>
              <a:t> </a:t>
            </a:r>
            <a:r>
              <a:rPr lang="en-US" dirty="0" err="1"/>
              <a:t>secretPassword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>
                <a:solidFill>
                  <a:srgbClr val="007020"/>
                </a:solidFill>
              </a:rPr>
              <a:t>continue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>
                <a:solidFill>
                  <a:srgbClr val="007020"/>
                </a:solidFill>
              </a:rPr>
              <a:t>else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>
                <a:solidFill>
                  <a:srgbClr val="007020"/>
                </a:solidFill>
              </a:rPr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</a:t>
            </a:r>
            <a:r>
              <a:rPr lang="en-US" dirty="0" smtClean="0"/>
              <a:t>Size </a:t>
            </a:r>
            <a:r>
              <a:rPr lang="en-US" dirty="0"/>
              <a:t>of </a:t>
            </a:r>
            <a:r>
              <a:rPr lang="en-US" dirty="0" smtClean="0"/>
              <a:t>Hidden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068927" cy="5068927"/>
          </a:xfrm>
        </p:spPr>
      </p:pic>
      <p:sp>
        <p:nvSpPr>
          <p:cNvPr id="6" name="TextBox 5"/>
          <p:cNvSpPr txBox="1"/>
          <p:nvPr/>
        </p:nvSpPr>
        <p:spPr>
          <a:xfrm>
            <a:off x="5907127" y="6113284"/>
            <a:ext cx="5537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Andrew </a:t>
            </a:r>
            <a:r>
              <a:rPr lang="en-US" dirty="0" err="1" smtClean="0"/>
              <a:t>Bortz</a:t>
            </a:r>
            <a:r>
              <a:rPr lang="en-US" dirty="0" smtClean="0"/>
              <a:t>, Dan </a:t>
            </a:r>
            <a:r>
              <a:rPr lang="en-US" dirty="0" err="1" smtClean="0"/>
              <a:t>Boneh</a:t>
            </a:r>
            <a:r>
              <a:rPr lang="en-US" dirty="0" smtClean="0"/>
              <a:t>, </a:t>
            </a:r>
            <a:r>
              <a:rPr lang="en-US" dirty="0" err="1" smtClean="0"/>
              <a:t>Palash</a:t>
            </a:r>
            <a:r>
              <a:rPr lang="en-US" dirty="0" smtClean="0"/>
              <a:t> </a:t>
            </a:r>
            <a:r>
              <a:rPr lang="en-US" dirty="0" err="1" smtClean="0"/>
              <a:t>Nardy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Exposing Private Information by Timing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805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</a:t>
            </a:r>
            <a:r>
              <a:rPr lang="en-US" dirty="0" smtClean="0"/>
              <a:t>Timing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rowser </a:t>
            </a:r>
            <a:r>
              <a:rPr lang="en-US" dirty="0">
                <a:latin typeface="+mj-lt"/>
              </a:rPr>
              <a:t>restrictions 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Embedded </a:t>
            </a:r>
            <a:r>
              <a:rPr lang="en-US" dirty="0">
                <a:latin typeface="+mj-lt"/>
              </a:rPr>
              <a:t>pages using tags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it’s Difficult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Cambria" charset="0"/>
                <a:cs typeface="Cambria" charset="0"/>
              </a:rPr>
              <a:t>Varying </a:t>
            </a:r>
            <a:r>
              <a:rPr lang="en-US" dirty="0">
                <a:latin typeface="+mj-lt"/>
                <a:ea typeface="Cambria" charset="0"/>
                <a:cs typeface="Cambria" charset="0"/>
              </a:rPr>
              <a:t>internet connections </a:t>
            </a:r>
            <a:endParaRPr lang="en-US" dirty="0">
              <a:latin typeface="+mj-lt"/>
              <a:ea typeface="Cambria" charset="0"/>
              <a:cs typeface="Cambria" charset="0"/>
            </a:endParaRPr>
          </a:p>
          <a:p>
            <a:endParaRPr lang="en-US" dirty="0" smtClean="0">
              <a:latin typeface="+mj-lt"/>
              <a:ea typeface="Cambria" charset="0"/>
              <a:cs typeface="Cambria" charset="0"/>
            </a:endParaRPr>
          </a:p>
          <a:p>
            <a:r>
              <a:rPr lang="en-US" dirty="0" smtClean="0">
                <a:latin typeface="+mj-lt"/>
                <a:ea typeface="Cambria" charset="0"/>
                <a:cs typeface="Cambria" charset="0"/>
              </a:rPr>
              <a:t>Using </a:t>
            </a:r>
            <a:r>
              <a:rPr lang="en-US" dirty="0">
                <a:latin typeface="+mj-lt"/>
                <a:ea typeface="Cambria" charset="0"/>
                <a:cs typeface="Cambria" charset="0"/>
              </a:rPr>
              <a:t>several sources </a:t>
            </a:r>
            <a:endParaRPr lang="en-US" dirty="0" smtClean="0">
              <a:latin typeface="+mj-lt"/>
              <a:ea typeface="Cambria" charset="0"/>
              <a:cs typeface="Cambria" charset="0"/>
            </a:endParaRPr>
          </a:p>
          <a:p>
            <a:endParaRPr lang="en-US" dirty="0">
              <a:latin typeface="+mj-lt"/>
              <a:ea typeface="Cambria" charset="0"/>
              <a:cs typeface="Cambria" charset="0"/>
            </a:endParaRPr>
          </a:p>
          <a:p>
            <a:r>
              <a:rPr lang="en-US" dirty="0" smtClean="0">
                <a:latin typeface="+mj-lt"/>
                <a:ea typeface="Cambria" charset="0"/>
                <a:cs typeface="Cambria" charset="0"/>
              </a:rPr>
              <a:t>Responses </a:t>
            </a:r>
            <a:r>
              <a:rPr lang="en-US" dirty="0">
                <a:latin typeface="+mj-lt"/>
                <a:ea typeface="Cambria" charset="0"/>
                <a:cs typeface="Cambria" charset="0"/>
              </a:rPr>
              <a:t>as chunks </a:t>
            </a:r>
            <a:r>
              <a:rPr lang="en-US" dirty="0">
                <a:latin typeface="+mj-lt"/>
                <a:ea typeface="Cambria" charset="0"/>
                <a:cs typeface="Cambria" charset="0"/>
              </a:rPr>
              <a:t/>
            </a:r>
            <a:br>
              <a:rPr lang="en-US" dirty="0">
                <a:latin typeface="+mj-lt"/>
                <a:ea typeface="Cambria" charset="0"/>
                <a:cs typeface="Cambria" charset="0"/>
              </a:rPr>
            </a:br>
            <a:endParaRPr lang="en-US" dirty="0">
              <a:latin typeface="+mj-lt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Boolean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User </a:t>
            </a:r>
            <a:r>
              <a:rPr lang="en-US" dirty="0">
                <a:latin typeface="+mj-lt"/>
              </a:rPr>
              <a:t>logged on or </a:t>
            </a:r>
            <a:r>
              <a:rPr lang="en-US" dirty="0" smtClean="0">
                <a:latin typeface="+mj-lt"/>
              </a:rPr>
              <a:t>not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7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ixed </a:t>
            </a:r>
            <a:r>
              <a:rPr lang="en-US" dirty="0">
                <a:latin typeface="+mj-lt"/>
              </a:rPr>
              <a:t>response time 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Responses </a:t>
            </a:r>
            <a:r>
              <a:rPr lang="en-US" dirty="0">
                <a:latin typeface="+mj-lt"/>
              </a:rPr>
              <a:t>as chunks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170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94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</vt:lpstr>
      <vt:lpstr>Arial</vt:lpstr>
      <vt:lpstr>Office Theme</vt:lpstr>
      <vt:lpstr>Exposing Private Information by Timing Web Applications</vt:lpstr>
      <vt:lpstr>Web Application Architecture,  Direct timing attacks </vt:lpstr>
      <vt:lpstr>Testing for Boolean Values</vt:lpstr>
      <vt:lpstr>Python Code Example &amp; Demo</vt:lpstr>
      <vt:lpstr>Estimating the Size of Hidden Data</vt:lpstr>
      <vt:lpstr>Cross-site Timing Attacks</vt:lpstr>
      <vt:lpstr>Why it’s Difficult</vt:lpstr>
      <vt:lpstr>Testing Boolean Values</vt:lpstr>
      <vt:lpstr>Defenses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Exposing Private Information by Timing Web Applications</dc:title>
  <dc:creator>Microsoft Office User</dc:creator>
  <cp:lastModifiedBy>Microsoft Office User</cp:lastModifiedBy>
  <cp:revision>10</cp:revision>
  <dcterms:created xsi:type="dcterms:W3CDTF">2016-06-14T14:48:06Z</dcterms:created>
  <dcterms:modified xsi:type="dcterms:W3CDTF">2016-06-16T19:17:21Z</dcterms:modified>
</cp:coreProperties>
</file>