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26da261f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26da261f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26da261f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26da261f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6da261f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26da261f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26da261f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26da261f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26da261f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26da261f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26da261f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26da261f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26da261f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26da261f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26da261f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26da261f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26da261f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26da261f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6da261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6da261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26da261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26da261f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26da261f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26da261f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26da261f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26da261f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26da261f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26da261f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26da261f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26da261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26da261f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26da261f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26da261f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26da261f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59050"/>
            <a:ext cx="8520600" cy="1381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400"/>
              <a:buFont typeface="Arial"/>
              <a:buNone/>
            </a:pPr>
            <a:r>
              <a:rPr b="1" lang="en" sz="5100">
                <a:solidFill>
                  <a:srgbClr val="009900"/>
                </a:solidFill>
              </a:rPr>
              <a:t>Assignment 3 </a:t>
            </a:r>
            <a:endParaRPr sz="6300"/>
          </a:p>
        </p:txBody>
      </p:sp>
      <p:sp>
        <p:nvSpPr>
          <p:cNvPr id="55" name="Google Shape;55;p13"/>
          <p:cNvSpPr txBox="1"/>
          <p:nvPr>
            <p:ph idx="1" type="subTitle"/>
          </p:nvPr>
        </p:nvSpPr>
        <p:spPr>
          <a:xfrm>
            <a:off x="311700" y="2797175"/>
            <a:ext cx="8520600" cy="19026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sz="3200">
                <a:solidFill>
                  <a:srgbClr val="0000FF"/>
                </a:solidFill>
              </a:rPr>
              <a:t>&lt;210040139&gt;,&lt;3rd Year&gt;, &lt;Mech&gt;</a:t>
            </a:r>
            <a:endParaRPr sz="2400">
              <a:solidFill>
                <a:srgbClr val="0000FF"/>
              </a:solidFill>
            </a:endParaRPr>
          </a:p>
          <a:p>
            <a:pPr indent="0" lvl="0" marL="0" rtl="0" algn="ctr">
              <a:lnSpc>
                <a:spcPct val="90000"/>
              </a:lnSpc>
              <a:spcBef>
                <a:spcPts val="0"/>
              </a:spcBef>
              <a:spcAft>
                <a:spcPts val="0"/>
              </a:spcAft>
              <a:buNone/>
            </a:pPr>
            <a:r>
              <a:rPr lang="en" sz="3200">
                <a:solidFill>
                  <a:srgbClr val="0000FF"/>
                </a:solidFill>
              </a:rPr>
              <a:t>&lt;210050001&gt;,&lt;3rd Year&gt;, &lt;CSE&gt;</a:t>
            </a:r>
            <a:endParaRPr sz="3200">
              <a:solidFill>
                <a:srgbClr val="0000FF"/>
              </a:solidFill>
            </a:endParaRPr>
          </a:p>
          <a:p>
            <a:pPr indent="0" lvl="0" marL="0" rtl="0" algn="ctr">
              <a:lnSpc>
                <a:spcPct val="90000"/>
              </a:lnSpc>
              <a:spcBef>
                <a:spcPts val="0"/>
              </a:spcBef>
              <a:spcAft>
                <a:spcPts val="0"/>
              </a:spcAft>
              <a:buClr>
                <a:schemeClr val="dk1"/>
              </a:buClr>
              <a:buSzPts val="2400"/>
              <a:buFont typeface="Arial"/>
              <a:buNone/>
            </a:pPr>
            <a:r>
              <a:rPr lang="en" sz="3200">
                <a:solidFill>
                  <a:srgbClr val="0000FF"/>
                </a:solidFill>
              </a:rPr>
              <a:t>&lt;210050126&gt;,&lt;3rd Year&gt;, &lt;CSE&gt;</a:t>
            </a:r>
            <a:endParaRPr sz="32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457200" y="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Results </a:t>
            </a:r>
            <a:endParaRPr sz="4000">
              <a:solidFill>
                <a:srgbClr val="009900"/>
              </a:solidFill>
            </a:endParaRPr>
          </a:p>
        </p:txBody>
      </p:sp>
      <p:sp>
        <p:nvSpPr>
          <p:cNvPr id="109" name="Google Shape;109;p22"/>
          <p:cNvSpPr txBox="1"/>
          <p:nvPr/>
        </p:nvSpPr>
        <p:spPr>
          <a:xfrm>
            <a:off x="532100" y="888375"/>
            <a:ext cx="7869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FF"/>
                </a:solidFill>
              </a:rPr>
              <a:t>These are the results of the best model - SVM with linear kernel and C = 0 on the </a:t>
            </a:r>
            <a:r>
              <a:rPr lang="en" sz="2100">
                <a:solidFill>
                  <a:srgbClr val="0000FF"/>
                </a:solidFill>
              </a:rPr>
              <a:t>validation</a:t>
            </a:r>
            <a:r>
              <a:rPr lang="en" sz="2100">
                <a:solidFill>
                  <a:srgbClr val="0000FF"/>
                </a:solidFill>
              </a:rPr>
              <a:t> set </a:t>
            </a:r>
            <a:r>
              <a:rPr lang="en" sz="1800">
                <a:solidFill>
                  <a:srgbClr val="0000FF"/>
                </a:solidFill>
              </a:rPr>
              <a:t> </a:t>
            </a:r>
            <a:endParaRPr sz="1800">
              <a:solidFill>
                <a:srgbClr val="0000FF"/>
              </a:solidFill>
            </a:endParaRPr>
          </a:p>
          <a:p>
            <a:pPr indent="0" lvl="0" marL="0" rtl="0" algn="l">
              <a:spcBef>
                <a:spcPts val="0"/>
              </a:spcBef>
              <a:spcAft>
                <a:spcPts val="0"/>
              </a:spcAft>
              <a:buNone/>
            </a:pPr>
            <a:r>
              <a:t/>
            </a:r>
            <a:endParaRPr sz="1800">
              <a:solidFill>
                <a:srgbClr val="0000FF"/>
              </a:solidFill>
            </a:endParaRPr>
          </a:p>
        </p:txBody>
      </p:sp>
      <p:pic>
        <p:nvPicPr>
          <p:cNvPr id="110" name="Google Shape;110;p22"/>
          <p:cNvPicPr preferRelativeResize="0"/>
          <p:nvPr/>
        </p:nvPicPr>
        <p:blipFill>
          <a:blip r:embed="rId3">
            <a:alphaModFix/>
          </a:blip>
          <a:stretch>
            <a:fillRect/>
          </a:stretch>
        </p:blipFill>
        <p:spPr>
          <a:xfrm>
            <a:off x="1163525" y="2068150"/>
            <a:ext cx="6457950" cy="199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nvSpPr>
        <p:spPr>
          <a:xfrm>
            <a:off x="457200" y="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Results</a:t>
            </a:r>
            <a:r>
              <a:rPr lang="en" sz="4000">
                <a:solidFill>
                  <a:srgbClr val="009900"/>
                </a:solidFill>
              </a:rPr>
              <a:t> </a:t>
            </a:r>
            <a:endParaRPr sz="4000">
              <a:solidFill>
                <a:srgbClr val="009900"/>
              </a:solidFill>
            </a:endParaRPr>
          </a:p>
        </p:txBody>
      </p:sp>
      <p:sp>
        <p:nvSpPr>
          <p:cNvPr id="116" name="Google Shape;116;p23"/>
          <p:cNvSpPr txBox="1"/>
          <p:nvPr/>
        </p:nvSpPr>
        <p:spPr>
          <a:xfrm>
            <a:off x="5712300" y="1298675"/>
            <a:ext cx="3143100" cy="29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FF"/>
                </a:solidFill>
              </a:rPr>
              <a:t>This is the confusion matrix for SVM classifier </a:t>
            </a:r>
            <a:r>
              <a:rPr lang="en" sz="2100">
                <a:solidFill>
                  <a:srgbClr val="0000FF"/>
                </a:solidFill>
              </a:rPr>
              <a:t>predictions on the validation set </a:t>
            </a:r>
            <a:endParaRPr sz="2100">
              <a:solidFill>
                <a:srgbClr val="0000FF"/>
              </a:solidFill>
            </a:endParaRPr>
          </a:p>
          <a:p>
            <a:pPr indent="0" lvl="0" marL="0" rtl="0" algn="l">
              <a:spcBef>
                <a:spcPts val="0"/>
              </a:spcBef>
              <a:spcAft>
                <a:spcPts val="0"/>
              </a:spcAft>
              <a:buNone/>
            </a:pPr>
            <a:r>
              <a:t/>
            </a:r>
            <a:endParaRPr sz="1800">
              <a:solidFill>
                <a:srgbClr val="0000FF"/>
              </a:solidFill>
            </a:endParaRPr>
          </a:p>
        </p:txBody>
      </p:sp>
      <p:pic>
        <p:nvPicPr>
          <p:cNvPr id="117" name="Google Shape;117;p23"/>
          <p:cNvPicPr preferRelativeResize="0"/>
          <p:nvPr/>
        </p:nvPicPr>
        <p:blipFill>
          <a:blip r:embed="rId3">
            <a:alphaModFix/>
          </a:blip>
          <a:stretch>
            <a:fillRect/>
          </a:stretch>
        </p:blipFill>
        <p:spPr>
          <a:xfrm>
            <a:off x="108425" y="758970"/>
            <a:ext cx="5603874" cy="42233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457200" y="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Results </a:t>
            </a:r>
            <a:endParaRPr sz="4000">
              <a:solidFill>
                <a:srgbClr val="009900"/>
              </a:solidFill>
            </a:endParaRPr>
          </a:p>
        </p:txBody>
      </p:sp>
      <p:sp>
        <p:nvSpPr>
          <p:cNvPr id="123" name="Google Shape;123;p24"/>
          <p:cNvSpPr txBox="1"/>
          <p:nvPr/>
        </p:nvSpPr>
        <p:spPr>
          <a:xfrm>
            <a:off x="532100" y="888375"/>
            <a:ext cx="7869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FF"/>
                </a:solidFill>
              </a:rPr>
              <a:t>These are the results of the best model - SVM with linear kernel and C = 0 on the test set </a:t>
            </a:r>
            <a:r>
              <a:rPr lang="en" sz="1800">
                <a:solidFill>
                  <a:srgbClr val="0000FF"/>
                </a:solidFill>
              </a:rPr>
              <a:t> </a:t>
            </a:r>
            <a:endParaRPr sz="1800">
              <a:solidFill>
                <a:srgbClr val="0000FF"/>
              </a:solidFill>
            </a:endParaRPr>
          </a:p>
          <a:p>
            <a:pPr indent="0" lvl="0" marL="0" rtl="0" algn="l">
              <a:spcBef>
                <a:spcPts val="0"/>
              </a:spcBef>
              <a:spcAft>
                <a:spcPts val="0"/>
              </a:spcAft>
              <a:buNone/>
            </a:pPr>
            <a:r>
              <a:t/>
            </a:r>
            <a:endParaRPr sz="1800">
              <a:solidFill>
                <a:srgbClr val="0000FF"/>
              </a:solidFill>
            </a:endParaRPr>
          </a:p>
        </p:txBody>
      </p:sp>
      <p:pic>
        <p:nvPicPr>
          <p:cNvPr id="124" name="Google Shape;124;p24"/>
          <p:cNvPicPr preferRelativeResize="0"/>
          <p:nvPr/>
        </p:nvPicPr>
        <p:blipFill>
          <a:blip r:embed="rId3">
            <a:alphaModFix/>
          </a:blip>
          <a:stretch>
            <a:fillRect/>
          </a:stretch>
        </p:blipFill>
        <p:spPr>
          <a:xfrm>
            <a:off x="1456600" y="1942125"/>
            <a:ext cx="6381750" cy="198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457200" y="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Results </a:t>
            </a:r>
            <a:endParaRPr sz="4000">
              <a:solidFill>
                <a:srgbClr val="009900"/>
              </a:solidFill>
            </a:endParaRPr>
          </a:p>
        </p:txBody>
      </p:sp>
      <p:sp>
        <p:nvSpPr>
          <p:cNvPr id="130" name="Google Shape;130;p25"/>
          <p:cNvSpPr txBox="1"/>
          <p:nvPr/>
        </p:nvSpPr>
        <p:spPr>
          <a:xfrm>
            <a:off x="5712300" y="1298675"/>
            <a:ext cx="3143100" cy="29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FF"/>
                </a:solidFill>
              </a:rPr>
              <a:t>This is the confusion matrix for SVM classifier predictions on the test set </a:t>
            </a:r>
            <a:endParaRPr sz="2100">
              <a:solidFill>
                <a:srgbClr val="0000FF"/>
              </a:solidFill>
            </a:endParaRPr>
          </a:p>
          <a:p>
            <a:pPr indent="0" lvl="0" marL="0" rtl="0" algn="l">
              <a:spcBef>
                <a:spcPts val="0"/>
              </a:spcBef>
              <a:spcAft>
                <a:spcPts val="0"/>
              </a:spcAft>
              <a:buNone/>
            </a:pPr>
            <a:r>
              <a:t/>
            </a:r>
            <a:endParaRPr sz="1800">
              <a:solidFill>
                <a:srgbClr val="0000FF"/>
              </a:solidFill>
            </a:endParaRPr>
          </a:p>
        </p:txBody>
      </p:sp>
      <p:pic>
        <p:nvPicPr>
          <p:cNvPr id="131" name="Google Shape;131;p25"/>
          <p:cNvPicPr preferRelativeResize="0"/>
          <p:nvPr/>
        </p:nvPicPr>
        <p:blipFill>
          <a:blip r:embed="rId3">
            <a:alphaModFix/>
          </a:blip>
          <a:stretch>
            <a:fillRect/>
          </a:stretch>
        </p:blipFill>
        <p:spPr>
          <a:xfrm>
            <a:off x="152400" y="712474"/>
            <a:ext cx="5559901" cy="427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475350" y="175850"/>
            <a:ext cx="8193300" cy="77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Error Analysis</a:t>
            </a:r>
            <a:endParaRPr sz="4000">
              <a:solidFill>
                <a:srgbClr val="009900"/>
              </a:solidFill>
            </a:endParaRPr>
          </a:p>
        </p:txBody>
      </p:sp>
      <p:sp>
        <p:nvSpPr>
          <p:cNvPr id="137" name="Google Shape;137;p26"/>
          <p:cNvSpPr txBox="1"/>
          <p:nvPr/>
        </p:nvSpPr>
        <p:spPr>
          <a:xfrm>
            <a:off x="652050" y="1157675"/>
            <a:ext cx="7839900" cy="3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In Named Entity Recognition task, one of the major learnings was the use of capital letters. NER is quite dependent on the case of the letters. If the first letter is a capital, then it is quite a good chance that the word is a Named entity. Checking for first letter case makes our precision for class 1 = 72 % on validation set.   </a:t>
            </a:r>
            <a:endParaRPr sz="2000">
              <a:solidFill>
                <a:srgbClr val="0000FF"/>
              </a:solidFill>
            </a:endParaRPr>
          </a:p>
          <a:p>
            <a:pPr indent="0" lvl="0" marL="0" rtl="0" algn="l">
              <a:spcBef>
                <a:spcPts val="0"/>
              </a:spcBef>
              <a:spcAft>
                <a:spcPts val="0"/>
              </a:spcAft>
              <a:buNone/>
            </a:pPr>
            <a:r>
              <a:rPr lang="en" sz="2000">
                <a:solidFill>
                  <a:srgbClr val="0000FF"/>
                </a:solidFill>
              </a:rPr>
              <a:t>The second </a:t>
            </a:r>
            <a:r>
              <a:rPr lang="en" sz="2000">
                <a:solidFill>
                  <a:srgbClr val="0000FF"/>
                </a:solidFill>
              </a:rPr>
              <a:t>major improvement for this task was checking whether the word was one of the stopwords, names of months, name of days, etc. If they were, they aren’t Named Entities. Infact, this improvisation skyrockets the precision of ‘class 1’ labels by approx 10-12 %  </a:t>
            </a:r>
            <a:endParaRPr sz="200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475350" y="337025"/>
            <a:ext cx="8193300" cy="77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Error Analysis</a:t>
            </a:r>
            <a:r>
              <a:rPr lang="en" sz="4000">
                <a:solidFill>
                  <a:srgbClr val="009900"/>
                </a:solidFill>
              </a:rPr>
              <a:t> </a:t>
            </a:r>
            <a:endParaRPr sz="4000">
              <a:solidFill>
                <a:srgbClr val="009900"/>
              </a:solidFill>
            </a:endParaRPr>
          </a:p>
        </p:txBody>
      </p:sp>
      <p:sp>
        <p:nvSpPr>
          <p:cNvPr id="143" name="Google Shape;143;p27"/>
          <p:cNvSpPr txBox="1"/>
          <p:nvPr/>
        </p:nvSpPr>
        <p:spPr>
          <a:xfrm>
            <a:off x="652050" y="1304225"/>
            <a:ext cx="7839900" cy="3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FF"/>
                </a:solidFill>
              </a:rPr>
              <a:t>We have got recall values for both ‘class 1’ and ‘class 0’ above 0.95 in test set which signifies that recall rates are quite good. Precision value of ‘class 0’ is  approx 1. But the main underlying point is the precision value of ‘class 1’. It is quite good at 0.83 for the test set. Reason for it not reaching close to 1 is some misclassifications of ‘class 0’ as ‘class 1’. </a:t>
            </a:r>
            <a:endParaRPr sz="2100">
              <a:solidFill>
                <a:srgbClr val="0000FF"/>
              </a:solidFill>
            </a:endParaRPr>
          </a:p>
          <a:p>
            <a:pPr indent="0" lvl="0" marL="0" rtl="0" algn="l">
              <a:spcBef>
                <a:spcPts val="0"/>
              </a:spcBef>
              <a:spcAft>
                <a:spcPts val="0"/>
              </a:spcAft>
              <a:buNone/>
            </a:pPr>
            <a:r>
              <a:t/>
            </a:r>
            <a:endParaRPr sz="210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nvSpPr>
        <p:spPr>
          <a:xfrm>
            <a:off x="475350" y="205175"/>
            <a:ext cx="8193300" cy="77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Error Analysis </a:t>
            </a:r>
            <a:endParaRPr sz="4000">
              <a:solidFill>
                <a:srgbClr val="009900"/>
              </a:solidFill>
            </a:endParaRPr>
          </a:p>
        </p:txBody>
      </p:sp>
      <p:sp>
        <p:nvSpPr>
          <p:cNvPr id="149" name="Google Shape;149;p28"/>
          <p:cNvSpPr txBox="1"/>
          <p:nvPr/>
        </p:nvSpPr>
        <p:spPr>
          <a:xfrm>
            <a:off x="576050" y="1011150"/>
            <a:ext cx="7839900" cy="3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rgbClr val="0000FF"/>
                </a:solidFill>
              </a:rPr>
              <a:t>Some such misclassifications involve the </a:t>
            </a:r>
            <a:r>
              <a:rPr b="1" lang="en" sz="2100">
                <a:solidFill>
                  <a:srgbClr val="0000FF"/>
                </a:solidFill>
              </a:rPr>
              <a:t>first word of the sentence</a:t>
            </a:r>
            <a:r>
              <a:rPr lang="en" sz="2100">
                <a:solidFill>
                  <a:srgbClr val="0000FF"/>
                </a:solidFill>
              </a:rPr>
              <a:t>. First letter capital is a very important and significant feature for NER. But the starting word of the sentence generally starts with a capital letter. Such words are quite likely to be misclassified. </a:t>
            </a:r>
            <a:endParaRPr sz="2100">
              <a:solidFill>
                <a:srgbClr val="0000FF"/>
              </a:solidFill>
            </a:endParaRPr>
          </a:p>
          <a:p>
            <a:pPr indent="0" lvl="0" marL="0" rtl="0" algn="l">
              <a:spcBef>
                <a:spcPts val="0"/>
              </a:spcBef>
              <a:spcAft>
                <a:spcPts val="0"/>
              </a:spcAft>
              <a:buClr>
                <a:schemeClr val="dk1"/>
              </a:buClr>
              <a:buSzPts val="1100"/>
              <a:buFont typeface="Arial"/>
              <a:buNone/>
            </a:pPr>
            <a:r>
              <a:rPr lang="en" sz="2100">
                <a:solidFill>
                  <a:srgbClr val="0000FF"/>
                </a:solidFill>
              </a:rPr>
              <a:t>Also </a:t>
            </a:r>
            <a:r>
              <a:rPr b="1" lang="en" sz="2100">
                <a:solidFill>
                  <a:srgbClr val="0000FF"/>
                </a:solidFill>
              </a:rPr>
              <a:t>words with all capitals and not Named Entity</a:t>
            </a:r>
            <a:r>
              <a:rPr lang="en" sz="2100">
                <a:solidFill>
                  <a:srgbClr val="0000FF"/>
                </a:solidFill>
              </a:rPr>
              <a:t> are also likely to be misclassified. There are many Named Entities with all letter capital. So it is good that these are classified as Named Entities by our model. But there are words with all capitals conveying something important in sentence or perhaps depicting an order, which tend to be misclassified.</a:t>
            </a:r>
            <a:endParaRPr sz="2100">
              <a:solidFill>
                <a:srgbClr val="0000FF"/>
              </a:solidFill>
            </a:endParaRPr>
          </a:p>
          <a:p>
            <a:pPr indent="0" lvl="0" marL="0" rtl="0" algn="l">
              <a:spcBef>
                <a:spcPts val="0"/>
              </a:spcBef>
              <a:spcAft>
                <a:spcPts val="0"/>
              </a:spcAft>
              <a:buNone/>
            </a:pPr>
            <a:r>
              <a:t/>
            </a:r>
            <a:endParaRPr sz="210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nvSpPr>
        <p:spPr>
          <a:xfrm>
            <a:off x="475350" y="175850"/>
            <a:ext cx="8193300" cy="77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Learnings</a:t>
            </a:r>
            <a:endParaRPr sz="4000">
              <a:solidFill>
                <a:srgbClr val="009900"/>
              </a:solidFill>
            </a:endParaRPr>
          </a:p>
        </p:txBody>
      </p:sp>
      <p:sp>
        <p:nvSpPr>
          <p:cNvPr id="155" name="Google Shape;155;p29"/>
          <p:cNvSpPr txBox="1"/>
          <p:nvPr/>
        </p:nvSpPr>
        <p:spPr>
          <a:xfrm>
            <a:off x="576050" y="835300"/>
            <a:ext cx="7839900" cy="3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NER is a task where we require both low level language features such as last letter tagging of vowels/consonants and higher level features such as syntactic information such as POS Tags. Also manual rule based feature extraction (i.e, whether the word is not in stopwords, names of months, etc) is very helpful for improving overall performance of the model. </a:t>
            </a:r>
            <a:r>
              <a:rPr lang="en" sz="2000">
                <a:solidFill>
                  <a:srgbClr val="0000FF"/>
                </a:solidFill>
              </a:rPr>
              <a:t> Infact, some properties like Case of a word which doesn’t have anything to do with the speaking part of the </a:t>
            </a:r>
            <a:r>
              <a:rPr lang="en" sz="2000">
                <a:solidFill>
                  <a:srgbClr val="0000FF"/>
                </a:solidFill>
              </a:rPr>
              <a:t>language is one of the major features in feature extraction which helps in NER. </a:t>
            </a:r>
            <a:endParaRPr sz="2000">
              <a:solidFill>
                <a:srgbClr val="0000FF"/>
              </a:solidFill>
            </a:endParaRPr>
          </a:p>
          <a:p>
            <a:pPr indent="0" lvl="0" marL="0" rtl="0" algn="l">
              <a:spcBef>
                <a:spcPts val="0"/>
              </a:spcBef>
              <a:spcAft>
                <a:spcPts val="0"/>
              </a:spcAft>
              <a:buNone/>
            </a:pPr>
            <a:r>
              <a:rPr lang="en" sz="2000">
                <a:solidFill>
                  <a:srgbClr val="0000FF"/>
                </a:solidFill>
              </a:rPr>
              <a:t>As such NER gives us insight into practical ML - the way of testing and retesting things out while combining both lower and higher level language features to solve certain NLP tasks. </a:t>
            </a:r>
            <a:endParaRPr sz="200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nvSpPr>
        <p:spPr>
          <a:xfrm>
            <a:off x="548625" y="2022225"/>
            <a:ext cx="8193300" cy="77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7000">
                <a:solidFill>
                  <a:srgbClr val="009900"/>
                </a:solidFill>
              </a:rPr>
              <a:t>Thank You </a:t>
            </a:r>
            <a:endParaRPr sz="7000">
              <a:solidFill>
                <a:srgbClr val="0099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57200" y="274647"/>
            <a:ext cx="8229600" cy="877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 sz="4000">
                <a:solidFill>
                  <a:srgbClr val="009900"/>
                </a:solidFill>
              </a:rPr>
              <a:t>Problem Statement</a:t>
            </a:r>
            <a:endParaRPr b="1" sz="4000">
              <a:solidFill>
                <a:srgbClr val="009900"/>
              </a:solidFill>
            </a:endParaRPr>
          </a:p>
        </p:txBody>
      </p:sp>
      <p:sp>
        <p:nvSpPr>
          <p:cNvPr id="61" name="Google Shape;61;p14"/>
          <p:cNvSpPr txBox="1"/>
          <p:nvPr/>
        </p:nvSpPr>
        <p:spPr>
          <a:xfrm>
            <a:off x="457200" y="1248525"/>
            <a:ext cx="8398200" cy="4188900"/>
          </a:xfrm>
          <a:prstGeom prst="rect">
            <a:avLst/>
          </a:prstGeom>
          <a:noFill/>
          <a:ln>
            <a:noFill/>
          </a:ln>
        </p:spPr>
        <p:txBody>
          <a:bodyPr anchorCtr="0" anchor="t" bIns="45700" lIns="91425" spcFirstLastPara="1" rIns="91425" wrap="square" tIns="45700">
            <a:noAutofit/>
          </a:bodyPr>
          <a:lstStyle/>
          <a:p>
            <a:pPr indent="-381000" lvl="0" marL="457200" rtl="0" algn="l">
              <a:spcBef>
                <a:spcPts val="480"/>
              </a:spcBef>
              <a:spcAft>
                <a:spcPts val="0"/>
              </a:spcAft>
              <a:buClr>
                <a:srgbClr val="0000FF"/>
              </a:buClr>
              <a:buSzPts val="2400"/>
              <a:buChar char="•"/>
            </a:pPr>
            <a:r>
              <a:rPr lang="en" sz="2400">
                <a:solidFill>
                  <a:srgbClr val="0000FF"/>
                </a:solidFill>
              </a:rPr>
              <a:t>Perform Named-Entity Identification using SVM classifier with appropriate feature engineering</a:t>
            </a:r>
            <a:endParaRPr sz="2400">
              <a:solidFill>
                <a:srgbClr val="0000FF"/>
              </a:solidFill>
            </a:endParaRPr>
          </a:p>
          <a:p>
            <a:pPr indent="-381000" lvl="0" marL="457200" rtl="0" algn="l">
              <a:spcBef>
                <a:spcPts val="480"/>
              </a:spcBef>
              <a:spcAft>
                <a:spcPts val="0"/>
              </a:spcAft>
              <a:buClr>
                <a:srgbClr val="0000FF"/>
              </a:buClr>
              <a:buSzPts val="2400"/>
              <a:buChar char="•"/>
            </a:pPr>
            <a:r>
              <a:rPr b="1" lang="en" sz="2400">
                <a:solidFill>
                  <a:srgbClr val="009900"/>
                </a:solidFill>
              </a:rPr>
              <a:t>Technique to be used</a:t>
            </a:r>
            <a:r>
              <a:rPr lang="en" sz="2400">
                <a:solidFill>
                  <a:srgbClr val="0000FF"/>
                </a:solidFill>
              </a:rPr>
              <a:t>: SVM classifier</a:t>
            </a:r>
            <a:endParaRPr sz="2400">
              <a:solidFill>
                <a:srgbClr val="0000FF"/>
              </a:solidFill>
            </a:endParaRPr>
          </a:p>
          <a:p>
            <a:pPr indent="-381000" lvl="0" marL="457200" rtl="0" algn="l">
              <a:spcBef>
                <a:spcPts val="480"/>
              </a:spcBef>
              <a:spcAft>
                <a:spcPts val="0"/>
              </a:spcAft>
              <a:buClr>
                <a:srgbClr val="0000FF"/>
              </a:buClr>
              <a:buSzPts val="2400"/>
              <a:buChar char="•"/>
            </a:pPr>
            <a:r>
              <a:rPr b="1" lang="en" sz="2400">
                <a:solidFill>
                  <a:srgbClr val="009900"/>
                </a:solidFill>
              </a:rPr>
              <a:t>Dataset</a:t>
            </a:r>
            <a:r>
              <a:rPr lang="en" sz="2400">
                <a:solidFill>
                  <a:srgbClr val="0000FF"/>
                </a:solidFill>
              </a:rPr>
              <a:t>: CoNLL NER Data; https://paperswithcode.com/dataset/conll-2003 and</a:t>
            </a:r>
            <a:endParaRPr sz="2400">
              <a:solidFill>
                <a:srgbClr val="0000FF"/>
              </a:solidFill>
            </a:endParaRPr>
          </a:p>
          <a:p>
            <a:pPr indent="0" lvl="0" marL="457200" rtl="0" algn="l">
              <a:spcBef>
                <a:spcPts val="480"/>
              </a:spcBef>
              <a:spcAft>
                <a:spcPts val="0"/>
              </a:spcAft>
              <a:buNone/>
            </a:pPr>
            <a:r>
              <a:rPr lang="en" sz="2400">
                <a:solidFill>
                  <a:srgbClr val="0000FF"/>
                </a:solidFill>
              </a:rPr>
              <a:t>https://huggingface.co/datasets/conll2003 (they are same data, but have common and distinct</a:t>
            </a:r>
            <a:endParaRPr sz="2400">
              <a:solidFill>
                <a:srgbClr val="0000FF"/>
              </a:solidFill>
            </a:endParaRPr>
          </a:p>
          <a:p>
            <a:pPr indent="0" lvl="0" marL="457200" rtl="0" algn="l">
              <a:spcBef>
                <a:spcPts val="480"/>
              </a:spcBef>
              <a:spcAft>
                <a:spcPts val="0"/>
              </a:spcAft>
              <a:buNone/>
            </a:pPr>
            <a:r>
              <a:rPr lang="en" sz="2400">
                <a:solidFill>
                  <a:srgbClr val="0000FF"/>
                </a:solidFill>
              </a:rPr>
              <a:t>information)</a:t>
            </a:r>
            <a:endParaRPr sz="24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457200" y="12808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 sz="4000">
                <a:solidFill>
                  <a:srgbClr val="009900"/>
                </a:solidFill>
              </a:rPr>
              <a:t>Problem Statement</a:t>
            </a:r>
            <a:endParaRPr b="1" sz="4000">
              <a:solidFill>
                <a:srgbClr val="009900"/>
              </a:solidFill>
            </a:endParaRPr>
          </a:p>
        </p:txBody>
      </p:sp>
      <p:sp>
        <p:nvSpPr>
          <p:cNvPr id="67" name="Google Shape;67;p15"/>
          <p:cNvSpPr txBox="1"/>
          <p:nvPr/>
        </p:nvSpPr>
        <p:spPr>
          <a:xfrm>
            <a:off x="457200" y="1271100"/>
            <a:ext cx="8229600" cy="4526100"/>
          </a:xfrm>
          <a:prstGeom prst="rect">
            <a:avLst/>
          </a:prstGeom>
          <a:noFill/>
          <a:ln>
            <a:noFill/>
          </a:ln>
        </p:spPr>
        <p:txBody>
          <a:bodyPr anchorCtr="0" anchor="t" bIns="45700" lIns="91425" spcFirstLastPara="1" rIns="91425" wrap="square" tIns="45700">
            <a:noAutofit/>
          </a:bodyPr>
          <a:lstStyle/>
          <a:p>
            <a:pPr indent="-349250" lvl="0" marL="457200" rtl="0" algn="l">
              <a:spcBef>
                <a:spcPts val="480"/>
              </a:spcBef>
              <a:spcAft>
                <a:spcPts val="0"/>
              </a:spcAft>
              <a:buClr>
                <a:srgbClr val="0000FF"/>
              </a:buClr>
              <a:buSzPts val="1900"/>
              <a:buChar char="•"/>
            </a:pPr>
            <a:r>
              <a:rPr b="1" lang="en" sz="1900">
                <a:solidFill>
                  <a:srgbClr val="009900"/>
                </a:solidFill>
              </a:rPr>
              <a:t>Input</a:t>
            </a:r>
            <a:r>
              <a:rPr lang="en" sz="1900">
                <a:solidFill>
                  <a:srgbClr val="0000FF"/>
                </a:solidFill>
              </a:rPr>
              <a:t>: A sentence</a:t>
            </a:r>
            <a:endParaRPr sz="1900">
              <a:solidFill>
                <a:srgbClr val="0000FF"/>
              </a:solidFill>
            </a:endParaRPr>
          </a:p>
          <a:p>
            <a:pPr indent="0" lvl="0" marL="457200" rtl="0" algn="l">
              <a:spcBef>
                <a:spcPts val="480"/>
              </a:spcBef>
              <a:spcAft>
                <a:spcPts val="0"/>
              </a:spcAft>
              <a:buNone/>
            </a:pPr>
            <a:r>
              <a:t/>
            </a:r>
            <a:endParaRPr sz="1900">
              <a:solidFill>
                <a:srgbClr val="0000FF"/>
              </a:solidFill>
            </a:endParaRPr>
          </a:p>
          <a:p>
            <a:pPr indent="-349250" lvl="0" marL="457200" rtl="0" algn="l">
              <a:spcBef>
                <a:spcPts val="480"/>
              </a:spcBef>
              <a:spcAft>
                <a:spcPts val="0"/>
              </a:spcAft>
              <a:buClr>
                <a:srgbClr val="0000FF"/>
              </a:buClr>
              <a:buSzPts val="1900"/>
              <a:buChar char="•"/>
            </a:pPr>
            <a:r>
              <a:rPr b="1" lang="en" sz="1900">
                <a:solidFill>
                  <a:srgbClr val="009900"/>
                </a:solidFill>
              </a:rPr>
              <a:t>Output</a:t>
            </a:r>
            <a:r>
              <a:rPr lang="en" sz="1900">
                <a:solidFill>
                  <a:srgbClr val="0000FF"/>
                </a:solidFill>
              </a:rPr>
              <a:t>: Name-No Name tagged for each word in the sentence</a:t>
            </a:r>
            <a:endParaRPr sz="1900">
              <a:solidFill>
                <a:srgbClr val="0000FF"/>
              </a:solidFill>
            </a:endParaRPr>
          </a:p>
          <a:p>
            <a:pPr indent="0" lvl="0" marL="457200" rtl="0" algn="l">
              <a:spcBef>
                <a:spcPts val="480"/>
              </a:spcBef>
              <a:spcAft>
                <a:spcPts val="0"/>
              </a:spcAft>
              <a:buNone/>
            </a:pPr>
            <a:r>
              <a:t/>
            </a:r>
            <a:endParaRPr sz="1900">
              <a:solidFill>
                <a:srgbClr val="0000FF"/>
              </a:solidFill>
            </a:endParaRPr>
          </a:p>
          <a:p>
            <a:pPr indent="-349250" lvl="0" marL="457200" rtl="0" algn="l">
              <a:spcBef>
                <a:spcPts val="480"/>
              </a:spcBef>
              <a:spcAft>
                <a:spcPts val="0"/>
              </a:spcAft>
              <a:buClr>
                <a:srgbClr val="0000FF"/>
              </a:buClr>
              <a:buSzPts val="1900"/>
              <a:buChar char="•"/>
            </a:pPr>
            <a:r>
              <a:rPr b="1" lang="en" sz="1900">
                <a:solidFill>
                  <a:srgbClr val="009900"/>
                </a:solidFill>
              </a:rPr>
              <a:t>Example</a:t>
            </a:r>
            <a:r>
              <a:rPr lang="en" sz="1900">
                <a:solidFill>
                  <a:srgbClr val="0000FF"/>
                </a:solidFill>
              </a:rPr>
              <a:t>:</a:t>
            </a:r>
            <a:endParaRPr sz="1900">
              <a:solidFill>
                <a:srgbClr val="0000FF"/>
              </a:solidFill>
            </a:endParaRPr>
          </a:p>
          <a:p>
            <a:pPr indent="-342900" lvl="1" marL="914400" rtl="0" algn="l">
              <a:spcBef>
                <a:spcPts val="480"/>
              </a:spcBef>
              <a:spcAft>
                <a:spcPts val="0"/>
              </a:spcAft>
              <a:buClr>
                <a:srgbClr val="0000FF"/>
              </a:buClr>
              <a:buSzPts val="1800"/>
              <a:buChar char="–"/>
            </a:pPr>
            <a:r>
              <a:rPr b="1" lang="en" sz="1800">
                <a:solidFill>
                  <a:srgbClr val="009900"/>
                </a:solidFill>
              </a:rPr>
              <a:t>Input</a:t>
            </a:r>
            <a:r>
              <a:rPr lang="en" sz="1800">
                <a:solidFill>
                  <a:srgbClr val="0000FF"/>
                </a:solidFill>
              </a:rPr>
              <a:t>: Delhi is the capital of India.</a:t>
            </a:r>
            <a:endParaRPr sz="1800">
              <a:solidFill>
                <a:srgbClr val="0000FF"/>
              </a:solidFill>
            </a:endParaRPr>
          </a:p>
          <a:p>
            <a:pPr indent="-342900" lvl="1" marL="914400" rtl="0" algn="l">
              <a:spcBef>
                <a:spcPts val="480"/>
              </a:spcBef>
              <a:spcAft>
                <a:spcPts val="0"/>
              </a:spcAft>
              <a:buClr>
                <a:srgbClr val="0000FF"/>
              </a:buClr>
              <a:buSzPts val="1800"/>
              <a:buChar char="–"/>
            </a:pPr>
            <a:r>
              <a:rPr b="1" lang="en" sz="1800">
                <a:solidFill>
                  <a:srgbClr val="009900"/>
                </a:solidFill>
              </a:rPr>
              <a:t>Output</a:t>
            </a:r>
            <a:r>
              <a:rPr lang="en" sz="1800">
                <a:solidFill>
                  <a:srgbClr val="0000FF"/>
                </a:solidFill>
              </a:rPr>
              <a:t>: Delhi_1 is_0 the_0 capital_0 of_0 India_1 ._0</a:t>
            </a:r>
            <a:endParaRPr sz="1800">
              <a:solidFill>
                <a:srgbClr val="0000FF"/>
              </a:solidFill>
            </a:endParaRPr>
          </a:p>
          <a:p>
            <a:pPr indent="0" lvl="0" marL="0" rtl="0" algn="l">
              <a:spcBef>
                <a:spcPts val="480"/>
              </a:spcBef>
              <a:spcAft>
                <a:spcPts val="0"/>
              </a:spcAft>
              <a:buNone/>
            </a:pPr>
            <a:r>
              <a:t/>
            </a:r>
            <a:endParaRPr>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Data PreProcessing </a:t>
            </a:r>
            <a:endParaRPr sz="4000">
              <a:solidFill>
                <a:srgbClr val="009900"/>
              </a:solidFill>
            </a:endParaRPr>
          </a:p>
        </p:txBody>
      </p:sp>
      <p:sp>
        <p:nvSpPr>
          <p:cNvPr id="73" name="Google Shape;73;p16"/>
          <p:cNvSpPr txBox="1"/>
          <p:nvPr/>
        </p:nvSpPr>
        <p:spPr>
          <a:xfrm>
            <a:off x="546750" y="1181450"/>
            <a:ext cx="7839900" cy="3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FF"/>
              </a:solidFill>
            </a:endParaRPr>
          </a:p>
          <a:p>
            <a:pPr indent="-342900" lvl="0" marL="457200" rtl="0" algn="l">
              <a:spcBef>
                <a:spcPts val="0"/>
              </a:spcBef>
              <a:spcAft>
                <a:spcPts val="0"/>
              </a:spcAft>
              <a:buClr>
                <a:srgbClr val="0000FF"/>
              </a:buClr>
              <a:buSzPts val="1800"/>
              <a:buChar char="●"/>
            </a:pPr>
            <a:r>
              <a:rPr b="1" lang="en" sz="1800">
                <a:solidFill>
                  <a:srgbClr val="0000FF"/>
                </a:solidFill>
              </a:rPr>
              <a:t>Tokenization : </a:t>
            </a:r>
            <a:r>
              <a:rPr lang="en" sz="1800">
                <a:solidFill>
                  <a:srgbClr val="0000FF"/>
                </a:solidFill>
              </a:rPr>
              <a:t>Given a sentence, we have first applied tokenization to the sentence.</a:t>
            </a:r>
            <a:endParaRPr sz="1800">
              <a:solidFill>
                <a:srgbClr val="0000FF"/>
              </a:solidFill>
            </a:endParaRPr>
          </a:p>
          <a:p>
            <a:pPr indent="0" lvl="0" marL="0" rtl="0" algn="l">
              <a:spcBef>
                <a:spcPts val="0"/>
              </a:spcBef>
              <a:spcAft>
                <a:spcPts val="0"/>
              </a:spcAft>
              <a:buNone/>
            </a:pPr>
            <a:r>
              <a:rPr lang="en" sz="1800">
                <a:solidFill>
                  <a:srgbClr val="0000FF"/>
                </a:solidFill>
              </a:rPr>
              <a:t>	For this we used nltk.tokenize.word_tokenize </a:t>
            </a:r>
            <a:r>
              <a:rPr lang="en" sz="1800">
                <a:solidFill>
                  <a:srgbClr val="0000FF"/>
                </a:solidFill>
              </a:rPr>
              <a:t>function. Given an input 	sentence in the above function, it gives a list of all the tokens, for eg., </a:t>
            </a:r>
            <a:endParaRPr sz="1800">
              <a:solidFill>
                <a:srgbClr val="0000FF"/>
              </a:solidFill>
            </a:endParaRPr>
          </a:p>
          <a:p>
            <a:pPr indent="0" lvl="0" marL="0" rtl="0" algn="l">
              <a:spcBef>
                <a:spcPts val="0"/>
              </a:spcBef>
              <a:spcAft>
                <a:spcPts val="0"/>
              </a:spcAft>
              <a:buNone/>
            </a:pPr>
            <a:r>
              <a:rPr lang="en" sz="1800">
                <a:solidFill>
                  <a:srgbClr val="0000FF"/>
                </a:solidFill>
              </a:rPr>
              <a:t>	nltk.tokenize.word_tokenize(‘I am going to school.’) will give -</a:t>
            </a:r>
            <a:endParaRPr sz="1800">
              <a:solidFill>
                <a:srgbClr val="0000FF"/>
              </a:solidFill>
            </a:endParaRPr>
          </a:p>
          <a:p>
            <a:pPr indent="0" lvl="0" marL="0" rtl="0" algn="l">
              <a:spcBef>
                <a:spcPts val="0"/>
              </a:spcBef>
              <a:spcAft>
                <a:spcPts val="0"/>
              </a:spcAft>
              <a:buNone/>
            </a:pPr>
            <a:r>
              <a:rPr lang="en" sz="1800">
                <a:solidFill>
                  <a:srgbClr val="0000FF"/>
                </a:solidFill>
              </a:rPr>
              <a:t>	[‘I’, ‘am’, ‘going’, ‘to’, ‘school’, ‘.’]</a:t>
            </a:r>
            <a:endParaRPr sz="1800">
              <a:solidFill>
                <a:srgbClr val="0000FF"/>
              </a:solidFill>
            </a:endParaRPr>
          </a:p>
          <a:p>
            <a:pPr indent="-342900" lvl="0" marL="457200" rtl="0" algn="l">
              <a:spcBef>
                <a:spcPts val="0"/>
              </a:spcBef>
              <a:spcAft>
                <a:spcPts val="0"/>
              </a:spcAft>
              <a:buClr>
                <a:srgbClr val="0000FF"/>
              </a:buClr>
              <a:buSzPts val="1800"/>
              <a:buChar char="●"/>
            </a:pPr>
            <a:r>
              <a:rPr b="1" lang="en" sz="1800">
                <a:solidFill>
                  <a:srgbClr val="0000FF"/>
                </a:solidFill>
              </a:rPr>
              <a:t>No change in case : </a:t>
            </a:r>
            <a:r>
              <a:rPr lang="en" sz="1800">
                <a:solidFill>
                  <a:srgbClr val="0000FF"/>
                </a:solidFill>
              </a:rPr>
              <a:t>Case is very important in the feature extraction. Hence changing case for preprocessing, hence changing case is not good as a PreProcessing step for NER. </a:t>
            </a:r>
            <a:endParaRPr sz="18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Feature Engineering </a:t>
            </a:r>
            <a:endParaRPr sz="4000">
              <a:solidFill>
                <a:srgbClr val="009900"/>
              </a:solidFill>
            </a:endParaRPr>
          </a:p>
        </p:txBody>
      </p:sp>
      <p:sp>
        <p:nvSpPr>
          <p:cNvPr id="79" name="Google Shape;79;p17"/>
          <p:cNvSpPr txBox="1"/>
          <p:nvPr/>
        </p:nvSpPr>
        <p:spPr>
          <a:xfrm>
            <a:off x="546750" y="1313325"/>
            <a:ext cx="7839900" cy="3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rPr>
              <a:t>Used total 9 features, hence made a 9 dimensional feature vector for each word. Here are the features used :</a:t>
            </a:r>
            <a:endParaRPr sz="1800">
              <a:solidFill>
                <a:srgbClr val="0000FF"/>
              </a:solidFill>
            </a:endParaRPr>
          </a:p>
          <a:p>
            <a:pPr indent="0" lvl="0" marL="0" rtl="0" algn="l">
              <a:spcBef>
                <a:spcPts val="0"/>
              </a:spcBef>
              <a:spcAft>
                <a:spcPts val="0"/>
              </a:spcAft>
              <a:buNone/>
            </a:pPr>
            <a:r>
              <a:t/>
            </a:r>
            <a:endParaRPr b="1" sz="1800">
              <a:solidFill>
                <a:srgbClr val="0000FF"/>
              </a:solidFill>
            </a:endParaRPr>
          </a:p>
          <a:p>
            <a:pPr indent="-342900" lvl="0" marL="457200" rtl="0" algn="l">
              <a:spcBef>
                <a:spcPts val="0"/>
              </a:spcBef>
              <a:spcAft>
                <a:spcPts val="0"/>
              </a:spcAft>
              <a:buClr>
                <a:srgbClr val="0000FF"/>
              </a:buClr>
              <a:buSzPts val="1800"/>
              <a:buChar char="●"/>
            </a:pPr>
            <a:r>
              <a:rPr b="1" lang="en" sz="1800">
                <a:solidFill>
                  <a:srgbClr val="0000FF"/>
                </a:solidFill>
              </a:rPr>
              <a:t>Case of First letter of each word : </a:t>
            </a:r>
            <a:r>
              <a:rPr lang="en" sz="1800">
                <a:solidFill>
                  <a:srgbClr val="0000FF"/>
                </a:solidFill>
              </a:rPr>
              <a:t>Value is 1 if the first letter of the word is an uppercase letter, else 0. Generally it is seed that named entities have first letter capital, like person’s name, eg. , Ram in the sentence - ‘I met Ram in the market’. </a:t>
            </a:r>
            <a:endParaRPr sz="1800">
              <a:solidFill>
                <a:srgbClr val="0000FF"/>
              </a:solidFill>
            </a:endParaRPr>
          </a:p>
          <a:p>
            <a:pPr indent="0" lvl="0" marL="0" rtl="0" algn="l">
              <a:spcBef>
                <a:spcPts val="0"/>
              </a:spcBef>
              <a:spcAft>
                <a:spcPts val="0"/>
              </a:spcAft>
              <a:buNone/>
            </a:pPr>
            <a:r>
              <a:rPr lang="en" sz="1800">
                <a:solidFill>
                  <a:srgbClr val="0000FF"/>
                </a:solidFill>
              </a:rPr>
              <a:t>	Point to note : Not all words starting with capital letters are named </a:t>
            </a:r>
            <a:endParaRPr sz="1800">
              <a:solidFill>
                <a:srgbClr val="0000FF"/>
              </a:solidFill>
            </a:endParaRPr>
          </a:p>
          <a:p>
            <a:pPr indent="0" lvl="0" marL="0" rtl="0" algn="l">
              <a:spcBef>
                <a:spcPts val="0"/>
              </a:spcBef>
              <a:spcAft>
                <a:spcPts val="0"/>
              </a:spcAft>
              <a:buNone/>
            </a:pPr>
            <a:r>
              <a:rPr lang="en" sz="1800">
                <a:solidFill>
                  <a:srgbClr val="0000FF"/>
                </a:solidFill>
              </a:rPr>
              <a:t>	entities, like I in the above sentence is not a named entity. </a:t>
            </a:r>
            <a:endParaRPr sz="1800">
              <a:solidFill>
                <a:srgbClr val="0000FF"/>
              </a:solidFill>
            </a:endParaRPr>
          </a:p>
          <a:p>
            <a:pPr indent="0" lvl="0" marL="457200" rtl="0" algn="l">
              <a:spcBef>
                <a:spcPts val="0"/>
              </a:spcBef>
              <a:spcAft>
                <a:spcPts val="0"/>
              </a:spcAft>
              <a:buNone/>
            </a:pPr>
            <a:r>
              <a:t/>
            </a:r>
            <a:endParaRPr b="1" sz="18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Feature Engineering </a:t>
            </a:r>
            <a:endParaRPr sz="4000">
              <a:solidFill>
                <a:srgbClr val="009900"/>
              </a:solidFill>
            </a:endParaRPr>
          </a:p>
        </p:txBody>
      </p:sp>
      <p:sp>
        <p:nvSpPr>
          <p:cNvPr id="85" name="Google Shape;85;p18"/>
          <p:cNvSpPr txBox="1"/>
          <p:nvPr/>
        </p:nvSpPr>
        <p:spPr>
          <a:xfrm>
            <a:off x="546750" y="1313325"/>
            <a:ext cx="7839900" cy="312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b="1" lang="en" sz="1800">
                <a:solidFill>
                  <a:srgbClr val="0000FF"/>
                </a:solidFill>
              </a:rPr>
              <a:t>Case of the whole word : </a:t>
            </a:r>
            <a:r>
              <a:rPr lang="en" sz="1800">
                <a:solidFill>
                  <a:srgbClr val="0000FF"/>
                </a:solidFill>
              </a:rPr>
              <a:t>If the word is in uppercase completely, there is a good chance that it is a named </a:t>
            </a:r>
            <a:r>
              <a:rPr lang="en" sz="1800">
                <a:solidFill>
                  <a:srgbClr val="0000FF"/>
                </a:solidFill>
              </a:rPr>
              <a:t>entity. This is particularly true for acronyms like USA, WHO, etc.</a:t>
            </a:r>
            <a:endParaRPr sz="1800">
              <a:solidFill>
                <a:srgbClr val="0000FF"/>
              </a:solidFill>
            </a:endParaRPr>
          </a:p>
          <a:p>
            <a:pPr indent="0" lvl="0" marL="457200" rtl="0" algn="l">
              <a:spcBef>
                <a:spcPts val="0"/>
              </a:spcBef>
              <a:spcAft>
                <a:spcPts val="0"/>
              </a:spcAft>
              <a:buNone/>
            </a:pPr>
            <a:r>
              <a:rPr lang="en" sz="1800">
                <a:solidFill>
                  <a:srgbClr val="0000FF"/>
                </a:solidFill>
              </a:rPr>
              <a:t>Point to note : In language, one can often use an all Uppercase word to depict an order, etc. So this metric is not correct at all times. </a:t>
            </a:r>
            <a:endParaRPr sz="1800">
              <a:solidFill>
                <a:srgbClr val="0000FF"/>
              </a:solidFill>
            </a:endParaRPr>
          </a:p>
          <a:p>
            <a:pPr indent="-342900" lvl="0" marL="457200" rtl="0" algn="l">
              <a:spcBef>
                <a:spcPts val="0"/>
              </a:spcBef>
              <a:spcAft>
                <a:spcPts val="0"/>
              </a:spcAft>
              <a:buClr>
                <a:srgbClr val="0000FF"/>
              </a:buClr>
              <a:buSzPts val="1800"/>
              <a:buChar char="●"/>
            </a:pPr>
            <a:r>
              <a:rPr b="1" lang="en" sz="1800">
                <a:solidFill>
                  <a:srgbClr val="0000FF"/>
                </a:solidFill>
              </a:rPr>
              <a:t>Word in stopwords from nltk : </a:t>
            </a:r>
            <a:r>
              <a:rPr lang="en" sz="1800">
                <a:solidFill>
                  <a:srgbClr val="0000FF"/>
                </a:solidFill>
                <a:highlight>
                  <a:srgbClr val="FFFFFF"/>
                </a:highlight>
              </a:rPr>
              <a:t>A stop word is a commonly used word (such as “the”, “a”, “an”, “in”) that a search engine has been programmed </a:t>
            </a:r>
            <a:r>
              <a:rPr lang="en" sz="1800">
                <a:solidFill>
                  <a:srgbClr val="0000FF"/>
                </a:solidFill>
              </a:rPr>
              <a:t>to ignore, both when indexing entries for searching and when retrieving them as the result of a search query. </a:t>
            </a:r>
            <a:endParaRPr sz="1800">
              <a:solidFill>
                <a:srgbClr val="0000FF"/>
              </a:solidFill>
            </a:endParaRPr>
          </a:p>
          <a:p>
            <a:pPr indent="0" lvl="0" marL="457200" rtl="0" algn="l">
              <a:spcBef>
                <a:spcPts val="0"/>
              </a:spcBef>
              <a:spcAft>
                <a:spcPts val="0"/>
              </a:spcAft>
              <a:buNone/>
            </a:pPr>
            <a:r>
              <a:rPr lang="en" sz="1800">
                <a:solidFill>
                  <a:srgbClr val="0000FF"/>
                </a:solidFill>
              </a:rPr>
              <a:t>nltk library has a set of stopwords, and this feature is checking whether the word is in the set of stopwords or not. </a:t>
            </a:r>
            <a:endParaRPr sz="18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Feature Engineering </a:t>
            </a:r>
            <a:endParaRPr sz="4000">
              <a:solidFill>
                <a:srgbClr val="009900"/>
              </a:solidFill>
            </a:endParaRPr>
          </a:p>
        </p:txBody>
      </p:sp>
      <p:sp>
        <p:nvSpPr>
          <p:cNvPr id="91" name="Google Shape;91;p19"/>
          <p:cNvSpPr txBox="1"/>
          <p:nvPr/>
        </p:nvSpPr>
        <p:spPr>
          <a:xfrm>
            <a:off x="546750" y="1313325"/>
            <a:ext cx="7839900" cy="312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b="1" lang="en" sz="1800">
                <a:solidFill>
                  <a:srgbClr val="0000FF"/>
                </a:solidFill>
              </a:rPr>
              <a:t>Punctuation Marks : </a:t>
            </a:r>
            <a:r>
              <a:rPr lang="en" sz="1800">
                <a:solidFill>
                  <a:srgbClr val="0000FF"/>
                </a:solidFill>
              </a:rPr>
              <a:t>Feature used to check whether a word is not a word but a </a:t>
            </a:r>
            <a:r>
              <a:rPr lang="en" sz="1800">
                <a:solidFill>
                  <a:srgbClr val="0000FF"/>
                </a:solidFill>
              </a:rPr>
              <a:t>punctuation</a:t>
            </a:r>
            <a:r>
              <a:rPr lang="en" sz="1800">
                <a:solidFill>
                  <a:srgbClr val="0000FF"/>
                </a:solidFill>
              </a:rPr>
              <a:t> mark. Punctuation marks are not named entities. </a:t>
            </a:r>
            <a:endParaRPr sz="1800">
              <a:solidFill>
                <a:srgbClr val="0000FF"/>
              </a:solidFill>
            </a:endParaRPr>
          </a:p>
          <a:p>
            <a:pPr indent="-342900" lvl="0" marL="457200" rtl="0" algn="l">
              <a:spcBef>
                <a:spcPts val="0"/>
              </a:spcBef>
              <a:spcAft>
                <a:spcPts val="0"/>
              </a:spcAft>
              <a:buClr>
                <a:srgbClr val="0000FF"/>
              </a:buClr>
              <a:buSzPts val="1800"/>
              <a:buChar char="●"/>
            </a:pPr>
            <a:r>
              <a:rPr b="1" lang="en" sz="1800">
                <a:solidFill>
                  <a:srgbClr val="0000FF"/>
                </a:solidFill>
              </a:rPr>
              <a:t>POS Tag of current word : </a:t>
            </a:r>
            <a:r>
              <a:rPr lang="en" sz="1800">
                <a:solidFill>
                  <a:srgbClr val="0000FF"/>
                </a:solidFill>
              </a:rPr>
              <a:t>Feature which </a:t>
            </a:r>
            <a:r>
              <a:rPr lang="en" sz="1800">
                <a:solidFill>
                  <a:srgbClr val="0000FF"/>
                </a:solidFill>
              </a:rPr>
              <a:t>depends on the POS Tag of the word in the sentence. Pronouns are more likely to be a named entity whereas verbs are least likely to be named entities. Used nltk pos_tag for giving out POS Tags to words in the test sentence. </a:t>
            </a:r>
            <a:endParaRPr sz="1800">
              <a:solidFill>
                <a:srgbClr val="0000FF"/>
              </a:solidFill>
            </a:endParaRPr>
          </a:p>
          <a:p>
            <a:pPr indent="-342900" lvl="0" marL="457200" rtl="0" algn="l">
              <a:spcBef>
                <a:spcPts val="0"/>
              </a:spcBef>
              <a:spcAft>
                <a:spcPts val="0"/>
              </a:spcAft>
              <a:buClr>
                <a:srgbClr val="0000FF"/>
              </a:buClr>
              <a:buSzPts val="1800"/>
              <a:buChar char="●"/>
            </a:pPr>
            <a:r>
              <a:rPr b="1" lang="en" sz="1800">
                <a:solidFill>
                  <a:srgbClr val="0000FF"/>
                </a:solidFill>
              </a:rPr>
              <a:t>POS Tag of previous word : </a:t>
            </a:r>
            <a:r>
              <a:rPr lang="en" sz="1800">
                <a:solidFill>
                  <a:srgbClr val="0000FF"/>
                </a:solidFill>
              </a:rPr>
              <a:t>Feature which takes into account the POS Tag of the previous word in the sentence. If no previous word is there, this feature is assigned a value equal to the POS tag of ‘.’ .</a:t>
            </a:r>
            <a:endParaRPr sz="18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Feature Engineering </a:t>
            </a:r>
            <a:endParaRPr sz="4000">
              <a:solidFill>
                <a:srgbClr val="009900"/>
              </a:solidFill>
            </a:endParaRPr>
          </a:p>
        </p:txBody>
      </p:sp>
      <p:sp>
        <p:nvSpPr>
          <p:cNvPr id="97" name="Google Shape;97;p20"/>
          <p:cNvSpPr txBox="1"/>
          <p:nvPr/>
        </p:nvSpPr>
        <p:spPr>
          <a:xfrm>
            <a:off x="546750" y="1313325"/>
            <a:ext cx="7839900" cy="312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b="1" lang="en" sz="1800">
                <a:solidFill>
                  <a:srgbClr val="0000FF"/>
                </a:solidFill>
              </a:rPr>
              <a:t>POS Tag of next word : </a:t>
            </a:r>
            <a:r>
              <a:rPr lang="en" sz="1800">
                <a:solidFill>
                  <a:srgbClr val="0000FF"/>
                </a:solidFill>
              </a:rPr>
              <a:t>Feature which takes into account the POS Tag of the next word in the sentence. If no next word is there, this feature is assigned a value equal to the POS tag of ‘.’ .</a:t>
            </a:r>
            <a:endParaRPr sz="1800">
              <a:solidFill>
                <a:srgbClr val="0000FF"/>
              </a:solidFill>
            </a:endParaRPr>
          </a:p>
          <a:p>
            <a:pPr indent="-342900" lvl="0" marL="457200" rtl="0" algn="l">
              <a:spcBef>
                <a:spcPts val="0"/>
              </a:spcBef>
              <a:spcAft>
                <a:spcPts val="0"/>
              </a:spcAft>
              <a:buClr>
                <a:srgbClr val="0000FF"/>
              </a:buClr>
              <a:buSzPts val="1800"/>
              <a:buChar char="●"/>
            </a:pPr>
            <a:r>
              <a:rPr b="1" lang="en" sz="1800">
                <a:solidFill>
                  <a:srgbClr val="0000FF"/>
                </a:solidFill>
              </a:rPr>
              <a:t>Last letter of the word : </a:t>
            </a:r>
            <a:r>
              <a:rPr lang="en" sz="1800">
                <a:solidFill>
                  <a:srgbClr val="0000FF"/>
                </a:solidFill>
              </a:rPr>
              <a:t>Used to check whether the last letter is a consonant or a vowel. It is noted that, consonants are more common to be the last letter in named entities. This rule is not correct everywhere and has its set of exceptions. </a:t>
            </a:r>
            <a:endParaRPr sz="1800">
              <a:solidFill>
                <a:srgbClr val="0000FF"/>
              </a:solidFill>
            </a:endParaRPr>
          </a:p>
          <a:p>
            <a:pPr indent="-342900" lvl="0" marL="457200" rtl="0" algn="l">
              <a:spcBef>
                <a:spcPts val="0"/>
              </a:spcBef>
              <a:spcAft>
                <a:spcPts val="0"/>
              </a:spcAft>
              <a:buClr>
                <a:srgbClr val="0000FF"/>
              </a:buClr>
              <a:buSzPts val="1800"/>
              <a:buChar char="●"/>
            </a:pPr>
            <a:r>
              <a:rPr b="1" lang="en" sz="1800">
                <a:solidFill>
                  <a:srgbClr val="0000FF"/>
                </a:solidFill>
              </a:rPr>
              <a:t>Word not the name of a month or a day : </a:t>
            </a:r>
            <a:r>
              <a:rPr lang="en" sz="1800">
                <a:solidFill>
                  <a:srgbClr val="0000FF"/>
                </a:solidFill>
              </a:rPr>
              <a:t>One of the most misclassified set of words after applying the above 8 features is that of day names like Monday, Tuesday, etc. and month names like April, May, etc. These words usually start with a capital letter but are not named entities. This feature tests if the word is one of the above.  </a:t>
            </a:r>
            <a:endParaRPr sz="18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solidFill>
                  <a:srgbClr val="009900"/>
                </a:solidFill>
              </a:rPr>
              <a:t>Models used </a:t>
            </a:r>
            <a:endParaRPr sz="4000">
              <a:solidFill>
                <a:srgbClr val="009900"/>
              </a:solidFill>
            </a:endParaRPr>
          </a:p>
        </p:txBody>
      </p:sp>
      <p:sp>
        <p:nvSpPr>
          <p:cNvPr id="103" name="Google Shape;103;p21"/>
          <p:cNvSpPr txBox="1"/>
          <p:nvPr/>
        </p:nvSpPr>
        <p:spPr>
          <a:xfrm>
            <a:off x="652050" y="1181450"/>
            <a:ext cx="7839900" cy="3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FF"/>
                </a:solidFill>
              </a:rPr>
              <a:t>Model used is SVM from sklearn module. (sklearn.svm.SVC())</a:t>
            </a:r>
            <a:endParaRPr sz="2100">
              <a:solidFill>
                <a:srgbClr val="0000FF"/>
              </a:solidFill>
            </a:endParaRPr>
          </a:p>
          <a:p>
            <a:pPr indent="0" lvl="0" marL="0" rtl="0" algn="l">
              <a:spcBef>
                <a:spcPts val="0"/>
              </a:spcBef>
              <a:spcAft>
                <a:spcPts val="0"/>
              </a:spcAft>
              <a:buNone/>
            </a:pPr>
            <a:r>
              <a:rPr lang="en" sz="2100">
                <a:solidFill>
                  <a:srgbClr val="0000FF"/>
                </a:solidFill>
              </a:rPr>
              <a:t>There are many hyperparameter settings used and F scores for each setting were calculated on the validation set. Some of these include : </a:t>
            </a:r>
            <a:endParaRPr sz="2100">
              <a:solidFill>
                <a:srgbClr val="0000FF"/>
              </a:solidFill>
            </a:endParaRPr>
          </a:p>
          <a:p>
            <a:pPr indent="-361950" lvl="0" marL="457200" rtl="0" algn="l">
              <a:spcBef>
                <a:spcPts val="0"/>
              </a:spcBef>
              <a:spcAft>
                <a:spcPts val="0"/>
              </a:spcAft>
              <a:buClr>
                <a:srgbClr val="0000FF"/>
              </a:buClr>
              <a:buSzPts val="2100"/>
              <a:buChar char="●"/>
            </a:pPr>
            <a:r>
              <a:rPr lang="en" sz="2100">
                <a:solidFill>
                  <a:srgbClr val="0000FF"/>
                </a:solidFill>
              </a:rPr>
              <a:t>SVM with kernel = ‘Linear’ and C = 0</a:t>
            </a:r>
            <a:endParaRPr sz="2100">
              <a:solidFill>
                <a:srgbClr val="0000FF"/>
              </a:solidFill>
            </a:endParaRPr>
          </a:p>
          <a:p>
            <a:pPr indent="-361950" lvl="0" marL="457200" rtl="0" algn="l">
              <a:spcBef>
                <a:spcPts val="0"/>
              </a:spcBef>
              <a:spcAft>
                <a:spcPts val="0"/>
              </a:spcAft>
              <a:buClr>
                <a:srgbClr val="0000FF"/>
              </a:buClr>
              <a:buSzPts val="2100"/>
              <a:buChar char="●"/>
            </a:pPr>
            <a:r>
              <a:rPr lang="en" sz="2100">
                <a:solidFill>
                  <a:srgbClr val="0000FF"/>
                </a:solidFill>
              </a:rPr>
              <a:t>SVM with kernel = ‘Linear’ and C = 1</a:t>
            </a:r>
            <a:endParaRPr sz="2100">
              <a:solidFill>
                <a:srgbClr val="0000FF"/>
              </a:solidFill>
            </a:endParaRPr>
          </a:p>
          <a:p>
            <a:pPr indent="-361950" lvl="0" marL="457200" rtl="0" algn="l">
              <a:spcBef>
                <a:spcPts val="0"/>
              </a:spcBef>
              <a:spcAft>
                <a:spcPts val="0"/>
              </a:spcAft>
              <a:buClr>
                <a:srgbClr val="0000FF"/>
              </a:buClr>
              <a:buSzPts val="2100"/>
              <a:buChar char="●"/>
            </a:pPr>
            <a:r>
              <a:rPr lang="en" sz="2100">
                <a:solidFill>
                  <a:srgbClr val="0000FF"/>
                </a:solidFill>
              </a:rPr>
              <a:t>SVM with kernel = ‘rbf’ </a:t>
            </a:r>
            <a:endParaRPr sz="2100">
              <a:solidFill>
                <a:srgbClr val="0000FF"/>
              </a:solidFill>
            </a:endParaRPr>
          </a:p>
          <a:p>
            <a:pPr indent="0" lvl="0" marL="0" rtl="0" algn="l">
              <a:spcBef>
                <a:spcPts val="0"/>
              </a:spcBef>
              <a:spcAft>
                <a:spcPts val="0"/>
              </a:spcAft>
              <a:buNone/>
            </a:pPr>
            <a:r>
              <a:t/>
            </a:r>
            <a:endParaRPr sz="2100">
              <a:solidFill>
                <a:srgbClr val="0000FF"/>
              </a:solidFill>
            </a:endParaRPr>
          </a:p>
          <a:p>
            <a:pPr indent="0" lvl="0" marL="0" rtl="0" algn="l">
              <a:spcBef>
                <a:spcPts val="0"/>
              </a:spcBef>
              <a:spcAft>
                <a:spcPts val="0"/>
              </a:spcAft>
              <a:buNone/>
            </a:pPr>
            <a:r>
              <a:rPr lang="en" sz="2100">
                <a:solidFill>
                  <a:srgbClr val="0000FF"/>
                </a:solidFill>
              </a:rPr>
              <a:t>There was negligible difference between the F-scores of these 3 models</a:t>
            </a:r>
            <a:r>
              <a:rPr lang="en" sz="1900">
                <a:solidFill>
                  <a:srgbClr val="0000FF"/>
                </a:solidFill>
              </a:rPr>
              <a:t>. </a:t>
            </a:r>
            <a:r>
              <a:rPr lang="en" sz="1900">
                <a:solidFill>
                  <a:srgbClr val="0000FF"/>
                </a:solidFill>
              </a:rPr>
              <a:t> </a:t>
            </a:r>
            <a:endParaRPr sz="19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