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00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75B5A-DC82-AED7-0DCC-45857AC02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ADACFC-048A-858B-CB5C-2846B94EA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0D4F3-788A-42E5-1BE9-8A28BF35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F8B-4067-46E9-A2B8-535A875FF4C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AF90A-E53A-36B8-C092-BA25F91A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57F10-8A46-196D-CC7C-6BC2B879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2EC-EF52-49AD-BD63-EDB54914C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9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646CE-661A-ADB8-5A68-BCAA856E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7DB71-9B22-8AED-FB1C-DB1ACF42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0A899-20A0-52E5-FE2C-ADA34B0A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F8B-4067-46E9-A2B8-535A875FF4C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7E95C-7FB8-C1AA-3013-4EF105C8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F515D-8BCD-E718-D9D8-7BCFCD35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2EC-EF52-49AD-BD63-EDB54914C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7986E4-8329-7D14-DBC2-5DE4E5183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9AE633-0C63-4370-C341-7C07C92F3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E41AC-316F-0F9A-B505-52F3781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F8B-4067-46E9-A2B8-535A875FF4C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B457E-7FD9-EF6E-E9EC-9DAA8651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6D311-066A-CC61-0DB4-D4B1A5C4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2EC-EF52-49AD-BD63-EDB54914C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8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E053C-9C8A-A8C1-019F-ABDECCB8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B3146-FA4D-3D8A-6944-577AF232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69542-7EB9-DFFD-2FC7-409B37EF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F8B-4067-46E9-A2B8-535A875FF4C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77E42-1478-1ADE-786B-E70DD726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A5900-393D-EA3F-2E78-0D3E84C4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2EC-EF52-49AD-BD63-EDB54914C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3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5469B-BDC6-37C3-DD98-BB3B1D26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F073D-190E-65B2-C842-DD5CED47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55DBD4-626E-95A2-715A-8CEA4C03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F8B-4067-46E9-A2B8-535A875FF4C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C371D-427C-949F-F555-03931E6E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6E971-F8AA-5EBA-750D-4FB328DC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2EC-EF52-49AD-BD63-EDB54914C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86072-60BA-C042-C3E7-86FD55E7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34371-BBCA-2D10-1BF9-B3D22780C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B8FFB-2FE7-CB69-E39F-3319FB862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A11F3-E418-1523-2CB2-7FB54BD0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F8B-4067-46E9-A2B8-535A875FF4C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26CA9E-B1CA-A9C4-1613-E8AAA5B1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1AF985-980E-12AF-8018-94642AE7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2EC-EF52-49AD-BD63-EDB54914C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3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D5305-5BD3-0F48-920D-BC6AF5A8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4E300A-1692-83EA-F9EA-85D9BD29C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F320FA-3671-84E3-66E8-01EDF4D90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41815F-D094-8317-B9F9-77E9F3114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77EA33-3A96-1D2F-FF2F-B1042AB01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1FB546-188A-829C-47BD-B0777C24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F8B-4067-46E9-A2B8-535A875FF4C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31FF93-062D-AD12-66AA-E399ABA0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3DABFA-B24E-3756-35ED-80728CBC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2EC-EF52-49AD-BD63-EDB54914C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7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DD03-6DDD-787B-C91D-25E2D1FE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CBC373-38C3-DE21-FC61-34C1C34D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F8B-4067-46E9-A2B8-535A875FF4C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0B9DC5-0D6D-D6F6-18BF-3F6FD0E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1D6885-04B7-EA2A-C976-BA2B3EA2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2EC-EF52-49AD-BD63-EDB54914C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27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7DF429-6E65-C4FA-960C-0C38607B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F8B-4067-46E9-A2B8-535A875FF4C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AE168B-6484-BD22-CACF-B2A287CA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4D0BD-4DE9-7D23-A88D-172936E1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2EC-EF52-49AD-BD63-EDB54914C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1FF3C-7A6F-2089-DAC0-2D5F8AA0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D61DD0-CB2D-CD8D-79B5-5ABCA4BE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6FA3E6-0923-27A5-B5D5-41E32D8E6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40619-2065-2AE9-700C-09DAE3E7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F8B-4067-46E9-A2B8-535A875FF4C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59A9B-B1D4-9FFE-45E3-46D55713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612ABE-EA45-6EF7-A50A-816BF923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2EC-EF52-49AD-BD63-EDB54914C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9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DDEB-E07F-C0F5-F625-6EB27766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2FFC0A-0476-922A-B96E-667CB38E3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79B002-A0E7-3392-5B34-ECF2645A8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F3F61-9445-84FE-E4C3-A297976A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BF8B-4067-46E9-A2B8-535A875FF4C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D1391-E6E6-2937-9AF8-90B826E1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CF77F4-AB74-5D41-5420-41E1DF0B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E42EC-EF52-49AD-BD63-EDB54914C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29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76A379-6E77-D082-A601-28849F70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48AD36-95E8-1B67-D3B0-176DEE8E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9F430-A28A-962B-5B94-2531CB1EA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BF8B-4067-46E9-A2B8-535A875FF4C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C02F2-89DF-9486-1B42-565D9B87D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A8AD1-DDC6-B9B3-0424-8019BC615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E42EC-EF52-49AD-BD63-EDB54914C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2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D0FA095-914F-5C04-F300-977E62C4CF39}"/>
              </a:ext>
            </a:extLst>
          </p:cNvPr>
          <p:cNvSpPr/>
          <p:nvPr/>
        </p:nvSpPr>
        <p:spPr>
          <a:xfrm>
            <a:off x="0" y="0"/>
            <a:ext cx="9601200" cy="1190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67D5FF62-7EEC-3B0C-3D0F-E7B76EA3861E}"/>
              </a:ext>
            </a:extLst>
          </p:cNvPr>
          <p:cNvCxnSpPr>
            <a:cxnSpLocks/>
          </p:cNvCxnSpPr>
          <p:nvPr/>
        </p:nvCxnSpPr>
        <p:spPr>
          <a:xfrm flipH="1">
            <a:off x="50800" y="1117600"/>
            <a:ext cx="94996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6FDA1E1A-C60D-BF75-B402-14EF0958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666" y="1754914"/>
            <a:ext cx="4598380" cy="2225616"/>
          </a:xfrm>
          <a:prstGeom prst="rect">
            <a:avLst/>
          </a:prstGeom>
        </p:spPr>
      </p:pic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0EBA56A0-EF01-2479-3530-1670FBB73320}"/>
              </a:ext>
            </a:extLst>
          </p:cNvPr>
          <p:cNvSpPr/>
          <p:nvPr/>
        </p:nvSpPr>
        <p:spPr>
          <a:xfrm rot="5400000">
            <a:off x="7611115" y="171205"/>
            <a:ext cx="1754912" cy="1412504"/>
          </a:xfrm>
          <a:prstGeom prst="homePlate">
            <a:avLst>
              <a:gd name="adj" fmla="val 27113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D9BAAB-C1E3-A5A2-91F0-79254F8FB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71" y="108857"/>
            <a:ext cx="1190172" cy="119017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5FF8026-A8A3-4171-99CF-8BE03E16F971}"/>
              </a:ext>
            </a:extLst>
          </p:cNvPr>
          <p:cNvSpPr txBox="1"/>
          <p:nvPr/>
        </p:nvSpPr>
        <p:spPr>
          <a:xfrm>
            <a:off x="357461" y="182139"/>
            <a:ext cx="73805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chemeClr val="bg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PolicyBERT:</a:t>
            </a:r>
            <a:r>
              <a:rPr lang="zh-CN" altLang="en-US" sz="2200" b="1" dirty="0">
                <a:solidFill>
                  <a:schemeClr val="bg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基于全词掩码的中文政策文本预训练语言模型</a:t>
            </a:r>
            <a:endParaRPr lang="zh-CN" altLang="en-US" sz="2200" b="0" dirty="0">
              <a:solidFill>
                <a:schemeClr val="bg1"/>
              </a:solidFill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20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6EB549-9112-463D-52E7-8835EFBB9432}"/>
              </a:ext>
            </a:extLst>
          </p:cNvPr>
          <p:cNvSpPr txBox="1"/>
          <p:nvPr/>
        </p:nvSpPr>
        <p:spPr>
          <a:xfrm>
            <a:off x="439732" y="687348"/>
            <a:ext cx="4942370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北京大学  信息管理系  大数据管理与应用专业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B891D59E-200D-6FEC-D71C-91C8C5C106B7}"/>
              </a:ext>
            </a:extLst>
          </p:cNvPr>
          <p:cNvGrpSpPr/>
          <p:nvPr/>
        </p:nvGrpSpPr>
        <p:grpSpPr>
          <a:xfrm>
            <a:off x="5193391" y="687031"/>
            <a:ext cx="1264336" cy="369332"/>
            <a:chOff x="4637315" y="687031"/>
            <a:chExt cx="1264336" cy="369332"/>
          </a:xfrm>
        </p:grpSpPr>
        <p:sp>
          <p:nvSpPr>
            <p:cNvPr id="13" name="流程图: 延期 12">
              <a:extLst>
                <a:ext uri="{FF2B5EF4-FFF2-40B4-BE49-F238E27FC236}">
                  <a16:creationId xmlns:a16="http://schemas.microsoft.com/office/drawing/2014/main" id="{798F3E4A-5D23-DD7C-9CB9-893FF95BF9A8}"/>
                </a:ext>
              </a:extLst>
            </p:cNvPr>
            <p:cNvSpPr/>
            <p:nvPr/>
          </p:nvSpPr>
          <p:spPr>
            <a:xfrm>
              <a:off x="5407416" y="687293"/>
              <a:ext cx="494235" cy="367581"/>
            </a:xfrm>
            <a:prstGeom prst="flowChartDelay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4FC838-8482-01F2-E836-7686BA89EBA6}"/>
                </a:ext>
              </a:extLst>
            </p:cNvPr>
            <p:cNvSpPr txBox="1"/>
            <p:nvPr/>
          </p:nvSpPr>
          <p:spPr>
            <a:xfrm>
              <a:off x="4637315" y="687031"/>
              <a:ext cx="988785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浦皓天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1985EE4-0F2D-60DB-A990-A421F4BEC669}"/>
              </a:ext>
            </a:extLst>
          </p:cNvPr>
          <p:cNvSpPr/>
          <p:nvPr/>
        </p:nvSpPr>
        <p:spPr>
          <a:xfrm>
            <a:off x="0" y="12113835"/>
            <a:ext cx="9601200" cy="689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061C56-137E-69C1-BEEA-6947105318B1}"/>
              </a:ext>
            </a:extLst>
          </p:cNvPr>
          <p:cNvCxnSpPr>
            <a:cxnSpLocks/>
          </p:cNvCxnSpPr>
          <p:nvPr/>
        </p:nvCxnSpPr>
        <p:spPr>
          <a:xfrm>
            <a:off x="4800600" y="1505527"/>
            <a:ext cx="0" cy="10438823"/>
          </a:xfrm>
          <a:prstGeom prst="line">
            <a:avLst/>
          </a:prstGeom>
          <a:ln>
            <a:solidFill>
              <a:schemeClr val="accent3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4D41B26-7160-B037-D0EC-EC199969302F}"/>
              </a:ext>
            </a:extLst>
          </p:cNvPr>
          <p:cNvSpPr/>
          <p:nvPr/>
        </p:nvSpPr>
        <p:spPr>
          <a:xfrm>
            <a:off x="200025" y="1444172"/>
            <a:ext cx="4437282" cy="467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研究背景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0D1EDB-5AAE-8836-B91B-3B62707CE98D}"/>
              </a:ext>
            </a:extLst>
          </p:cNvPr>
          <p:cNvSpPr txBox="1"/>
          <p:nvPr/>
        </p:nvSpPr>
        <p:spPr>
          <a:xfrm>
            <a:off x="137044" y="1949204"/>
            <a:ext cx="4500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中文文本因缺乏空格标记和分词歧义问题，导致现有词嵌入模型难以准确建模真实语义。</a:t>
            </a:r>
            <a:endParaRPr lang="en-US" altLang="zh-CN" sz="1400" b="0" i="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融合词级语义信息是一个具有潜力的途径。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b="1" i="0" dirty="0">
                <a:solidFill>
                  <a:schemeClr val="accent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3.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本文提出</a:t>
            </a:r>
            <a:r>
              <a:rPr lang="en-US" altLang="zh-CN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PolicyBERT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模型，结合</a:t>
            </a:r>
            <a:r>
              <a:rPr lang="en-US" altLang="zh-CN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HanLP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分词与注意力机制，提升中文政策文本的语义理解能力。</a:t>
            </a:r>
          </a:p>
          <a:p>
            <a:r>
              <a:rPr lang="en-US" altLang="zh-CN" sz="1400" b="1" i="0" dirty="0">
                <a:solidFill>
                  <a:schemeClr val="accent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4.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基于检索增强生成（</a:t>
            </a:r>
            <a:r>
              <a:rPr lang="en-US" altLang="zh-CN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RAG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）技术，结合</a:t>
            </a:r>
            <a:r>
              <a:rPr lang="en-US" altLang="zh-CN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PolicyBERT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和大语言模型，构建高效的政策文本问答系统。</a:t>
            </a:r>
          </a:p>
          <a:p>
            <a:endParaRPr lang="zh-CN" altLang="en-US" sz="1400" b="0" i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706AB12-A206-1120-4D8A-D5B444CB6787}"/>
              </a:ext>
            </a:extLst>
          </p:cNvPr>
          <p:cNvGrpSpPr/>
          <p:nvPr/>
        </p:nvGrpSpPr>
        <p:grpSpPr>
          <a:xfrm>
            <a:off x="168517" y="8429149"/>
            <a:ext cx="4581893" cy="4041102"/>
            <a:chOff x="137044" y="3543303"/>
            <a:chExt cx="4581893" cy="404110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F56480A-0F41-50B6-C264-9F4154FC3424}"/>
                </a:ext>
              </a:extLst>
            </p:cNvPr>
            <p:cNvSpPr/>
            <p:nvPr/>
          </p:nvSpPr>
          <p:spPr>
            <a:xfrm>
              <a:off x="168517" y="3543303"/>
              <a:ext cx="4437282" cy="4677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PolicyBERT</a:t>
              </a:r>
              <a:endPara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F617ACA-C53A-57AB-B888-5219A3EA3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89" y="4051847"/>
              <a:ext cx="4481248" cy="1860802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4180DF0-00AE-EDE7-B431-62072302A023}"/>
                </a:ext>
              </a:extLst>
            </p:cNvPr>
            <p:cNvSpPr txBox="1"/>
            <p:nvPr/>
          </p:nvSpPr>
          <p:spPr>
            <a:xfrm>
              <a:off x="137044" y="5983967"/>
              <a:ext cx="450022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1.</a:t>
              </a:r>
              <a:r>
                <a:rPr lang="zh-CN" altLang="en-US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利用语料库构建词表。</a:t>
              </a:r>
              <a:endPara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en-US" altLang="zh-CN" sz="1400" b="1" i="0" dirty="0">
                  <a:solidFill>
                    <a:schemeClr val="accent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2.</a:t>
              </a:r>
              <a:r>
                <a:rPr lang="zh-CN" altLang="en-US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根据词表对每个句子进行分词，计算匹配矩阵</a:t>
              </a:r>
              <a:r>
                <a: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M</a:t>
              </a:r>
              <a:r>
                <a:rPr lang="zh-CN" altLang="en-US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。</a:t>
              </a:r>
              <a:endPara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en-US" altLang="zh-CN" sz="1400" b="1" i="0" dirty="0">
                  <a:solidFill>
                    <a:schemeClr val="accent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3.</a:t>
              </a:r>
              <a:r>
                <a:rPr lang="zh-CN" altLang="en-US" sz="1400" b="0" i="0" dirty="0"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使用单独的词编码器，与字符编码器并行，每一层输出与</a:t>
              </a:r>
              <a:r>
                <a:rPr lang="en-US" altLang="zh-CN" sz="1400" b="0" i="0" dirty="0"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M</a:t>
              </a:r>
              <a:r>
                <a:rPr lang="zh-CN" altLang="en-US" sz="1400" b="0" i="0" dirty="0"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相乘，使用融合层（门控或多头注意力）融合。</a:t>
              </a:r>
              <a:endParaRPr lang="en-US" altLang="zh-CN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en-US" altLang="zh-CN" sz="1400" b="1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4.</a:t>
              </a:r>
              <a:r>
                <a:rPr lang="zh-CN" altLang="en-US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字符编码器的最终输出进入预训练头或下游任务头。</a:t>
              </a:r>
              <a:endPara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endParaRPr lang="zh-CN" altLang="en-US" sz="14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0E51C7A-C3A3-11E8-0664-F56A03B95483}"/>
              </a:ext>
            </a:extLst>
          </p:cNvPr>
          <p:cNvGrpSpPr/>
          <p:nvPr/>
        </p:nvGrpSpPr>
        <p:grpSpPr>
          <a:xfrm>
            <a:off x="168517" y="3583898"/>
            <a:ext cx="4437282" cy="4786870"/>
            <a:chOff x="168517" y="7157480"/>
            <a:chExt cx="4437282" cy="4786870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FCAE1191-CA14-44BE-2770-AF1B2CB62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025" y="7584405"/>
              <a:ext cx="4279840" cy="2139920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ED6AFD0-9F5D-EB66-B192-CE1C6CB8FFE9}"/>
                </a:ext>
              </a:extLst>
            </p:cNvPr>
            <p:cNvSpPr/>
            <p:nvPr/>
          </p:nvSpPr>
          <p:spPr>
            <a:xfrm>
              <a:off x="168517" y="7157480"/>
              <a:ext cx="4437282" cy="4677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数据集</a:t>
              </a:r>
              <a:r>
                <a:rPr lang="en-US" altLang="zh-CN" b="1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-PolicySM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2F652E7-AD34-7AAA-A65D-86BD094C11BE}"/>
                </a:ext>
              </a:extLst>
            </p:cNvPr>
            <p:cNvSpPr txBox="1"/>
            <p:nvPr/>
          </p:nvSpPr>
          <p:spPr>
            <a:xfrm>
              <a:off x="168517" y="9651321"/>
              <a:ext cx="443728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1.</a:t>
              </a:r>
              <a:r>
                <a:rPr lang="zh-CN" altLang="en-US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来自</a:t>
              </a:r>
              <a:r>
                <a: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61</a:t>
              </a:r>
              <a:r>
                <a:rPr lang="zh-CN" altLang="en-US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个来源共</a:t>
              </a:r>
              <a:r>
                <a: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99</a:t>
              </a:r>
              <a:r>
                <a:rPr lang="zh-CN" altLang="en-US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篇中央、地方政策文件。总字数超过</a:t>
              </a:r>
              <a:r>
                <a: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900,000</a:t>
              </a:r>
              <a:r>
                <a:rPr lang="zh-CN" altLang="en-US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。</a:t>
              </a:r>
              <a:endPara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  <a:p>
              <a:r>
                <a:rPr lang="en-US" altLang="zh-CN" sz="1400" b="1" i="0" dirty="0">
                  <a:solidFill>
                    <a:schemeClr val="accent1"/>
                  </a:solidFill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2.</a:t>
              </a:r>
              <a:r>
                <a:rPr lang="zh-CN" altLang="en-US" sz="1400" b="0" i="0" dirty="0">
                  <a:effectLst/>
                  <a:latin typeface="华文细黑" panose="02010600040101010101" pitchFamily="2" charset="-122"/>
                  <a:ea typeface="华文细黑" panose="02010600040101010101" pitchFamily="2" charset="-122"/>
                </a:rPr>
                <a:t>基于不同规则与任务，构建了</a:t>
              </a:r>
              <a:r>
                <a:rPr lang="zh-CN" altLang="en-US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正负样本</a:t>
              </a:r>
              <a:r>
                <a: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1:1,1:5</a:t>
              </a:r>
              <a:r>
                <a:rPr lang="zh-CN" altLang="en-US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的数据集</a:t>
              </a:r>
              <a:r>
                <a: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PolicySM-1</a:t>
              </a:r>
              <a:r>
                <a:rPr lang="zh-CN" altLang="en-US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和</a:t>
              </a:r>
              <a:r>
                <a: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PolicySM-2</a:t>
              </a:r>
              <a:r>
                <a:rPr lang="zh-CN" altLang="en-US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，样本数分别为</a:t>
              </a:r>
              <a:r>
                <a: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46748</a:t>
              </a:r>
              <a:r>
                <a:rPr lang="zh-CN" altLang="en-US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与</a:t>
              </a:r>
              <a:r>
                <a: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</a:rPr>
                <a:t>140244</a:t>
              </a:r>
              <a:endParaRPr lang="zh-CN" altLang="en-US" sz="14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27ECD45-B8A9-77B8-8854-4EF6B40F0BDD}"/>
                </a:ext>
              </a:extLst>
            </p:cNvPr>
            <p:cNvGrpSpPr/>
            <p:nvPr/>
          </p:nvGrpSpPr>
          <p:grpSpPr>
            <a:xfrm>
              <a:off x="306520" y="10828284"/>
              <a:ext cx="3989960" cy="1116066"/>
              <a:chOff x="313593" y="10936711"/>
              <a:chExt cx="3989960" cy="1116066"/>
            </a:xfrm>
          </p:grpSpPr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F26A9E51-280B-B09D-AB20-1B218C74A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t="79606"/>
              <a:stretch/>
            </p:blipFill>
            <p:spPr>
              <a:xfrm>
                <a:off x="318308" y="11750411"/>
                <a:ext cx="3985245" cy="302366"/>
              </a:xfrm>
              <a:prstGeom prst="rect">
                <a:avLst/>
              </a:prstGeom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F8DD1A16-F53A-1639-8EB2-80BE46253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t="50381" b="38490"/>
              <a:stretch/>
            </p:blipFill>
            <p:spPr>
              <a:xfrm>
                <a:off x="318308" y="11545454"/>
                <a:ext cx="3985245" cy="164993"/>
              </a:xfrm>
              <a:prstGeom prst="rect">
                <a:avLst/>
              </a:prstGeom>
            </p:spPr>
          </p:pic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00E3294B-D44F-3774-63D0-1D4AAAC46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b="58319"/>
              <a:stretch/>
            </p:blipFill>
            <p:spPr>
              <a:xfrm>
                <a:off x="313593" y="10936711"/>
                <a:ext cx="3985245" cy="617980"/>
              </a:xfrm>
              <a:prstGeom prst="rect">
                <a:avLst/>
              </a:prstGeom>
            </p:spPr>
          </p:pic>
        </p:grp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BCA07E4E-D817-3459-99F3-5E77180DB5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3955" y="4261296"/>
            <a:ext cx="2031945" cy="1273562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4286DF81-3D96-6CDC-16BB-39885FEDF2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6534" y="4292526"/>
            <a:ext cx="2103023" cy="1237378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4BDA3EE8-5B8F-7EFE-0188-9D64917FCCD7}"/>
              </a:ext>
            </a:extLst>
          </p:cNvPr>
          <p:cNvSpPr/>
          <p:nvPr/>
        </p:nvSpPr>
        <p:spPr>
          <a:xfrm>
            <a:off x="4945634" y="6807426"/>
            <a:ext cx="4437282" cy="467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0E7BFD47-FE2C-87A1-D220-ACC4C58909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04"/>
          <a:stretch/>
        </p:blipFill>
        <p:spPr>
          <a:xfrm>
            <a:off x="5026384" y="7348639"/>
            <a:ext cx="4194858" cy="2956956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676DA684-9AF9-7C1F-BF69-88D5731B1125}"/>
              </a:ext>
            </a:extLst>
          </p:cNvPr>
          <p:cNvSpPr txBox="1"/>
          <p:nvPr/>
        </p:nvSpPr>
        <p:spPr>
          <a:xfrm>
            <a:off x="4945634" y="5614845"/>
            <a:ext cx="4437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在多个公开数据集上取得最优、次优结果（分词、词性标注、句对匹配）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b="1" i="0" dirty="0">
                <a:solidFill>
                  <a:schemeClr val="accent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在</a:t>
            </a:r>
            <a:r>
              <a:rPr lang="en-US" altLang="zh-CN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PolicySM-1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，</a:t>
            </a:r>
            <a:r>
              <a:rPr lang="en-US" altLang="zh-CN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PolicySM-2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数据集上验证了引入分词、融合层的有效性。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12C4A4-488B-3BA0-E1CF-C344E2042E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55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07" y="6812529"/>
            <a:ext cx="3140649" cy="467756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7EE00996-2420-8075-67C1-C4D15C4C9139}"/>
              </a:ext>
            </a:extLst>
          </p:cNvPr>
          <p:cNvSpPr txBox="1"/>
          <p:nvPr/>
        </p:nvSpPr>
        <p:spPr>
          <a:xfrm>
            <a:off x="5239559" y="4082084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华文细黑" panose="02010600040101010101" pitchFamily="2" charset="-122"/>
                <a:ea typeface="华文细黑" panose="02010600040101010101" pitchFamily="2" charset="-122"/>
              </a:rPr>
              <a:t>PolicySM-1</a:t>
            </a:r>
            <a:r>
              <a:rPr lang="zh-CN" altLang="en-US" sz="1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实验结果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B6705F1-8126-AC5C-3B64-6BD056B8A951}"/>
              </a:ext>
            </a:extLst>
          </p:cNvPr>
          <p:cNvSpPr txBox="1"/>
          <p:nvPr/>
        </p:nvSpPr>
        <p:spPr>
          <a:xfrm>
            <a:off x="6548897" y="1555581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公开数据集实验结果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9801D0E-4894-B592-2BAE-ECEB7128B18F}"/>
              </a:ext>
            </a:extLst>
          </p:cNvPr>
          <p:cNvSpPr txBox="1"/>
          <p:nvPr/>
        </p:nvSpPr>
        <p:spPr>
          <a:xfrm>
            <a:off x="7556633" y="4089141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华文细黑" panose="02010600040101010101" pitchFamily="2" charset="-122"/>
                <a:ea typeface="华文细黑" panose="02010600040101010101" pitchFamily="2" charset="-122"/>
              </a:rPr>
              <a:t>PolicySM-2</a:t>
            </a:r>
            <a:r>
              <a:rPr lang="zh-CN" altLang="en-US" sz="1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实验结果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6B4BAC6-5A18-1EE4-44F9-7FF57FBDEE72}"/>
              </a:ext>
            </a:extLst>
          </p:cNvPr>
          <p:cNvSpPr txBox="1"/>
          <p:nvPr/>
        </p:nvSpPr>
        <p:spPr>
          <a:xfrm>
            <a:off x="208382" y="12185996"/>
            <a:ext cx="576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*</a:t>
            </a:r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代码与数据集公开在</a:t>
            </a:r>
            <a:r>
              <a:rPr lang="en-US" altLang="zh-CN" sz="1400" u="sng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github.com/PuHT4213/PolicyBert</a:t>
            </a:r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和</a:t>
            </a:r>
            <a:r>
              <a:rPr lang="en-US" altLang="zh-CN" sz="1400" u="sng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github.com/PuHT4213/WeiMingPolicyRAG</a:t>
            </a:r>
            <a:r>
              <a:rPr lang="zh-CN" alt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上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4E16499-4A01-AEB4-E9B4-04705DA11BD2}"/>
              </a:ext>
            </a:extLst>
          </p:cNvPr>
          <p:cNvSpPr txBox="1"/>
          <p:nvPr/>
        </p:nvSpPr>
        <p:spPr>
          <a:xfrm>
            <a:off x="4940122" y="10418221"/>
            <a:ext cx="4500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1.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中文使用</a:t>
            </a:r>
            <a:r>
              <a:rPr lang="en-US" altLang="zh-CN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PolicyBERT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框架对</a:t>
            </a:r>
            <a:r>
              <a:rPr lang="en-US" altLang="zh-CN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bge-base-zh-v1.5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的部分权重进行微调，得到</a:t>
            </a:r>
            <a:r>
              <a:rPr lang="en-US" altLang="zh-CN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bge-merged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作为文档匹配模型。</a:t>
            </a:r>
            <a:endParaRPr lang="en-US" altLang="zh-CN" sz="1400" b="0" i="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2.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利用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Ollama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框架本地部署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bge-merged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和通用大语言模型千问</a:t>
            </a:r>
            <a:r>
              <a:rPr lang="en-US" altLang="zh-CN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qwen2.5:7B</a:t>
            </a:r>
            <a:r>
              <a:rPr lang="zh-CN" altLang="en-US" sz="1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  <a:endParaRPr lang="en-US" altLang="zh-CN" sz="1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sz="1400" b="1" i="0" dirty="0">
                <a:solidFill>
                  <a:schemeClr val="accent1"/>
                </a:solidFill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3.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基于</a:t>
            </a:r>
            <a:r>
              <a:rPr lang="en-US" altLang="zh-CN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langchain-chatchat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框架，部署本地政策文件知识库，搭建政策问答</a:t>
            </a:r>
            <a:r>
              <a:rPr lang="en-US" altLang="zh-CN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RAG</a:t>
            </a:r>
            <a:r>
              <a:rPr lang="zh-CN" altLang="en-US" sz="1400" b="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系统。</a:t>
            </a:r>
            <a:endParaRPr lang="en-US" altLang="zh-CN" sz="1400" b="0" i="0" dirty="0">
              <a:effectLst/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endParaRPr lang="zh-CN" altLang="en-US" sz="1400" b="0" i="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0F04396F-641C-6F99-871B-551DCF21EE19}"/>
              </a:ext>
            </a:extLst>
          </p:cNvPr>
          <p:cNvCxnSpPr>
            <a:cxnSpLocks/>
          </p:cNvCxnSpPr>
          <p:nvPr/>
        </p:nvCxnSpPr>
        <p:spPr>
          <a:xfrm>
            <a:off x="7836294" y="6350"/>
            <a:ext cx="0" cy="13196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310324C3-DCC6-4704-18F5-B8A062203CFA}"/>
              </a:ext>
            </a:extLst>
          </p:cNvPr>
          <p:cNvCxnSpPr>
            <a:cxnSpLocks/>
          </p:cNvCxnSpPr>
          <p:nvPr/>
        </p:nvCxnSpPr>
        <p:spPr>
          <a:xfrm>
            <a:off x="7873603" y="1343479"/>
            <a:ext cx="614363" cy="33689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C8137CE-482B-6F62-00EE-B1387D34E20F}"/>
              </a:ext>
            </a:extLst>
          </p:cNvPr>
          <p:cNvCxnSpPr>
            <a:cxnSpLocks/>
          </p:cNvCxnSpPr>
          <p:nvPr/>
        </p:nvCxnSpPr>
        <p:spPr>
          <a:xfrm flipH="1">
            <a:off x="8487966" y="1354138"/>
            <a:ext cx="635793" cy="3262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EB3AE04-5EEE-7649-B7CD-B6D38F6573D7}"/>
              </a:ext>
            </a:extLst>
          </p:cNvPr>
          <p:cNvCxnSpPr>
            <a:cxnSpLocks/>
          </p:cNvCxnSpPr>
          <p:nvPr/>
        </p:nvCxnSpPr>
        <p:spPr>
          <a:xfrm>
            <a:off x="9151935" y="6350"/>
            <a:ext cx="0" cy="13196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37C143B-68AB-A58B-92A7-8F5FC3F9D4DA}"/>
              </a:ext>
            </a:extLst>
          </p:cNvPr>
          <p:cNvCxnSpPr>
            <a:cxnSpLocks/>
          </p:cNvCxnSpPr>
          <p:nvPr/>
        </p:nvCxnSpPr>
        <p:spPr>
          <a:xfrm flipH="1">
            <a:off x="50766" y="12183305"/>
            <a:ext cx="94996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38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368</Words>
  <Application>Microsoft Office PowerPoint</Application>
  <PresentationFormat>A3 纸张(297x420 毫米)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华文细黑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 HT</dc:creator>
  <cp:lastModifiedBy>Pu HT</cp:lastModifiedBy>
  <cp:revision>5</cp:revision>
  <dcterms:created xsi:type="dcterms:W3CDTF">2025-05-14T04:13:13Z</dcterms:created>
  <dcterms:modified xsi:type="dcterms:W3CDTF">2025-05-14T06:16:00Z</dcterms:modified>
</cp:coreProperties>
</file>