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79" r:id="rId7"/>
    <p:sldId id="280" r:id="rId8"/>
    <p:sldId id="281" r:id="rId9"/>
    <p:sldId id="267" r:id="rId10"/>
    <p:sldId id="282" r:id="rId11"/>
    <p:sldId id="297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1" r:id="rId20"/>
    <p:sldId id="272" r:id="rId21"/>
    <p:sldId id="270" r:id="rId22"/>
    <p:sldId id="259" r:id="rId23"/>
    <p:sldId id="291" r:id="rId24"/>
    <p:sldId id="269" r:id="rId25"/>
    <p:sldId id="290" r:id="rId26"/>
    <p:sldId id="292" r:id="rId27"/>
    <p:sldId id="293" r:id="rId28"/>
    <p:sldId id="294" r:id="rId29"/>
    <p:sldId id="265" r:id="rId3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79"/>
            <p14:sldId id="280"/>
            <p14:sldId id="281"/>
            <p14:sldId id="267"/>
            <p14:sldId id="282"/>
            <p14:sldId id="297"/>
            <p14:sldId id="283"/>
            <p14:sldId id="284"/>
            <p14:sldId id="285"/>
            <p14:sldId id="286"/>
            <p14:sldId id="287"/>
            <p14:sldId id="288"/>
            <p14:sldId id="289"/>
            <p14:sldId id="271"/>
            <p14:sldId id="272"/>
            <p14:sldId id="270"/>
            <p14:sldId id="259"/>
            <p14:sldId id="291"/>
            <p14:sldId id="269"/>
            <p14:sldId id="290"/>
            <p14:sldId id="292"/>
            <p14:sldId id="293"/>
            <p14:sldId id="29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02/09/2020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560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823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0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650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59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66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44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44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02/09/2020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6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ANÁLISIS SINTÁCTICO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535269"/>
          </a:xfrm>
        </p:spPr>
        <p:txBody>
          <a:bodyPr/>
          <a:lstStyle/>
          <a:p>
            <a:pPr algn="ctr"/>
            <a:r>
              <a:rPr lang="de-DE" dirty="0"/>
              <a:t>E → T E’ </a:t>
            </a:r>
          </a:p>
          <a:p>
            <a:pPr algn="ctr"/>
            <a:r>
              <a:rPr lang="de-DE" dirty="0"/>
              <a:t>E’ → + T E’ | ε </a:t>
            </a:r>
          </a:p>
          <a:p>
            <a:pPr algn="ctr"/>
            <a:r>
              <a:rPr lang="de-DE" dirty="0"/>
              <a:t>T → F T’ </a:t>
            </a:r>
          </a:p>
          <a:p>
            <a:pPr algn="ctr"/>
            <a:r>
              <a:rPr lang="de-DE" dirty="0"/>
              <a:t>T’ → * F T’ | ε</a:t>
            </a:r>
          </a:p>
          <a:p>
            <a:pPr algn="ctr"/>
            <a:r>
              <a:rPr lang="de-DE" dirty="0"/>
              <a:t>F → ( E ) | num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25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76672"/>
            <a:ext cx="10360501" cy="568739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PRIMERO(E) = PRIMERO(TE’) </a:t>
            </a:r>
          </a:p>
          <a:p>
            <a:r>
              <a:rPr lang="it-IT" dirty="0"/>
              <a:t>PRIMERO(T) = PRIMERO(FT’) </a:t>
            </a:r>
          </a:p>
          <a:p>
            <a:r>
              <a:rPr lang="it-IT" dirty="0"/>
              <a:t>PRIMERO(F) = PRIMERO (( E )) U PRIMERO (ident )</a:t>
            </a:r>
          </a:p>
          <a:p>
            <a:r>
              <a:rPr lang="es-ES" dirty="0"/>
              <a:t>PRIMERO(F) = { ( , </a:t>
            </a:r>
            <a:r>
              <a:rPr lang="es-ES" dirty="0" err="1"/>
              <a:t>num</a:t>
            </a:r>
            <a:r>
              <a:rPr lang="es-ES" dirty="0"/>
              <a:t> }</a:t>
            </a:r>
          </a:p>
          <a:p>
            <a:r>
              <a:rPr lang="es-ES" dirty="0"/>
              <a:t>PRIMERO(T) = { ( , </a:t>
            </a:r>
            <a:r>
              <a:rPr lang="es-ES" dirty="0" err="1"/>
              <a:t>num</a:t>
            </a:r>
            <a:r>
              <a:rPr lang="es-ES" dirty="0"/>
              <a:t> }</a:t>
            </a:r>
          </a:p>
          <a:p>
            <a:r>
              <a:rPr lang="es-ES" dirty="0"/>
              <a:t>PRIMERO(E) = { ( , </a:t>
            </a:r>
            <a:r>
              <a:rPr lang="es-ES" dirty="0" err="1"/>
              <a:t>num</a:t>
            </a:r>
            <a:r>
              <a:rPr lang="es-ES" dirty="0"/>
              <a:t> }</a:t>
            </a:r>
          </a:p>
          <a:p>
            <a:r>
              <a:rPr lang="es-ES" dirty="0"/>
              <a:t>PRIMERO(E’) = PRIMERO(+ T E’ ) U PRIMERO(</a:t>
            </a:r>
            <a:r>
              <a:rPr lang="el-GR" dirty="0"/>
              <a:t>ε)</a:t>
            </a:r>
            <a:endParaRPr lang="es-ES" dirty="0"/>
          </a:p>
          <a:p>
            <a:r>
              <a:rPr lang="es-ES" dirty="0"/>
              <a:t>PRIMERO(E’) = { + , </a:t>
            </a:r>
            <a:r>
              <a:rPr lang="el-GR" dirty="0"/>
              <a:t>ε }</a:t>
            </a:r>
            <a:endParaRPr lang="es-ES" dirty="0"/>
          </a:p>
          <a:p>
            <a:r>
              <a:rPr lang="es-ES" dirty="0"/>
              <a:t>PRIMERO(T’) = PRIMERO (* F T’ ) U PRIMERO(</a:t>
            </a:r>
            <a:r>
              <a:rPr lang="el-GR" dirty="0"/>
              <a:t>ε)</a:t>
            </a:r>
            <a:endParaRPr lang="es-ES" dirty="0"/>
          </a:p>
          <a:p>
            <a:r>
              <a:rPr lang="es-ES" dirty="0"/>
              <a:t>PRIMERO(T’) = { * , </a:t>
            </a:r>
            <a:r>
              <a:rPr lang="el-GR" dirty="0"/>
              <a:t>ε }</a:t>
            </a:r>
            <a:endParaRPr lang="it-IT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290F6-03EF-49E6-A2A1-C75B2FA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Siguientes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La función SIGUIENTE(A) (A ∈ N), devuelve el conjunto de terminales (t ∈ T) que pueden aparecer inmediatamente a la derecha de A en alguna forma de frase (incluyendo el símbolo de fin de cadena, $)</a:t>
            </a:r>
            <a:r>
              <a:rPr lang="es-ES" dirty="0"/>
              <a:t>.</a:t>
            </a:r>
          </a:p>
          <a:p>
            <a:r>
              <a:rPr lang="es-MX" dirty="0"/>
              <a:t>Si S es el símbolo inicial de la gramática SIGUIENTE (S) = SIGUIENTE (S) U {$}</a:t>
            </a:r>
            <a:r>
              <a:rPr lang="es-ES" dirty="0"/>
              <a:t>.</a:t>
            </a:r>
          </a:p>
          <a:p>
            <a:r>
              <a:rPr lang="es-MX" dirty="0"/>
              <a:t>Si existe una regla A → αBβ SIGUIENTE (B) = PRIMERO (β) - {ε}</a:t>
            </a:r>
            <a:r>
              <a:rPr lang="es-ES" dirty="0"/>
              <a:t>.</a:t>
            </a:r>
          </a:p>
          <a:p>
            <a:r>
              <a:rPr lang="es-MX" dirty="0"/>
              <a:t>Si existe una regla A → αB SIGUIENTE (B) = SIGUIENTE (B) U SIGUIENTE (A)</a:t>
            </a:r>
            <a:r>
              <a:rPr lang="es-ES" dirty="0"/>
              <a:t>.</a:t>
            </a:r>
          </a:p>
          <a:p>
            <a:r>
              <a:rPr lang="es-MX" dirty="0"/>
              <a:t>Si existe una regla A → αBβ y ε ∈ PRIMERO(β) SIGUIENTE (B) = SIGUIENTE (B) U SIGUIENTE (A) .</a:t>
            </a:r>
          </a:p>
        </p:txBody>
      </p:sp>
    </p:spTree>
    <p:extLst>
      <p:ext uri="{BB962C8B-B14F-4D97-AF65-F5344CB8AC3E}">
        <p14:creationId xmlns:p14="http://schemas.microsoft.com/office/powerpoint/2010/main" val="29710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535269"/>
          </a:xfrm>
        </p:spPr>
        <p:txBody>
          <a:bodyPr/>
          <a:lstStyle/>
          <a:p>
            <a:pPr algn="ctr"/>
            <a:r>
              <a:rPr lang="de-DE" dirty="0"/>
              <a:t>E → T E’ </a:t>
            </a:r>
          </a:p>
          <a:p>
            <a:pPr algn="ctr"/>
            <a:r>
              <a:rPr lang="de-DE" dirty="0"/>
              <a:t>E’ → + T E’ | ε </a:t>
            </a:r>
          </a:p>
          <a:p>
            <a:pPr algn="ctr"/>
            <a:r>
              <a:rPr lang="de-DE" dirty="0"/>
              <a:t>T → F T’ </a:t>
            </a:r>
          </a:p>
          <a:p>
            <a:pPr algn="ctr"/>
            <a:r>
              <a:rPr lang="de-DE" dirty="0"/>
              <a:t>T’ → * F T’ | ε</a:t>
            </a:r>
          </a:p>
          <a:p>
            <a:pPr algn="ctr"/>
            <a:r>
              <a:rPr lang="de-DE" dirty="0"/>
              <a:t>F → ( E ) | num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7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76672"/>
            <a:ext cx="10360501" cy="5687397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SIGUIENTE(E) = SIGUIENTE(E) U {$}.</a:t>
            </a:r>
          </a:p>
          <a:p>
            <a:r>
              <a:rPr lang="es-ES" dirty="0"/>
              <a:t>SIGUIENTE(E) = PRIMERO()) U {$}.</a:t>
            </a:r>
          </a:p>
          <a:p>
            <a:r>
              <a:rPr lang="es-ES" dirty="0"/>
              <a:t>SIGUIENTE(E) = { ), $ }</a:t>
            </a:r>
          </a:p>
          <a:p>
            <a:r>
              <a:rPr lang="es-MX" dirty="0"/>
              <a:t>SIGUIENTE(E’) = SIGUIENTE(E) U SIGUIENTE(E’) </a:t>
            </a:r>
          </a:p>
          <a:p>
            <a:r>
              <a:rPr lang="es-ES" dirty="0"/>
              <a:t>SIGUIENTE(E’) = { ), $ }</a:t>
            </a:r>
          </a:p>
          <a:p>
            <a:r>
              <a:rPr lang="es-MX" dirty="0"/>
              <a:t>SIGUIENTE(T) = PRIMERO(E’) U SIGUIENTE(E’)</a:t>
            </a:r>
          </a:p>
          <a:p>
            <a:r>
              <a:rPr lang="es-ES" dirty="0"/>
              <a:t>SIGUIENTE(T) = { + , ), $ }</a:t>
            </a:r>
          </a:p>
          <a:p>
            <a:r>
              <a:rPr lang="es-ES" dirty="0"/>
              <a:t>SIGUIENTE(T’) = SIGUIENTE(T)</a:t>
            </a:r>
          </a:p>
          <a:p>
            <a:r>
              <a:rPr lang="es-ES" dirty="0"/>
              <a:t>SIGUIENTE(T’) = { + , ), $ } </a:t>
            </a:r>
          </a:p>
          <a:p>
            <a:r>
              <a:rPr lang="es-MX" dirty="0"/>
              <a:t>SIGUIENTE(F) = PRIMERO(T’) U SIGUIENTE(T) U SIGUIENTE(T’) </a:t>
            </a:r>
          </a:p>
          <a:p>
            <a:r>
              <a:rPr lang="es-ES" dirty="0"/>
              <a:t>SIGUIENTE(F) = { * , + , $ , ) }</a:t>
            </a:r>
            <a:endParaRPr lang="es-MX" dirty="0"/>
          </a:p>
          <a:p>
            <a:endParaRPr lang="es-MX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740C0F30-6722-4F5F-B246-047105823BE8}"/>
              </a:ext>
            </a:extLst>
          </p:cNvPr>
          <p:cNvSpPr txBox="1">
            <a:spLocks/>
          </p:cNvSpPr>
          <p:nvPr/>
        </p:nvSpPr>
        <p:spPr>
          <a:xfrm>
            <a:off x="10069842" y="1520170"/>
            <a:ext cx="1800200" cy="36004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 → T E’ </a:t>
            </a:r>
          </a:p>
          <a:p>
            <a:r>
              <a:rPr lang="de-DE" dirty="0"/>
              <a:t>E’ → + T E’ </a:t>
            </a:r>
          </a:p>
          <a:p>
            <a:pPr marL="0" indent="0">
              <a:buNone/>
            </a:pPr>
            <a:r>
              <a:rPr lang="de-DE" dirty="0"/>
              <a:t>      | ε </a:t>
            </a:r>
          </a:p>
          <a:p>
            <a:r>
              <a:rPr lang="de-DE" dirty="0"/>
              <a:t>T → F T’ </a:t>
            </a:r>
          </a:p>
          <a:p>
            <a:r>
              <a:rPr lang="de-DE" dirty="0"/>
              <a:t>T’ → * F T’ </a:t>
            </a:r>
          </a:p>
          <a:p>
            <a:pPr marL="0" indent="0">
              <a:buNone/>
            </a:pPr>
            <a:r>
              <a:rPr lang="de-DE" dirty="0"/>
              <a:t>        | ε</a:t>
            </a:r>
          </a:p>
          <a:p>
            <a:r>
              <a:rPr lang="de-DE" dirty="0"/>
              <a:t>F → ( E ) </a:t>
            </a:r>
          </a:p>
          <a:p>
            <a:pPr marL="0" indent="0">
              <a:buNone/>
            </a:pPr>
            <a:r>
              <a:rPr lang="de-DE" dirty="0"/>
              <a:t>             | 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8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14DA-15BD-4B29-AE12-D17DD430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y Siguientes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B7128-29C7-4E8F-9694-7B459207B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PRIMERO(E) = { ( , </a:t>
            </a:r>
            <a:r>
              <a:rPr lang="es-ES" dirty="0" err="1"/>
              <a:t>num</a:t>
            </a:r>
            <a:r>
              <a:rPr lang="es-ES" dirty="0"/>
              <a:t> } PRIMERO(E’) = { + , </a:t>
            </a:r>
            <a:r>
              <a:rPr lang="el-GR" dirty="0"/>
              <a:t>ε } </a:t>
            </a:r>
            <a:r>
              <a:rPr lang="es-ES" dirty="0"/>
              <a:t>PRIMERO(F) = { ( , </a:t>
            </a:r>
            <a:r>
              <a:rPr lang="es-ES" dirty="0" err="1"/>
              <a:t>num</a:t>
            </a:r>
            <a:r>
              <a:rPr lang="es-ES" dirty="0"/>
              <a:t> } PRIMERO(T) = { ( , </a:t>
            </a:r>
            <a:r>
              <a:rPr lang="es-ES" dirty="0" err="1"/>
              <a:t>num</a:t>
            </a:r>
            <a:r>
              <a:rPr lang="es-ES" dirty="0"/>
              <a:t> } PRIMERO(T’) = { * , </a:t>
            </a:r>
            <a:r>
              <a:rPr lang="el-GR" dirty="0"/>
              <a:t>ε } 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D9AE7E-65C0-4CFE-BCBA-4C0736E94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SIGUIENTE(E) = { ), $ } SIGUIENTE(E’) = { ), $ } SIGUIENTE(T) = { + , ), $ } SIGUIENTE(T’) = { + , ), $ } SIGUIENTE(F) = { * , + , $ , )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5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717B67-2406-4DEB-9504-2568C54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s-ES" dirty="0"/>
              <a:t>LL(1)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C034C-F358-4D9F-B579-B2277D230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s-ES" dirty="0"/>
              <a:t>analizador sintáctico descendente recursivo predictivo.</a:t>
            </a:r>
          </a:p>
          <a:p>
            <a:r>
              <a:rPr lang="es-MX" dirty="0"/>
              <a:t>LL(1) La primera L hace alusión al hecho de que el flujo de terminales se lee de izquierda a derecha, accediendo a la entrada por su izquierda (</a:t>
            </a:r>
            <a:r>
              <a:rPr lang="es-MX" dirty="0" err="1"/>
              <a:t>Left</a:t>
            </a:r>
            <a:r>
              <a:rPr lang="es-MX" dirty="0"/>
              <a:t>). La segunda L se refiere a que el método de análisis predictivo construye una derivación a izquierdas. El número entre paréntesis (1) indica el número de terminales que debemos consultar para decidir que regla de producción se aplica.</a:t>
            </a:r>
          </a:p>
          <a:p>
            <a:r>
              <a:rPr lang="es-MX" dirty="0"/>
              <a:t>Su funcionamiento se basa en un conjunto de funciones recursivas.</a:t>
            </a:r>
          </a:p>
          <a:p>
            <a:r>
              <a:rPr lang="es-MX" dirty="0"/>
              <a:t>Cada símbolo no terminal genera una función.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5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REXPR ( ) { </a:t>
            </a:r>
          </a:p>
          <a:p>
            <a:pPr marL="304746" lvl="1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lookahead</a:t>
            </a:r>
            <a:r>
              <a:rPr lang="es-ES" dirty="0"/>
              <a:t> = { + } ) / alternativa 1 {</a:t>
            </a:r>
          </a:p>
          <a:p>
            <a:pPr marL="609493" lvl="2" indent="0">
              <a:buNone/>
            </a:pPr>
            <a:r>
              <a:rPr lang="es-ES" dirty="0" err="1"/>
              <a:t>lookahead</a:t>
            </a:r>
            <a:r>
              <a:rPr lang="es-ES" dirty="0"/>
              <a:t> = </a:t>
            </a:r>
            <a:r>
              <a:rPr lang="es-ES" dirty="0" err="1"/>
              <a:t>yylex</a:t>
            </a:r>
            <a:r>
              <a:rPr lang="es-ES" dirty="0"/>
              <a:t> ( ); / concuerda el símbolo ‘+’ </a:t>
            </a:r>
          </a:p>
          <a:p>
            <a:pPr marL="609493" lvl="2" indent="0">
              <a:buNone/>
            </a:pPr>
            <a:r>
              <a:rPr lang="es-ES" dirty="0"/>
              <a:t>EXPR ( ); </a:t>
            </a:r>
          </a:p>
          <a:p>
            <a:pPr marL="609493" lvl="2" indent="0">
              <a:buNone/>
            </a:pPr>
            <a:r>
              <a:rPr lang="es-ES" dirty="0" err="1"/>
              <a:t>return</a:t>
            </a:r>
            <a:r>
              <a:rPr lang="es-ES" dirty="0"/>
              <a:t> ( );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304746" lvl="1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lookahead</a:t>
            </a:r>
            <a:r>
              <a:rPr lang="es-ES" dirty="0"/>
              <a:t> = { ) , $ } ) / alternativa 2 </a:t>
            </a:r>
            <a:r>
              <a:rPr lang="es-ES" dirty="0" err="1"/>
              <a:t>return</a:t>
            </a:r>
            <a:r>
              <a:rPr lang="es-ES" dirty="0"/>
              <a:t> ( );</a:t>
            </a:r>
          </a:p>
          <a:p>
            <a:pPr marL="609493" lvl="2" indent="0">
              <a:buNone/>
            </a:pPr>
            <a:r>
              <a:rPr lang="es-ES" dirty="0"/>
              <a:t>error ( ); / ninguna alternativa es válida </a:t>
            </a:r>
          </a:p>
          <a:p>
            <a:pPr marL="0" indent="0">
              <a:buNone/>
            </a:pPr>
            <a:r>
              <a:rPr lang="es-E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51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2829F13-BF6F-426F-986A-A51FEC42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584684"/>
            <a:ext cx="11809312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Parser {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Token </a:t>
            </a:r>
            <a:r>
              <a:rPr lang="es-ES" dirty="0" err="1"/>
              <a:t>nextToken</a:t>
            </a:r>
            <a:r>
              <a:rPr lang="es-ES" dirty="0"/>
              <a:t>;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AnaLex</a:t>
            </a:r>
            <a:r>
              <a:rPr lang="es-ES" dirty="0"/>
              <a:t> scanner;</a:t>
            </a:r>
          </a:p>
          <a:p>
            <a:pPr marL="304746" lvl="1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parse</a:t>
            </a:r>
            <a:r>
              <a:rPr lang="es-ES" dirty="0"/>
              <a:t>(</a:t>
            </a:r>
            <a:r>
              <a:rPr lang="es-ES" dirty="0" err="1"/>
              <a:t>InputStream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) { … } 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match(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… } 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E( 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… } 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EP()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… } 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T()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… } 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TP()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… } </a:t>
            </a:r>
          </a:p>
          <a:p>
            <a:pPr marL="304746" lvl="1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F()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… } 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B74E-DDC2-4A7D-BB87-B3519972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476672"/>
            <a:ext cx="10360501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parse</a:t>
            </a:r>
            <a:r>
              <a:rPr lang="es-ES" dirty="0"/>
              <a:t>(</a:t>
            </a:r>
            <a:r>
              <a:rPr lang="es-ES" dirty="0" err="1"/>
              <a:t>InputStream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) { </a:t>
            </a:r>
          </a:p>
          <a:p>
            <a:pPr marL="304746" lvl="1" indent="0">
              <a:buNone/>
            </a:pPr>
            <a:r>
              <a:rPr lang="es-ES" dirty="0" err="1"/>
              <a:t>this.scanner</a:t>
            </a:r>
            <a:r>
              <a:rPr lang="es-ES" dirty="0"/>
              <a:t> = new </a:t>
            </a:r>
            <a:r>
              <a:rPr lang="es-ES" dirty="0" err="1"/>
              <a:t>AnaLex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); </a:t>
            </a:r>
          </a:p>
          <a:p>
            <a:pPr marL="304746" lvl="1" indent="0">
              <a:buNone/>
            </a:pPr>
            <a:r>
              <a:rPr lang="es-ES" dirty="0" err="1"/>
              <a:t>this.nextToken</a:t>
            </a:r>
            <a:r>
              <a:rPr lang="es-ES" dirty="0"/>
              <a:t> = </a:t>
            </a:r>
            <a:r>
              <a:rPr lang="es-ES" dirty="0" err="1"/>
              <a:t>scanner.getNextToken</a:t>
            </a:r>
            <a:r>
              <a:rPr lang="es-ES" dirty="0"/>
              <a:t>(); </a:t>
            </a:r>
          </a:p>
          <a:p>
            <a:pPr marL="304746" lvl="1" indent="0">
              <a:buNone/>
            </a:pPr>
            <a:r>
              <a:rPr lang="es-ES" dirty="0"/>
              <a:t>try { </a:t>
            </a:r>
          </a:p>
          <a:p>
            <a:pPr marL="609493" lvl="2" indent="0">
              <a:buNone/>
            </a:pPr>
            <a:r>
              <a:rPr lang="es-ES" dirty="0"/>
              <a:t>E(); </a:t>
            </a:r>
          </a:p>
          <a:p>
            <a:pPr marL="609493" lvl="2" indent="0">
              <a:buNone/>
            </a:pP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nextToken.getKind</a:t>
            </a:r>
            <a:r>
              <a:rPr lang="es-ES" dirty="0"/>
              <a:t>() == </a:t>
            </a:r>
            <a:r>
              <a:rPr lang="es-ES" dirty="0" err="1"/>
              <a:t>Token.EOF</a:t>
            </a:r>
            <a:r>
              <a:rPr lang="es-ES" dirty="0"/>
              <a:t>) </a:t>
            </a:r>
            <a:r>
              <a:rPr lang="es-ES" dirty="0" err="1"/>
              <a:t>return</a:t>
            </a:r>
            <a:r>
              <a:rPr lang="es-ES" dirty="0"/>
              <a:t> true; </a:t>
            </a:r>
          </a:p>
          <a:p>
            <a:pPr marL="609493" lvl="2" indent="0">
              <a:buNone/>
            </a:pP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false;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304746" lvl="1" indent="0">
              <a:buNone/>
            </a:pPr>
            <a:r>
              <a:rPr lang="es-ES" dirty="0"/>
              <a:t>catch(</a:t>
            </a:r>
            <a:r>
              <a:rPr lang="es-ES" dirty="0" err="1"/>
              <a:t>Exception</a:t>
            </a:r>
            <a:r>
              <a:rPr lang="es-ES" dirty="0"/>
              <a:t> ex) { </a:t>
            </a:r>
          </a:p>
          <a:p>
            <a:pPr marL="609493" lvl="2" indent="0">
              <a:buNone/>
            </a:pPr>
            <a:r>
              <a:rPr lang="es-ES" dirty="0" err="1"/>
              <a:t>return</a:t>
            </a:r>
            <a:r>
              <a:rPr lang="es-ES" dirty="0"/>
              <a:t> false;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Gramáticas Descendentes y Ascendentes.</a:t>
            </a:r>
          </a:p>
          <a:p>
            <a:pPr rtl="0"/>
            <a:r>
              <a:rPr lang="es-ES" dirty="0"/>
              <a:t>Gramáticas LL(1) y sus condiciones.</a:t>
            </a:r>
          </a:p>
          <a:p>
            <a:pPr rtl="0"/>
            <a:r>
              <a:rPr lang="es-ES" dirty="0"/>
              <a:t>Análisis Sintáctico con una Gramática LL(1).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620688"/>
            <a:ext cx="10924201" cy="633670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3600" dirty="0" err="1"/>
              <a:t>private</a:t>
            </a:r>
            <a:r>
              <a:rPr lang="es-ES" sz="3600" dirty="0"/>
              <a:t> </a:t>
            </a:r>
            <a:r>
              <a:rPr lang="es-ES" sz="3600" dirty="0" err="1"/>
              <a:t>void</a:t>
            </a:r>
            <a:r>
              <a:rPr lang="es-ES" sz="3600" dirty="0"/>
              <a:t> match(</a:t>
            </a:r>
            <a:r>
              <a:rPr lang="es-ES" sz="3600" dirty="0" err="1"/>
              <a:t>int</a:t>
            </a:r>
            <a:r>
              <a:rPr lang="es-ES" sz="3600" dirty="0"/>
              <a:t> </a:t>
            </a:r>
            <a:r>
              <a:rPr lang="es-ES" sz="3600" dirty="0" err="1"/>
              <a:t>kind</a:t>
            </a:r>
            <a:r>
              <a:rPr lang="es-ES" sz="3600" dirty="0"/>
              <a:t>) </a:t>
            </a:r>
            <a:r>
              <a:rPr lang="es-ES" sz="3600" dirty="0" err="1"/>
              <a:t>throws</a:t>
            </a:r>
            <a:r>
              <a:rPr lang="es-ES" sz="3600" dirty="0"/>
              <a:t> </a:t>
            </a:r>
            <a:r>
              <a:rPr lang="es-ES" sz="3600" dirty="0" err="1"/>
              <a:t>ParseException</a:t>
            </a:r>
            <a:r>
              <a:rPr lang="es-ES" sz="3600" dirty="0"/>
              <a:t> {</a:t>
            </a:r>
          </a:p>
          <a:p>
            <a:pPr marL="304746" lvl="1" indent="0">
              <a:buNone/>
            </a:pPr>
            <a:r>
              <a:rPr lang="es-ES" sz="3200" dirty="0" err="1"/>
              <a:t>if</a:t>
            </a:r>
            <a:r>
              <a:rPr lang="es-ES" sz="3200" dirty="0"/>
              <a:t>(</a:t>
            </a:r>
            <a:r>
              <a:rPr lang="es-ES" sz="3200" dirty="0" err="1"/>
              <a:t>nextToken.getKind</a:t>
            </a:r>
            <a:r>
              <a:rPr lang="es-ES" sz="3200" dirty="0"/>
              <a:t>() == </a:t>
            </a:r>
            <a:r>
              <a:rPr lang="es-ES" sz="3200" dirty="0" err="1"/>
              <a:t>kind</a:t>
            </a:r>
            <a:r>
              <a:rPr lang="es-ES" sz="3200" dirty="0"/>
              <a:t>) {</a:t>
            </a:r>
          </a:p>
          <a:p>
            <a:pPr marL="609493" lvl="2" indent="0">
              <a:buNone/>
            </a:pPr>
            <a:r>
              <a:rPr lang="es-ES" sz="2800" dirty="0" err="1"/>
              <a:t>nextToken</a:t>
            </a:r>
            <a:r>
              <a:rPr lang="es-ES" sz="2800" dirty="0"/>
              <a:t> = </a:t>
            </a:r>
            <a:r>
              <a:rPr lang="es-ES" sz="2800" dirty="0" err="1"/>
              <a:t>scanner.getNextToken</a:t>
            </a:r>
            <a:r>
              <a:rPr lang="es-ES" sz="2800" dirty="0"/>
              <a:t>(); </a:t>
            </a:r>
          </a:p>
          <a:p>
            <a:pPr marL="304746" lvl="1" indent="0">
              <a:buNone/>
            </a:pPr>
            <a:r>
              <a:rPr lang="es-ES" sz="3200" dirty="0"/>
              <a:t>} </a:t>
            </a:r>
            <a:r>
              <a:rPr lang="es-ES" sz="3200" dirty="0" err="1"/>
              <a:t>else</a:t>
            </a:r>
            <a:r>
              <a:rPr lang="es-ES" sz="3200" dirty="0"/>
              <a:t> { </a:t>
            </a:r>
          </a:p>
          <a:p>
            <a:pPr marL="609493" lvl="2" indent="0">
              <a:buNone/>
            </a:pPr>
            <a:r>
              <a:rPr lang="es-ES" sz="2800" dirty="0" err="1"/>
              <a:t>throw</a:t>
            </a:r>
            <a:r>
              <a:rPr lang="es-ES" sz="2800" dirty="0"/>
              <a:t> new </a:t>
            </a:r>
            <a:r>
              <a:rPr lang="es-ES" sz="2800" dirty="0" err="1"/>
              <a:t>ParseException</a:t>
            </a:r>
            <a:r>
              <a:rPr lang="es-ES" sz="2800" dirty="0"/>
              <a:t>(</a:t>
            </a:r>
            <a:r>
              <a:rPr lang="es-ES" sz="2800" dirty="0" err="1"/>
              <a:t>nextToken</a:t>
            </a:r>
            <a:r>
              <a:rPr lang="es-ES" sz="2800" dirty="0"/>
              <a:t>, </a:t>
            </a:r>
            <a:r>
              <a:rPr lang="es-ES" sz="2800" dirty="0" err="1"/>
              <a:t>kind</a:t>
            </a:r>
            <a:r>
              <a:rPr lang="es-ES" sz="2800" dirty="0"/>
              <a:t>); </a:t>
            </a:r>
          </a:p>
          <a:p>
            <a:pPr marL="304746" lvl="1" indent="0">
              <a:buNone/>
            </a:pPr>
            <a:r>
              <a:rPr lang="es-ES" sz="3200" dirty="0"/>
              <a:t>} </a:t>
            </a:r>
          </a:p>
          <a:p>
            <a:pPr marL="0" indent="0">
              <a:buNone/>
            </a:pPr>
            <a:r>
              <a:rPr lang="es-ES" sz="3600" dirty="0"/>
              <a:t>}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442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620688"/>
            <a:ext cx="9772073" cy="55515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E()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</a:t>
            </a:r>
          </a:p>
          <a:p>
            <a:pPr marL="304746" lvl="1" indent="0">
              <a:buNone/>
            </a:pPr>
            <a:r>
              <a:rPr lang="es-ES" dirty="0" err="1"/>
              <a:t>int</a:t>
            </a:r>
            <a:r>
              <a:rPr lang="es-ES" dirty="0"/>
              <a:t>[] </a:t>
            </a:r>
            <a:r>
              <a:rPr lang="es-ES" dirty="0" err="1"/>
              <a:t>expected</a:t>
            </a:r>
            <a:r>
              <a:rPr lang="es-ES" dirty="0"/>
              <a:t> = { </a:t>
            </a:r>
            <a:r>
              <a:rPr lang="es-ES" dirty="0" err="1"/>
              <a:t>Token.NUM</a:t>
            </a:r>
            <a:r>
              <a:rPr lang="es-ES" dirty="0"/>
              <a:t>, </a:t>
            </a:r>
            <a:r>
              <a:rPr lang="es-ES" dirty="0" err="1"/>
              <a:t>Token.LPAREN</a:t>
            </a:r>
            <a:r>
              <a:rPr lang="es-ES" dirty="0"/>
              <a:t> }; </a:t>
            </a:r>
            <a:r>
              <a:rPr lang="es-ES" dirty="0" err="1"/>
              <a:t>switch</a:t>
            </a:r>
            <a:r>
              <a:rPr lang="es-ES" dirty="0"/>
              <a:t>(</a:t>
            </a:r>
            <a:r>
              <a:rPr lang="es-ES" dirty="0" err="1"/>
              <a:t>nextToken.getKind</a:t>
            </a:r>
            <a:r>
              <a:rPr lang="es-ES" dirty="0"/>
              <a:t>()) {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Token.NUM</a:t>
            </a:r>
            <a:r>
              <a:rPr lang="es-ES" dirty="0"/>
              <a:t>: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Token.LPAREN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T(); </a:t>
            </a:r>
          </a:p>
          <a:p>
            <a:pPr marL="914240" lvl="3" indent="0">
              <a:buNone/>
            </a:pPr>
            <a:r>
              <a:rPr lang="es-ES" dirty="0"/>
              <a:t>EP();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default: </a:t>
            </a:r>
          </a:p>
          <a:p>
            <a:pPr marL="914240" lvl="3" indent="0">
              <a:buNone/>
            </a:pPr>
            <a:r>
              <a:rPr lang="es-ES" dirty="0" err="1"/>
              <a:t>throw</a:t>
            </a:r>
            <a:r>
              <a:rPr lang="es-ES" dirty="0"/>
              <a:t> new </a:t>
            </a:r>
            <a:r>
              <a:rPr lang="es-ES" dirty="0" err="1"/>
              <a:t>ParseException</a:t>
            </a:r>
            <a:r>
              <a:rPr lang="es-ES" dirty="0"/>
              <a:t>(</a:t>
            </a:r>
            <a:r>
              <a:rPr lang="es-ES" dirty="0" err="1"/>
              <a:t>nextToken,expected</a:t>
            </a:r>
            <a:r>
              <a:rPr lang="es-ES" dirty="0"/>
              <a:t>);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362548-ABCF-4694-A6D1-3C93308BD501}"/>
              </a:ext>
            </a:extLst>
          </p:cNvPr>
          <p:cNvSpPr txBox="1"/>
          <p:nvPr/>
        </p:nvSpPr>
        <p:spPr>
          <a:xfrm>
            <a:off x="8758708" y="602192"/>
            <a:ext cx="3139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 → TE’ </a:t>
            </a:r>
          </a:p>
          <a:p>
            <a:r>
              <a:rPr lang="pt-BR" dirty="0"/>
              <a:t>PRIMERO(T) = { num, (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620688"/>
            <a:ext cx="9772073" cy="555151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EP()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</a:t>
            </a:r>
          </a:p>
          <a:p>
            <a:pPr marL="304746" lvl="1" indent="0">
              <a:buNone/>
            </a:pPr>
            <a:r>
              <a:rPr lang="es-ES" dirty="0" err="1"/>
              <a:t>int</a:t>
            </a:r>
            <a:r>
              <a:rPr lang="es-ES" dirty="0"/>
              <a:t>[] </a:t>
            </a:r>
            <a:r>
              <a:rPr lang="es-ES" dirty="0" err="1"/>
              <a:t>expected</a:t>
            </a:r>
            <a:r>
              <a:rPr lang="es-ES" dirty="0"/>
              <a:t> = { </a:t>
            </a:r>
            <a:r>
              <a:rPr lang="es-ES" dirty="0" err="1"/>
              <a:t>Token.PLUS</a:t>
            </a:r>
            <a:r>
              <a:rPr lang="es-ES" dirty="0"/>
              <a:t>, </a:t>
            </a:r>
            <a:r>
              <a:rPr lang="es-ES" dirty="0" err="1"/>
              <a:t>Token.RPAREN</a:t>
            </a:r>
            <a:r>
              <a:rPr lang="es-ES" dirty="0"/>
              <a:t>, </a:t>
            </a:r>
            <a:r>
              <a:rPr lang="es-ES" dirty="0" err="1"/>
              <a:t>Token.EOF</a:t>
            </a:r>
            <a:r>
              <a:rPr lang="es-ES" dirty="0"/>
              <a:t> }; </a:t>
            </a:r>
            <a:r>
              <a:rPr lang="es-ES" dirty="0" err="1"/>
              <a:t>switch</a:t>
            </a:r>
            <a:r>
              <a:rPr lang="es-ES" dirty="0"/>
              <a:t>(</a:t>
            </a:r>
            <a:r>
              <a:rPr lang="es-ES" dirty="0" err="1"/>
              <a:t>nextToken.getKind</a:t>
            </a:r>
            <a:r>
              <a:rPr lang="es-ES" dirty="0"/>
              <a:t>()) {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Token.PLUS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match(</a:t>
            </a:r>
            <a:r>
              <a:rPr lang="es-ES" dirty="0" err="1"/>
              <a:t>Token.PLUS</a:t>
            </a:r>
            <a:r>
              <a:rPr lang="es-ES" dirty="0"/>
              <a:t>); </a:t>
            </a:r>
          </a:p>
          <a:p>
            <a:pPr marL="914240" lvl="3" indent="0">
              <a:buNone/>
            </a:pPr>
            <a:r>
              <a:rPr lang="es-ES" dirty="0"/>
              <a:t>T(); </a:t>
            </a:r>
          </a:p>
          <a:p>
            <a:pPr marL="914240" lvl="3" indent="0">
              <a:buNone/>
            </a:pPr>
            <a:r>
              <a:rPr lang="es-ES" dirty="0"/>
              <a:t>EP();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Token.RPAREN</a:t>
            </a:r>
            <a:r>
              <a:rPr lang="es-ES" dirty="0"/>
              <a:t>: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Token.EOF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default: </a:t>
            </a:r>
          </a:p>
          <a:p>
            <a:pPr marL="914240" lvl="3" indent="0">
              <a:buNone/>
            </a:pPr>
            <a:r>
              <a:rPr lang="es-ES" dirty="0" err="1"/>
              <a:t>throw</a:t>
            </a:r>
            <a:r>
              <a:rPr lang="es-ES" dirty="0"/>
              <a:t> new </a:t>
            </a:r>
            <a:r>
              <a:rPr lang="es-ES" dirty="0" err="1"/>
              <a:t>ParseException</a:t>
            </a:r>
            <a:r>
              <a:rPr lang="es-ES" dirty="0"/>
              <a:t>(</a:t>
            </a:r>
            <a:r>
              <a:rPr lang="es-ES" dirty="0" err="1"/>
              <a:t>nextToken,expected</a:t>
            </a:r>
            <a:r>
              <a:rPr lang="es-ES" dirty="0"/>
              <a:t>);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0" indent="0">
              <a:buNone/>
            </a:pPr>
            <a:r>
              <a:rPr lang="es-ES" dirty="0"/>
              <a:t>} 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42DEF1-7F4A-4BC8-9F7B-9BA6F38B167A}"/>
              </a:ext>
            </a:extLst>
          </p:cNvPr>
          <p:cNvSpPr txBox="1"/>
          <p:nvPr/>
        </p:nvSpPr>
        <p:spPr>
          <a:xfrm>
            <a:off x="8470676" y="2420888"/>
            <a:ext cx="3139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E’ → +TE’ | ε </a:t>
            </a:r>
          </a:p>
          <a:p>
            <a:r>
              <a:rPr lang="es-MX" dirty="0"/>
              <a:t>PRIMERO(+) = { + } </a:t>
            </a:r>
          </a:p>
          <a:p>
            <a:r>
              <a:rPr lang="es-MX" dirty="0"/>
              <a:t>SIGUIENTE (E’) = { ), $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5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620688"/>
            <a:ext cx="9772073" cy="55515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T()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</a:t>
            </a:r>
          </a:p>
          <a:p>
            <a:pPr marL="304746" lvl="1" indent="0">
              <a:buNone/>
            </a:pPr>
            <a:r>
              <a:rPr lang="es-ES" dirty="0" err="1"/>
              <a:t>int</a:t>
            </a:r>
            <a:r>
              <a:rPr lang="es-ES" dirty="0"/>
              <a:t>[] </a:t>
            </a:r>
            <a:r>
              <a:rPr lang="es-ES" dirty="0" err="1"/>
              <a:t>expected</a:t>
            </a:r>
            <a:r>
              <a:rPr lang="es-ES" dirty="0"/>
              <a:t> = { </a:t>
            </a:r>
            <a:r>
              <a:rPr lang="es-ES" dirty="0" err="1"/>
              <a:t>Token.NUM</a:t>
            </a:r>
            <a:r>
              <a:rPr lang="es-ES" dirty="0"/>
              <a:t>, </a:t>
            </a:r>
            <a:r>
              <a:rPr lang="es-ES" dirty="0" err="1"/>
              <a:t>Token.LPAREN</a:t>
            </a:r>
            <a:r>
              <a:rPr lang="es-ES" dirty="0"/>
              <a:t> }; </a:t>
            </a:r>
            <a:r>
              <a:rPr lang="es-ES" dirty="0" err="1"/>
              <a:t>switch</a:t>
            </a:r>
            <a:r>
              <a:rPr lang="es-ES" dirty="0"/>
              <a:t>(</a:t>
            </a:r>
            <a:r>
              <a:rPr lang="es-ES" dirty="0" err="1"/>
              <a:t>nextToken.getKind</a:t>
            </a:r>
            <a:r>
              <a:rPr lang="es-ES" dirty="0"/>
              <a:t>()) {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Token.NUM</a:t>
            </a:r>
            <a:r>
              <a:rPr lang="es-ES" dirty="0"/>
              <a:t>: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Token.LPAREN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F(); </a:t>
            </a:r>
          </a:p>
          <a:p>
            <a:pPr marL="914240" lvl="3" indent="0">
              <a:buNone/>
            </a:pPr>
            <a:r>
              <a:rPr lang="es-ES" dirty="0"/>
              <a:t>TP();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default: </a:t>
            </a:r>
          </a:p>
          <a:p>
            <a:pPr marL="914240" lvl="3" indent="0">
              <a:buNone/>
            </a:pPr>
            <a:r>
              <a:rPr lang="es-ES" dirty="0" err="1"/>
              <a:t>throw</a:t>
            </a:r>
            <a:r>
              <a:rPr lang="es-ES" dirty="0"/>
              <a:t> new </a:t>
            </a:r>
            <a:r>
              <a:rPr lang="es-ES" dirty="0" err="1"/>
              <a:t>ParseException</a:t>
            </a:r>
            <a:r>
              <a:rPr lang="es-ES" dirty="0"/>
              <a:t>(</a:t>
            </a:r>
            <a:r>
              <a:rPr lang="es-ES" dirty="0" err="1"/>
              <a:t>nextToken,expected</a:t>
            </a:r>
            <a:r>
              <a:rPr lang="es-ES" dirty="0"/>
              <a:t>);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887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620688"/>
            <a:ext cx="9772073" cy="555151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TP()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</a:t>
            </a:r>
          </a:p>
          <a:p>
            <a:pPr marL="304746" lvl="1" indent="0">
              <a:buNone/>
            </a:pPr>
            <a:r>
              <a:rPr lang="es-ES" dirty="0" err="1"/>
              <a:t>int</a:t>
            </a:r>
            <a:r>
              <a:rPr lang="es-ES" dirty="0"/>
              <a:t>[] </a:t>
            </a:r>
            <a:r>
              <a:rPr lang="es-ES" dirty="0" err="1"/>
              <a:t>expected</a:t>
            </a:r>
            <a:r>
              <a:rPr lang="es-ES" dirty="0"/>
              <a:t> = { </a:t>
            </a:r>
            <a:r>
              <a:rPr lang="es-ES" dirty="0" err="1"/>
              <a:t>Token.PROD</a:t>
            </a:r>
            <a:r>
              <a:rPr lang="es-ES" dirty="0"/>
              <a:t>, </a:t>
            </a:r>
            <a:r>
              <a:rPr lang="es-ES" dirty="0" err="1"/>
              <a:t>Token.PLUS</a:t>
            </a:r>
            <a:r>
              <a:rPr lang="es-ES" dirty="0"/>
              <a:t>, </a:t>
            </a:r>
            <a:r>
              <a:rPr lang="es-ES" dirty="0" err="1"/>
              <a:t>Token.RPAREN</a:t>
            </a:r>
            <a:r>
              <a:rPr lang="es-ES" dirty="0"/>
              <a:t>, </a:t>
            </a:r>
            <a:r>
              <a:rPr lang="es-ES" dirty="0" err="1"/>
              <a:t>Token.EOF</a:t>
            </a:r>
            <a:r>
              <a:rPr lang="es-ES" dirty="0"/>
              <a:t>}; </a:t>
            </a:r>
          </a:p>
          <a:p>
            <a:pPr marL="304746" lvl="1" indent="0">
              <a:buNone/>
            </a:pPr>
            <a:r>
              <a:rPr lang="es-ES" dirty="0" err="1"/>
              <a:t>switch</a:t>
            </a:r>
            <a:r>
              <a:rPr lang="es-ES" dirty="0"/>
              <a:t>(</a:t>
            </a:r>
            <a:r>
              <a:rPr lang="es-ES" dirty="0" err="1"/>
              <a:t>nextToken.getKind</a:t>
            </a:r>
            <a:r>
              <a:rPr lang="es-ES" dirty="0"/>
              <a:t>()) {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Token.PROD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match(</a:t>
            </a:r>
            <a:r>
              <a:rPr lang="es-ES" dirty="0" err="1"/>
              <a:t>Token.PROD</a:t>
            </a:r>
            <a:r>
              <a:rPr lang="es-ES" dirty="0"/>
              <a:t>); </a:t>
            </a:r>
          </a:p>
          <a:p>
            <a:pPr marL="914240" lvl="3" indent="0">
              <a:buNone/>
            </a:pPr>
            <a:r>
              <a:rPr lang="es-ES" dirty="0"/>
              <a:t>F(); </a:t>
            </a:r>
          </a:p>
          <a:p>
            <a:pPr marL="914240" lvl="3" indent="0">
              <a:buNone/>
            </a:pPr>
            <a:r>
              <a:rPr lang="es-ES" dirty="0"/>
              <a:t>TP();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Token.PLUS</a:t>
            </a:r>
            <a:r>
              <a:rPr lang="es-ES" dirty="0"/>
              <a:t>: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Token.RPAREN</a:t>
            </a:r>
            <a:r>
              <a:rPr lang="es-ES" dirty="0"/>
              <a:t>: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Token.EOF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default: </a:t>
            </a:r>
          </a:p>
          <a:p>
            <a:pPr marL="914240" lvl="3" indent="0">
              <a:buNone/>
            </a:pPr>
            <a:r>
              <a:rPr lang="es-ES" dirty="0" err="1"/>
              <a:t>throw</a:t>
            </a:r>
            <a:r>
              <a:rPr lang="es-ES" dirty="0"/>
              <a:t> new </a:t>
            </a:r>
            <a:r>
              <a:rPr lang="es-ES" dirty="0" err="1"/>
              <a:t>ParseException</a:t>
            </a:r>
            <a:r>
              <a:rPr lang="es-ES" dirty="0"/>
              <a:t>(</a:t>
            </a:r>
            <a:r>
              <a:rPr lang="es-ES" dirty="0" err="1"/>
              <a:t>nextToken,expected</a:t>
            </a:r>
            <a:r>
              <a:rPr lang="es-ES" dirty="0"/>
              <a:t>);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07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620688"/>
            <a:ext cx="9772073" cy="555151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F()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ParseException</a:t>
            </a:r>
            <a:r>
              <a:rPr lang="es-ES" dirty="0"/>
              <a:t> { </a:t>
            </a:r>
          </a:p>
          <a:p>
            <a:pPr marL="304746" lvl="1" indent="0">
              <a:buNone/>
            </a:pPr>
            <a:r>
              <a:rPr lang="es-ES" dirty="0" err="1"/>
              <a:t>int</a:t>
            </a:r>
            <a:r>
              <a:rPr lang="es-ES" dirty="0"/>
              <a:t> [] </a:t>
            </a:r>
            <a:r>
              <a:rPr lang="es-ES" dirty="0" err="1"/>
              <a:t>expected</a:t>
            </a:r>
            <a:r>
              <a:rPr lang="es-ES" dirty="0"/>
              <a:t> = { </a:t>
            </a:r>
            <a:r>
              <a:rPr lang="es-ES" dirty="0" err="1"/>
              <a:t>Token.NUM</a:t>
            </a:r>
            <a:r>
              <a:rPr lang="es-ES" dirty="0"/>
              <a:t>, </a:t>
            </a:r>
            <a:r>
              <a:rPr lang="es-ES" dirty="0" err="1"/>
              <a:t>Token.LPAREN</a:t>
            </a:r>
            <a:r>
              <a:rPr lang="es-ES" dirty="0"/>
              <a:t> }; </a:t>
            </a:r>
          </a:p>
          <a:p>
            <a:pPr marL="304746" lvl="1" indent="0">
              <a:buNone/>
            </a:pPr>
            <a:r>
              <a:rPr lang="es-ES" dirty="0" err="1"/>
              <a:t>switch</a:t>
            </a:r>
            <a:r>
              <a:rPr lang="es-ES" dirty="0"/>
              <a:t>(</a:t>
            </a:r>
            <a:r>
              <a:rPr lang="es-ES" dirty="0" err="1"/>
              <a:t>nextToken.getKind</a:t>
            </a:r>
            <a:r>
              <a:rPr lang="es-ES" dirty="0"/>
              <a:t>()) {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Token.NUM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match(</a:t>
            </a:r>
            <a:r>
              <a:rPr lang="es-ES" dirty="0" err="1"/>
              <a:t>Token.NUM</a:t>
            </a:r>
            <a:r>
              <a:rPr lang="es-ES" dirty="0"/>
              <a:t>);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case </a:t>
            </a:r>
            <a:r>
              <a:rPr lang="es-ES" dirty="0" err="1"/>
              <a:t>Token.LPAREN</a:t>
            </a:r>
            <a:r>
              <a:rPr lang="es-ES" dirty="0"/>
              <a:t>: </a:t>
            </a:r>
          </a:p>
          <a:p>
            <a:pPr marL="914240" lvl="3" indent="0">
              <a:buNone/>
            </a:pPr>
            <a:r>
              <a:rPr lang="es-ES" dirty="0"/>
              <a:t>match(</a:t>
            </a:r>
            <a:r>
              <a:rPr lang="es-ES" dirty="0" err="1"/>
              <a:t>Token.LPAREN</a:t>
            </a:r>
            <a:r>
              <a:rPr lang="es-ES" dirty="0"/>
              <a:t>); </a:t>
            </a:r>
          </a:p>
          <a:p>
            <a:pPr marL="914240" lvl="3" indent="0">
              <a:buNone/>
            </a:pPr>
            <a:r>
              <a:rPr lang="es-ES" dirty="0"/>
              <a:t>E(); </a:t>
            </a:r>
          </a:p>
          <a:p>
            <a:pPr marL="914240" lvl="3" indent="0">
              <a:buNone/>
            </a:pPr>
            <a:r>
              <a:rPr lang="es-ES" dirty="0"/>
              <a:t>match(</a:t>
            </a:r>
            <a:r>
              <a:rPr lang="es-ES" dirty="0" err="1"/>
              <a:t>Token.RPAREN</a:t>
            </a:r>
            <a:r>
              <a:rPr lang="es-ES" dirty="0"/>
              <a:t>); </a:t>
            </a:r>
          </a:p>
          <a:p>
            <a:pPr marL="914240" lvl="3" indent="0">
              <a:buNone/>
            </a:pPr>
            <a:r>
              <a:rPr lang="es-ES" dirty="0"/>
              <a:t>break; </a:t>
            </a:r>
          </a:p>
          <a:p>
            <a:pPr marL="609493" lvl="2" indent="0">
              <a:buNone/>
            </a:pPr>
            <a:r>
              <a:rPr lang="es-ES" dirty="0"/>
              <a:t>default: </a:t>
            </a:r>
          </a:p>
          <a:p>
            <a:pPr marL="914240" lvl="3" indent="0">
              <a:buNone/>
            </a:pPr>
            <a:r>
              <a:rPr lang="es-ES" dirty="0" err="1"/>
              <a:t>throw</a:t>
            </a:r>
            <a:r>
              <a:rPr lang="es-ES" dirty="0"/>
              <a:t> new </a:t>
            </a:r>
            <a:r>
              <a:rPr lang="es-ES" dirty="0" err="1"/>
              <a:t>ParseException</a:t>
            </a:r>
            <a:r>
              <a:rPr lang="es-ES" dirty="0"/>
              <a:t>(</a:t>
            </a:r>
            <a:r>
              <a:rPr lang="es-ES" dirty="0" err="1"/>
              <a:t>nextToken,expected</a:t>
            </a:r>
            <a:r>
              <a:rPr lang="es-ES" dirty="0"/>
              <a:t>); </a:t>
            </a:r>
          </a:p>
          <a:p>
            <a:pPr marL="304746" lvl="1" indent="0">
              <a:buNone/>
            </a:pPr>
            <a:r>
              <a:rPr lang="es-ES" dirty="0"/>
              <a:t>} 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57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22004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4400" dirty="0"/>
              <a:t>¿Dudas?</a:t>
            </a:r>
          </a:p>
        </p:txBody>
      </p:sp>
      <p:pic>
        <p:nvPicPr>
          <p:cNvPr id="3074" name="Picture 2" descr="Cara de grogui Emoji 🥴">
            <a:extLst>
              <a:ext uri="{FF2B5EF4-FFF2-40B4-BE49-F238E27FC236}">
                <a16:creationId xmlns:a16="http://schemas.microsoft.com/office/drawing/2014/main" id="{993A8A92-FBA3-4F76-9164-221DF5A8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778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GRAMÁTICA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definición formal de la sintaxis de un lenguaje de programación se conoce como una gramática, en analogía con la terminología común para los lenguajes naturales.</a:t>
            </a:r>
          </a:p>
          <a:p>
            <a:r>
              <a:rPr lang="es-MX" dirty="0"/>
              <a:t>Una gramática se compone de un conjunto de reglas que especifican las series de caracteres (o elementos léxicos) que forman programas permisibles en el lenguaje que se está definiendo.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BACFF6-1B19-4CBC-B4D0-6A5C9024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215274"/>
            <a:ext cx="301032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FUNCIONES PRINCIPALES</a:t>
            </a:r>
          </a:p>
        </p:txBody>
      </p:sp>
      <p:pic>
        <p:nvPicPr>
          <p:cNvPr id="1026" name="Picture 2" descr="Análisis Sintáctico Descendente | Gramaticas Formales">
            <a:extLst>
              <a:ext uri="{FF2B5EF4-FFF2-40B4-BE49-F238E27FC236}">
                <a16:creationId xmlns:a16="http://schemas.microsoft.com/office/drawing/2014/main" id="{2B4133F1-E0B5-48B0-9453-F1062DEA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485769"/>
            <a:ext cx="5078677" cy="29075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s-MX" sz="2400"/>
              <a:t>Comprobar si el programa es sintácticamente correcto.</a:t>
            </a:r>
          </a:p>
          <a:p>
            <a:r>
              <a:rPr lang="es-MX" sz="2400"/>
              <a:t>Generar las estructuras de datos (árboles sintácticos u otras estructuras) que representan el programa y sirven para el analizador semántico y el generador de código.</a:t>
            </a:r>
          </a:p>
          <a:p>
            <a:r>
              <a:rPr lang="es-MX" sz="2400"/>
              <a:t>En el caso de compilación dirigida por la sintaxis llamar al analizador semántico y al generador de código.</a:t>
            </a:r>
          </a:p>
        </p:txBody>
      </p:sp>
    </p:spTree>
    <p:extLst>
      <p:ext uri="{BB962C8B-B14F-4D97-AF65-F5344CB8AC3E}">
        <p14:creationId xmlns:p14="http://schemas.microsoft.com/office/powerpoint/2010/main" val="19805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0A3CF1E-2B50-4779-9B87-FB3DF4C6C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86" y="1197768"/>
            <a:ext cx="759885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GRAMÁTICAS DESCENDENTES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s-MX" dirty="0"/>
              <a:t>Gramáticas que se construyen de la raíz a sus hijos</a:t>
            </a:r>
            <a:r>
              <a:rPr lang="es-ES" dirty="0"/>
              <a:t>.</a:t>
            </a:r>
          </a:p>
          <a:p>
            <a:r>
              <a:rPr lang="es-MX" dirty="0"/>
              <a:t>Recursividad por la izquierda</a:t>
            </a:r>
          </a:p>
          <a:p>
            <a:r>
              <a:rPr lang="es-MX" dirty="0"/>
              <a:t>Factores comunes por la izquierda</a:t>
            </a:r>
          </a:p>
          <a:p>
            <a:r>
              <a:rPr lang="es-MX" dirty="0"/>
              <a:t>Ambigüedad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521F96-1549-4FF4-8799-D226C80D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39" y="2081154"/>
            <a:ext cx="4846539" cy="37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GRAMÁTICAS ASCENDENTES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s-MX" dirty="0"/>
              <a:t>Gramáticas que se construyen de los hijos a la </a:t>
            </a:r>
            <a:r>
              <a:rPr lang="es-MX" dirty="0" err="1"/>
              <a:t>raiz</a:t>
            </a:r>
            <a:r>
              <a:rPr lang="es-ES" dirty="0"/>
              <a:t>.</a:t>
            </a:r>
          </a:p>
          <a:p>
            <a:r>
              <a:rPr lang="es-MX" dirty="0"/>
              <a:t>Ambigüedad </a:t>
            </a:r>
          </a:p>
        </p:txBody>
      </p:sp>
      <p:pic>
        <p:nvPicPr>
          <p:cNvPr id="2052" name="Picture 4" descr="Diferencia entre Análisis Sintáctico Descendente y Análisis Sintáctico  Ascendente | Gramaticas Formales">
            <a:extLst>
              <a:ext uri="{FF2B5EF4-FFF2-40B4-BE49-F238E27FC236}">
                <a16:creationId xmlns:a16="http://schemas.microsoft.com/office/drawing/2014/main" id="{9F905BD7-09B1-4EE5-96FE-20478A50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0" y="1763077"/>
            <a:ext cx="5476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8021F3-B9EF-4CE7-8006-039FA9C0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24" y="509180"/>
            <a:ext cx="483937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3290F6-03EF-49E6-A2A1-C75B2FA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E67D1-F897-4086-9C94-44A6A55C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función PRIMERO(X) (X ∈ {T ∪ N}) devuelve el conjunto de Terminales que inician las cadenas derivadas de X.</a:t>
            </a:r>
          </a:p>
          <a:p>
            <a:r>
              <a:rPr lang="es-ES" dirty="0"/>
              <a:t>Si X es un símbolo terminal PRIMERO (X) = {X}</a:t>
            </a:r>
            <a:r>
              <a:rPr lang="es-MX" dirty="0"/>
              <a:t>. (épsilon)</a:t>
            </a:r>
          </a:p>
          <a:p>
            <a:r>
              <a:rPr lang="es-MX" dirty="0"/>
              <a:t>Si X es un símbolo no terminal para calcular PRIMERO (X) hay que estudiar cada una de las reglas de 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11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1596</Words>
  <Application>Microsoft Office PowerPoint</Application>
  <PresentationFormat>Personalizado</PresentationFormat>
  <Paragraphs>207</Paragraphs>
  <Slides>26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Tecnología 16x9</vt:lpstr>
      <vt:lpstr>Org. De Lenguajes y Compiladores 1</vt:lpstr>
      <vt:lpstr>Temas a Tratar el Día de Hoy</vt:lpstr>
      <vt:lpstr>GRAMÁTICA</vt:lpstr>
      <vt:lpstr>FUNCIONES PRINCIPALES</vt:lpstr>
      <vt:lpstr>Presentación de PowerPoint</vt:lpstr>
      <vt:lpstr>GRAMÁTICAS DESCENDENTES</vt:lpstr>
      <vt:lpstr>GRAMÁTICAS ASCENDENTES</vt:lpstr>
      <vt:lpstr>Presentación de PowerPoint</vt:lpstr>
      <vt:lpstr>Primeros</vt:lpstr>
      <vt:lpstr>Presentación de PowerPoint</vt:lpstr>
      <vt:lpstr>Presentación de PowerPoint</vt:lpstr>
      <vt:lpstr>Siguientes</vt:lpstr>
      <vt:lpstr>Presentación de PowerPoint</vt:lpstr>
      <vt:lpstr>Presentación de PowerPoint</vt:lpstr>
      <vt:lpstr>Primeros y Siguientes</vt:lpstr>
      <vt:lpstr>LL(1)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7</cp:revision>
  <dcterms:created xsi:type="dcterms:W3CDTF">2020-09-02T06:13:20Z</dcterms:created>
  <dcterms:modified xsi:type="dcterms:W3CDTF">2020-09-02T20:05:44Z</dcterms:modified>
</cp:coreProperties>
</file>